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336" r:id="rId2"/>
    <p:sldId id="323" r:id="rId3"/>
    <p:sldId id="257" r:id="rId4"/>
    <p:sldId id="338" r:id="rId5"/>
    <p:sldId id="339" r:id="rId6"/>
    <p:sldId id="337" r:id="rId7"/>
    <p:sldId id="258" r:id="rId8"/>
    <p:sldId id="260" r:id="rId9"/>
    <p:sldId id="324" r:id="rId10"/>
    <p:sldId id="340" r:id="rId11"/>
    <p:sldId id="342" r:id="rId12"/>
    <p:sldId id="343" r:id="rId13"/>
    <p:sldId id="261" r:id="rId14"/>
    <p:sldId id="290" r:id="rId15"/>
    <p:sldId id="344" r:id="rId16"/>
    <p:sldId id="346" r:id="rId17"/>
    <p:sldId id="305" r:id="rId18"/>
    <p:sldId id="262" r:id="rId19"/>
    <p:sldId id="345" r:id="rId20"/>
    <p:sldId id="347" r:id="rId21"/>
    <p:sldId id="353" r:id="rId22"/>
    <p:sldId id="356" r:id="rId23"/>
    <p:sldId id="357" r:id="rId24"/>
    <p:sldId id="358" r:id="rId25"/>
    <p:sldId id="360" r:id="rId26"/>
    <p:sldId id="263" r:id="rId27"/>
    <p:sldId id="361" r:id="rId28"/>
    <p:sldId id="325" r:id="rId29"/>
    <p:sldId id="314" r:id="rId30"/>
    <p:sldId id="362" r:id="rId31"/>
    <p:sldId id="363" r:id="rId32"/>
    <p:sldId id="265" r:id="rId33"/>
    <p:sldId id="306" r:id="rId34"/>
    <p:sldId id="313" r:id="rId35"/>
    <p:sldId id="369" r:id="rId36"/>
    <p:sldId id="383" r:id="rId37"/>
    <p:sldId id="387" r:id="rId38"/>
    <p:sldId id="384" r:id="rId39"/>
    <p:sldId id="388" r:id="rId40"/>
    <p:sldId id="364" r:id="rId41"/>
    <p:sldId id="385" r:id="rId42"/>
    <p:sldId id="386" r:id="rId43"/>
    <p:sldId id="366" r:id="rId44"/>
    <p:sldId id="365" r:id="rId45"/>
    <p:sldId id="367" r:id="rId46"/>
    <p:sldId id="269" r:id="rId47"/>
    <p:sldId id="371" r:id="rId48"/>
    <p:sldId id="334" r:id="rId49"/>
    <p:sldId id="374" r:id="rId50"/>
    <p:sldId id="317" r:id="rId51"/>
    <p:sldId id="332" r:id="rId52"/>
    <p:sldId id="373" r:id="rId53"/>
    <p:sldId id="375" r:id="rId54"/>
    <p:sldId id="381" r:id="rId55"/>
    <p:sldId id="376" r:id="rId56"/>
    <p:sldId id="377" r:id="rId57"/>
    <p:sldId id="378" r:id="rId58"/>
    <p:sldId id="379" r:id="rId59"/>
    <p:sldId id="380" r:id="rId60"/>
    <p:sldId id="38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7AE7692-C9AE-45A6-BB06-EF3A0BB2B9E0}">
          <p14:sldIdLst>
            <p14:sldId id="336"/>
            <p14:sldId id="323"/>
            <p14:sldId id="257"/>
            <p14:sldId id="338"/>
            <p14:sldId id="339"/>
            <p14:sldId id="337"/>
            <p14:sldId id="258"/>
            <p14:sldId id="260"/>
            <p14:sldId id="324"/>
            <p14:sldId id="340"/>
            <p14:sldId id="342"/>
            <p14:sldId id="343"/>
            <p14:sldId id="261"/>
            <p14:sldId id="290"/>
            <p14:sldId id="344"/>
            <p14:sldId id="346"/>
            <p14:sldId id="305"/>
            <p14:sldId id="262"/>
            <p14:sldId id="345"/>
            <p14:sldId id="347"/>
            <p14:sldId id="353"/>
            <p14:sldId id="356"/>
            <p14:sldId id="357"/>
            <p14:sldId id="358"/>
            <p14:sldId id="360"/>
            <p14:sldId id="263"/>
            <p14:sldId id="361"/>
            <p14:sldId id="325"/>
            <p14:sldId id="314"/>
            <p14:sldId id="362"/>
            <p14:sldId id="363"/>
            <p14:sldId id="265"/>
            <p14:sldId id="306"/>
            <p14:sldId id="313"/>
            <p14:sldId id="369"/>
            <p14:sldId id="383"/>
            <p14:sldId id="387"/>
            <p14:sldId id="384"/>
            <p14:sldId id="388"/>
            <p14:sldId id="364"/>
            <p14:sldId id="385"/>
            <p14:sldId id="386"/>
            <p14:sldId id="366"/>
            <p14:sldId id="365"/>
            <p14:sldId id="367"/>
            <p14:sldId id="269"/>
            <p14:sldId id="371"/>
            <p14:sldId id="334"/>
            <p14:sldId id="374"/>
            <p14:sldId id="317"/>
            <p14:sldId id="332"/>
            <p14:sldId id="373"/>
            <p14:sldId id="375"/>
            <p14:sldId id="381"/>
            <p14:sldId id="376"/>
            <p14:sldId id="377"/>
            <p14:sldId id="378"/>
            <p14:sldId id="379"/>
            <p14:sldId id="380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20/02/empleo-publico-baremo-de-meritos-la.html?m=1" TargetMode="External"/><Relationship Id="rId1" Type="http://schemas.openxmlformats.org/officeDocument/2006/relationships/hyperlink" Target="https://cincodias.elpais.com/cincodias/2020/02/20/legal/1582231935_671828.html?id_externo_rsoc=FB_CC" TargetMode="External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hyperlink" Target="http://baylos.blogspot.com/2018/02/brecha-salarial-e-igualdad-salarial-una.html" TargetMode="External"/></Relationships>
</file>

<file path=ppt/diagrams/_rels/data5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doue/2014/069/L00112-00116.pdf)%5d" TargetMode="External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ardorojotorrecilla.es/2020/02/empleo-publico-baremo-de-meritos-la.html?m=1" TargetMode="External"/><Relationship Id="rId1" Type="http://schemas.openxmlformats.org/officeDocument/2006/relationships/hyperlink" Target="https://cincodias.elpais.com/cincodias/2020/02/20/legal/1582231935_671828.html?id_externo_rsoc=FB_CC" TargetMode="External"/></Relationships>
</file>

<file path=ppt/diagrams/_rels/drawing48.xml.rels><?xml version="1.0" encoding="UTF-8" standalone="yes"?>
<Relationships xmlns="http://schemas.openxmlformats.org/package/2006/relationships"><Relationship Id="rId1" Type="http://schemas.openxmlformats.org/officeDocument/2006/relationships/hyperlink" Target="http://baylos.blogspot.com/2018/02/brecha-salarial-e-igualdad-salarial-una.html" TargetMode="External"/></Relationships>
</file>

<file path=ppt/diagrams/_rels/drawing5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doue/2014/069/L00112-00116.pdf)%5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4618F-0FBC-43C8-ACB1-B208541AAFC9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6634C6-8A21-467C-BADC-BE213021B2BC}">
      <dgm:prSet/>
      <dgm:spPr/>
      <dgm:t>
        <a:bodyPr/>
        <a:lstStyle/>
        <a:p>
          <a:pPr rtl="0"/>
          <a:r>
            <a:rPr lang="es-ES" dirty="0" smtClean="0"/>
            <a:t>DIFERENCIAS SALARIALES</a:t>
          </a:r>
        </a:p>
        <a:p>
          <a:pPr rtl="0"/>
          <a:r>
            <a:rPr lang="es-ES" dirty="0" smtClean="0"/>
            <a:t>JUSTIFICADAS = tipo de trabajo </a:t>
          </a:r>
        </a:p>
        <a:p>
          <a:pPr rtl="0"/>
          <a:r>
            <a:rPr lang="es-ES" dirty="0" smtClean="0"/>
            <a:t>y condiciones y circunstancias</a:t>
          </a:r>
          <a:endParaRPr lang="es-ES" dirty="0"/>
        </a:p>
      </dgm:t>
    </dgm:pt>
    <dgm:pt modelId="{D3326C94-109B-46FA-8387-B885E49D9457}" type="parTrans" cxnId="{ED21AE42-01C2-4D10-B7AA-87FDC5B7A09B}">
      <dgm:prSet/>
      <dgm:spPr/>
      <dgm:t>
        <a:bodyPr/>
        <a:lstStyle/>
        <a:p>
          <a:endParaRPr lang="es-ES"/>
        </a:p>
      </dgm:t>
    </dgm:pt>
    <dgm:pt modelId="{54F7CA00-A895-49E4-95E9-9007AE4E40FA}" type="sibTrans" cxnId="{ED21AE42-01C2-4D10-B7AA-87FDC5B7A09B}">
      <dgm:prSet/>
      <dgm:spPr/>
      <dgm:t>
        <a:bodyPr/>
        <a:lstStyle/>
        <a:p>
          <a:endParaRPr lang="es-ES"/>
        </a:p>
      </dgm:t>
    </dgm:pt>
    <dgm:pt modelId="{E426F3C0-B426-420B-88D7-3FD0BED97A60}">
      <dgm:prSet/>
      <dgm:spPr/>
      <dgm:t>
        <a:bodyPr/>
        <a:lstStyle/>
        <a:p>
          <a:pPr rtl="0"/>
          <a:r>
            <a:rPr lang="es-ES" dirty="0" smtClean="0"/>
            <a:t>DESIGUALDAD Y DISCRIMINACIÓN RETRIBUTIVA = diferencias injustificadas (STC 34/1984)</a:t>
          </a:r>
          <a:endParaRPr lang="es-ES" dirty="0"/>
        </a:p>
      </dgm:t>
    </dgm:pt>
    <dgm:pt modelId="{3B3A0DEA-7A52-468C-8945-F48F33F9A83A}" type="parTrans" cxnId="{C854EE57-0AC5-48BA-A7E6-540DA9044630}">
      <dgm:prSet/>
      <dgm:spPr/>
      <dgm:t>
        <a:bodyPr/>
        <a:lstStyle/>
        <a:p>
          <a:endParaRPr lang="es-ES"/>
        </a:p>
      </dgm:t>
    </dgm:pt>
    <dgm:pt modelId="{A719D7CB-A5B2-4A76-AA51-AD81455E2297}" type="sibTrans" cxnId="{C854EE57-0AC5-48BA-A7E6-540DA9044630}">
      <dgm:prSet/>
      <dgm:spPr/>
      <dgm:t>
        <a:bodyPr/>
        <a:lstStyle/>
        <a:p>
          <a:endParaRPr lang="es-ES"/>
        </a:p>
      </dgm:t>
    </dgm:pt>
    <dgm:pt modelId="{D05855EC-DA80-4D1F-8C4F-CED558A25A5C}">
      <dgm:prSet/>
      <dgm:spPr/>
      <dgm:t>
        <a:bodyPr/>
        <a:lstStyle/>
        <a:p>
          <a:pPr rtl="0"/>
          <a:r>
            <a:rPr lang="es-ES" smtClean="0"/>
            <a:t>BRECHA DE GÉNERO</a:t>
          </a:r>
          <a:endParaRPr lang="es-ES"/>
        </a:p>
      </dgm:t>
    </dgm:pt>
    <dgm:pt modelId="{47621F11-BB88-4504-9376-D1D43F9351B1}" type="parTrans" cxnId="{A33A51EC-B60F-40B8-8F61-6A80412AEBA6}">
      <dgm:prSet/>
      <dgm:spPr/>
      <dgm:t>
        <a:bodyPr/>
        <a:lstStyle/>
        <a:p>
          <a:endParaRPr lang="es-ES"/>
        </a:p>
      </dgm:t>
    </dgm:pt>
    <dgm:pt modelId="{9FFCBED6-2DE1-40C2-94D5-DA75C90DF2D1}" type="sibTrans" cxnId="{A33A51EC-B60F-40B8-8F61-6A80412AEBA6}">
      <dgm:prSet/>
      <dgm:spPr/>
      <dgm:t>
        <a:bodyPr/>
        <a:lstStyle/>
        <a:p>
          <a:endParaRPr lang="es-ES"/>
        </a:p>
      </dgm:t>
    </dgm:pt>
    <dgm:pt modelId="{47F27137-2910-41AA-AD2A-13315D5AA6A0}" type="pres">
      <dgm:prSet presAssocID="{C1D4618F-0FBC-43C8-ACB1-B208541AAF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B10C59-46D8-4660-90F5-141E2E898772}" type="pres">
      <dgm:prSet presAssocID="{C1D4618F-0FBC-43C8-ACB1-B208541AAFC9}" presName="arrow" presStyleLbl="bgShp" presStyleIdx="0" presStyleCnt="1"/>
      <dgm:spPr/>
    </dgm:pt>
    <dgm:pt modelId="{7CCD2B67-5336-46B6-A6A2-BF5EA7E087BE}" type="pres">
      <dgm:prSet presAssocID="{C1D4618F-0FBC-43C8-ACB1-B208541AAFC9}" presName="linearProcess" presStyleCnt="0"/>
      <dgm:spPr/>
    </dgm:pt>
    <dgm:pt modelId="{ABE0273E-E22C-417B-9C23-02971397BEDF}" type="pres">
      <dgm:prSet presAssocID="{E36634C6-8A21-467C-BADC-BE213021B2B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32770B-4232-4379-B49F-51DBCD814F7B}" type="pres">
      <dgm:prSet presAssocID="{54F7CA00-A895-49E4-95E9-9007AE4E40FA}" presName="sibTrans" presStyleCnt="0"/>
      <dgm:spPr/>
    </dgm:pt>
    <dgm:pt modelId="{0C560A81-07CB-4BD4-B619-2D6EE8B9371F}" type="pres">
      <dgm:prSet presAssocID="{E426F3C0-B426-420B-88D7-3FD0BED97A6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1BF07B-EB39-445F-9BD1-39A2A03C1440}" type="pres">
      <dgm:prSet presAssocID="{A719D7CB-A5B2-4A76-AA51-AD81455E2297}" presName="sibTrans" presStyleCnt="0"/>
      <dgm:spPr/>
    </dgm:pt>
    <dgm:pt modelId="{EA66D0A6-DB23-4CC7-8848-8983B5963CBE}" type="pres">
      <dgm:prSet presAssocID="{D05855EC-DA80-4D1F-8C4F-CED558A25A5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21AE42-01C2-4D10-B7AA-87FDC5B7A09B}" srcId="{C1D4618F-0FBC-43C8-ACB1-B208541AAFC9}" destId="{E36634C6-8A21-467C-BADC-BE213021B2BC}" srcOrd="0" destOrd="0" parTransId="{D3326C94-109B-46FA-8387-B885E49D9457}" sibTransId="{54F7CA00-A895-49E4-95E9-9007AE4E40FA}"/>
    <dgm:cxn modelId="{6A0246BC-104C-42DB-9D21-6C6EE4A5697F}" type="presOf" srcId="{C1D4618F-0FBC-43C8-ACB1-B208541AAFC9}" destId="{47F27137-2910-41AA-AD2A-13315D5AA6A0}" srcOrd="0" destOrd="0" presId="urn:microsoft.com/office/officeart/2005/8/layout/hProcess9"/>
    <dgm:cxn modelId="{C854EE57-0AC5-48BA-A7E6-540DA9044630}" srcId="{C1D4618F-0FBC-43C8-ACB1-B208541AAFC9}" destId="{E426F3C0-B426-420B-88D7-3FD0BED97A60}" srcOrd="1" destOrd="0" parTransId="{3B3A0DEA-7A52-468C-8945-F48F33F9A83A}" sibTransId="{A719D7CB-A5B2-4A76-AA51-AD81455E2297}"/>
    <dgm:cxn modelId="{0C9EF0B7-DBD2-4D1D-8A6B-4BE780018797}" type="presOf" srcId="{E426F3C0-B426-420B-88D7-3FD0BED97A60}" destId="{0C560A81-07CB-4BD4-B619-2D6EE8B9371F}" srcOrd="0" destOrd="0" presId="urn:microsoft.com/office/officeart/2005/8/layout/hProcess9"/>
    <dgm:cxn modelId="{A33A51EC-B60F-40B8-8F61-6A80412AEBA6}" srcId="{C1D4618F-0FBC-43C8-ACB1-B208541AAFC9}" destId="{D05855EC-DA80-4D1F-8C4F-CED558A25A5C}" srcOrd="2" destOrd="0" parTransId="{47621F11-BB88-4504-9376-D1D43F9351B1}" sibTransId="{9FFCBED6-2DE1-40C2-94D5-DA75C90DF2D1}"/>
    <dgm:cxn modelId="{A578A535-B286-4B37-89CA-D0A4E9B18542}" type="presOf" srcId="{D05855EC-DA80-4D1F-8C4F-CED558A25A5C}" destId="{EA66D0A6-DB23-4CC7-8848-8983B5963CBE}" srcOrd="0" destOrd="0" presId="urn:microsoft.com/office/officeart/2005/8/layout/hProcess9"/>
    <dgm:cxn modelId="{D271ED68-F8CB-4392-91B8-9D0452500810}" type="presOf" srcId="{E36634C6-8A21-467C-BADC-BE213021B2BC}" destId="{ABE0273E-E22C-417B-9C23-02971397BEDF}" srcOrd="0" destOrd="0" presId="urn:microsoft.com/office/officeart/2005/8/layout/hProcess9"/>
    <dgm:cxn modelId="{3976BCAA-5031-4393-B0D3-EAAD757E558D}" type="presParOf" srcId="{47F27137-2910-41AA-AD2A-13315D5AA6A0}" destId="{A8B10C59-46D8-4660-90F5-141E2E898772}" srcOrd="0" destOrd="0" presId="urn:microsoft.com/office/officeart/2005/8/layout/hProcess9"/>
    <dgm:cxn modelId="{FBB36D6A-BC28-445F-BF4F-83F4624727F2}" type="presParOf" srcId="{47F27137-2910-41AA-AD2A-13315D5AA6A0}" destId="{7CCD2B67-5336-46B6-A6A2-BF5EA7E087BE}" srcOrd="1" destOrd="0" presId="urn:microsoft.com/office/officeart/2005/8/layout/hProcess9"/>
    <dgm:cxn modelId="{CD4EB67F-99D8-442C-B6A3-CA0576E583B6}" type="presParOf" srcId="{7CCD2B67-5336-46B6-A6A2-BF5EA7E087BE}" destId="{ABE0273E-E22C-417B-9C23-02971397BEDF}" srcOrd="0" destOrd="0" presId="urn:microsoft.com/office/officeart/2005/8/layout/hProcess9"/>
    <dgm:cxn modelId="{F347ECB7-2001-472E-B7D5-31C02ED8DE53}" type="presParOf" srcId="{7CCD2B67-5336-46B6-A6A2-BF5EA7E087BE}" destId="{F932770B-4232-4379-B49F-51DBCD814F7B}" srcOrd="1" destOrd="0" presId="urn:microsoft.com/office/officeart/2005/8/layout/hProcess9"/>
    <dgm:cxn modelId="{53D02A85-828F-43DF-AC14-C4731994BF6F}" type="presParOf" srcId="{7CCD2B67-5336-46B6-A6A2-BF5EA7E087BE}" destId="{0C560A81-07CB-4BD4-B619-2D6EE8B9371F}" srcOrd="2" destOrd="0" presId="urn:microsoft.com/office/officeart/2005/8/layout/hProcess9"/>
    <dgm:cxn modelId="{C8020A0E-FFFC-43C6-8BF6-FC7BF09E6D7D}" type="presParOf" srcId="{7CCD2B67-5336-46B6-A6A2-BF5EA7E087BE}" destId="{371BF07B-EB39-445F-9BD1-39A2A03C1440}" srcOrd="3" destOrd="0" presId="urn:microsoft.com/office/officeart/2005/8/layout/hProcess9"/>
    <dgm:cxn modelId="{A0262168-FF2B-45F3-AECF-873AAF28AC89}" type="presParOf" srcId="{7CCD2B67-5336-46B6-A6A2-BF5EA7E087BE}" destId="{EA66D0A6-DB23-4CC7-8848-8983B5963C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713834-0A56-4ACA-815C-C618B6C609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620694A9-31C3-4242-A416-D1A936831EA6}">
      <dgm:prSet/>
      <dgm:spPr/>
      <dgm:t>
        <a:bodyPr/>
        <a:lstStyle/>
        <a:p>
          <a:pPr rtl="0"/>
          <a:r>
            <a:rPr lang="es-ES" dirty="0" smtClean="0"/>
            <a:t>“el riesgo de </a:t>
          </a:r>
          <a:r>
            <a:rPr lang="es-ES" b="1" u="sng" dirty="0" smtClean="0"/>
            <a:t>pérdida del empleo como consecuencia de la maternidad </a:t>
          </a:r>
          <a:r>
            <a:rPr lang="es-ES" dirty="0" smtClean="0"/>
            <a:t>constituye el problema más importante, junto con la </a:t>
          </a:r>
          <a:r>
            <a:rPr lang="es-ES" b="1" u="sng" dirty="0" smtClean="0"/>
            <a:t>desigualdad retributiva</a:t>
          </a:r>
          <a:r>
            <a:rPr lang="es-ES" dirty="0" smtClean="0"/>
            <a:t>, con que se enfrenta la efectividad del principio de no discriminación por razón de sexo en el ámbito de las relaciones laborales…”. </a:t>
          </a:r>
          <a:endParaRPr lang="es-ES" dirty="0"/>
        </a:p>
      </dgm:t>
    </dgm:pt>
    <dgm:pt modelId="{B32EC8BB-DF51-48EF-AAEC-322306F5C51A}" type="parTrans" cxnId="{F9E0521C-B8EA-45DC-85FF-7841F87532E3}">
      <dgm:prSet/>
      <dgm:spPr/>
      <dgm:t>
        <a:bodyPr/>
        <a:lstStyle/>
        <a:p>
          <a:endParaRPr lang="es-ES"/>
        </a:p>
      </dgm:t>
    </dgm:pt>
    <dgm:pt modelId="{7CAC82CA-D311-4BD9-9DFC-D49B9E0DC6CE}" type="sibTrans" cxnId="{F9E0521C-B8EA-45DC-85FF-7841F87532E3}">
      <dgm:prSet/>
      <dgm:spPr/>
      <dgm:t>
        <a:bodyPr/>
        <a:lstStyle/>
        <a:p>
          <a:endParaRPr lang="es-ES"/>
        </a:p>
      </dgm:t>
    </dgm:pt>
    <dgm:pt modelId="{670803BA-7045-4150-B17C-C4C73D2B13BF}" type="pres">
      <dgm:prSet presAssocID="{56713834-0A56-4ACA-815C-C618B6C609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7A1087-C282-47DC-AE50-4A03FB5AABC6}" type="pres">
      <dgm:prSet presAssocID="{620694A9-31C3-4242-A416-D1A936831E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DFA1F9-1E4E-4FFE-9047-9705DE9622E1}" type="presOf" srcId="{56713834-0A56-4ACA-815C-C618B6C6092E}" destId="{670803BA-7045-4150-B17C-C4C73D2B13BF}" srcOrd="0" destOrd="0" presId="urn:microsoft.com/office/officeart/2005/8/layout/vList2"/>
    <dgm:cxn modelId="{B2DA6C4C-E308-4BF4-AAD5-B075BA9248D0}" type="presOf" srcId="{620694A9-31C3-4242-A416-D1A936831EA6}" destId="{FE7A1087-C282-47DC-AE50-4A03FB5AABC6}" srcOrd="0" destOrd="0" presId="urn:microsoft.com/office/officeart/2005/8/layout/vList2"/>
    <dgm:cxn modelId="{F9E0521C-B8EA-45DC-85FF-7841F87532E3}" srcId="{56713834-0A56-4ACA-815C-C618B6C6092E}" destId="{620694A9-31C3-4242-A416-D1A936831EA6}" srcOrd="0" destOrd="0" parTransId="{B32EC8BB-DF51-48EF-AAEC-322306F5C51A}" sibTransId="{7CAC82CA-D311-4BD9-9DFC-D49B9E0DC6CE}"/>
    <dgm:cxn modelId="{FB7BFFA3-A35A-4B4F-8604-2690BF1BD5E6}" type="presParOf" srcId="{670803BA-7045-4150-B17C-C4C73D2B13BF}" destId="{FE7A1087-C282-47DC-AE50-4A03FB5AAB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4B912E-2506-4794-9041-E4634F5F4D1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E18343-4B8E-47EE-9302-C20C3D4EB2B5}">
      <dgm:prSet custT="1"/>
      <dgm:spPr/>
      <dgm:t>
        <a:bodyPr/>
        <a:lstStyle/>
        <a:p>
          <a:pPr rtl="0"/>
          <a:r>
            <a:rPr lang="es-ES" sz="2800" dirty="0" smtClean="0"/>
            <a:t>Hombres en STEM</a:t>
          </a:r>
          <a:endParaRPr lang="es-ES" sz="2800" dirty="0"/>
        </a:p>
      </dgm:t>
    </dgm:pt>
    <dgm:pt modelId="{7E7D79B8-2483-486B-983C-2D4D53A5D36D}" type="parTrans" cxnId="{D7AD4528-D962-4E1A-ACC0-43854EA5B168}">
      <dgm:prSet/>
      <dgm:spPr/>
      <dgm:t>
        <a:bodyPr/>
        <a:lstStyle/>
        <a:p>
          <a:endParaRPr lang="es-ES"/>
        </a:p>
      </dgm:t>
    </dgm:pt>
    <dgm:pt modelId="{92E4AAF2-2AF4-4C71-BB3C-DBB688E0E8CF}" type="sibTrans" cxnId="{D7AD4528-D962-4E1A-ACC0-43854EA5B168}">
      <dgm:prSet/>
      <dgm:spPr/>
      <dgm:t>
        <a:bodyPr/>
        <a:lstStyle/>
        <a:p>
          <a:endParaRPr lang="es-ES"/>
        </a:p>
      </dgm:t>
    </dgm:pt>
    <dgm:pt modelId="{913C8610-9E23-4B7D-B238-42F30F054870}">
      <dgm:prSet custT="1"/>
      <dgm:spPr/>
      <dgm:t>
        <a:bodyPr/>
        <a:lstStyle/>
        <a:p>
          <a:pPr rtl="0"/>
          <a:r>
            <a:rPr lang="es-ES" sz="2800" dirty="0" smtClean="0"/>
            <a:t>Mujeres en sanidad, educación, textil, cuidados, comercio, hostelería, limpieza… </a:t>
          </a:r>
          <a:endParaRPr lang="es-ES" sz="2800" dirty="0"/>
        </a:p>
      </dgm:t>
    </dgm:pt>
    <dgm:pt modelId="{3E7FF9E5-84F4-4166-8A55-7C0E997A8F7B}" type="sibTrans" cxnId="{C4286E65-E3C3-4041-8D04-803ED0040AF3}">
      <dgm:prSet/>
      <dgm:spPr/>
      <dgm:t>
        <a:bodyPr/>
        <a:lstStyle/>
        <a:p>
          <a:endParaRPr lang="es-ES"/>
        </a:p>
      </dgm:t>
    </dgm:pt>
    <dgm:pt modelId="{2643DE08-0DD0-4E11-AACA-FD0AD3158D2E}" type="parTrans" cxnId="{C4286E65-E3C3-4041-8D04-803ED0040AF3}">
      <dgm:prSet/>
      <dgm:spPr/>
      <dgm:t>
        <a:bodyPr/>
        <a:lstStyle/>
        <a:p>
          <a:endParaRPr lang="es-ES"/>
        </a:p>
      </dgm:t>
    </dgm:pt>
    <dgm:pt modelId="{EF0AD104-FE1B-4264-B6BF-2E22C96A5EA2}" type="pres">
      <dgm:prSet presAssocID="{9B4B912E-2506-4794-9041-E4634F5F4D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1ABE6D-15F2-4C90-A8D7-DBEA02FA712A}" type="pres">
      <dgm:prSet presAssocID="{9B4B912E-2506-4794-9041-E4634F5F4D15}" presName="fgShape" presStyleLbl="fgShp" presStyleIdx="0" presStyleCnt="1"/>
      <dgm:spPr/>
    </dgm:pt>
    <dgm:pt modelId="{96A15A22-4532-4339-97F9-A65B6B65A91B}" type="pres">
      <dgm:prSet presAssocID="{9B4B912E-2506-4794-9041-E4634F5F4D15}" presName="linComp" presStyleCnt="0"/>
      <dgm:spPr/>
    </dgm:pt>
    <dgm:pt modelId="{07FC75D3-768B-42F5-BF73-A4183509C3A0}" type="pres">
      <dgm:prSet presAssocID="{913C8610-9E23-4B7D-B238-42F30F054870}" presName="compNode" presStyleCnt="0"/>
      <dgm:spPr/>
    </dgm:pt>
    <dgm:pt modelId="{5EC02540-498B-436B-A6F2-4C894AA3ADE3}" type="pres">
      <dgm:prSet presAssocID="{913C8610-9E23-4B7D-B238-42F30F054870}" presName="bkgdShape" presStyleLbl="node1" presStyleIdx="0" presStyleCnt="2"/>
      <dgm:spPr/>
      <dgm:t>
        <a:bodyPr/>
        <a:lstStyle/>
        <a:p>
          <a:endParaRPr lang="es-ES"/>
        </a:p>
      </dgm:t>
    </dgm:pt>
    <dgm:pt modelId="{CF2F6FF8-7B2E-4B15-87AA-A4C2E703C736}" type="pres">
      <dgm:prSet presAssocID="{913C8610-9E23-4B7D-B238-42F30F05487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5E5BD-F130-4068-8170-67790A0D6A37}" type="pres">
      <dgm:prSet presAssocID="{913C8610-9E23-4B7D-B238-42F30F054870}" presName="invisiNode" presStyleLbl="node1" presStyleIdx="0" presStyleCnt="2"/>
      <dgm:spPr/>
    </dgm:pt>
    <dgm:pt modelId="{64782E11-558B-47D2-AE8C-7D11C837FF10}" type="pres">
      <dgm:prSet presAssocID="{913C8610-9E23-4B7D-B238-42F30F054870}" presName="imagNode" presStyleLbl="fgImgPlace1" presStyleIdx="0" presStyleCnt="2" custScaleX="118887" custScaleY="120004" custLinFactNeighborX="-2057" custLinFactNeighborY="82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8478969B-E7CC-436B-9D43-0B0082B1142E}" type="pres">
      <dgm:prSet presAssocID="{3E7FF9E5-84F4-4166-8A55-7C0E997A8F7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0E8B52F-8DDB-45FD-B312-BF40D23C85BB}" type="pres">
      <dgm:prSet presAssocID="{3DE18343-4B8E-47EE-9302-C20C3D4EB2B5}" presName="compNode" presStyleCnt="0"/>
      <dgm:spPr/>
    </dgm:pt>
    <dgm:pt modelId="{10581678-2372-46AE-BB0A-7D434FFF379C}" type="pres">
      <dgm:prSet presAssocID="{3DE18343-4B8E-47EE-9302-C20C3D4EB2B5}" presName="bkgdShape" presStyleLbl="node1" presStyleIdx="1" presStyleCnt="2"/>
      <dgm:spPr/>
      <dgm:t>
        <a:bodyPr/>
        <a:lstStyle/>
        <a:p>
          <a:endParaRPr lang="es-ES"/>
        </a:p>
      </dgm:t>
    </dgm:pt>
    <dgm:pt modelId="{8D3D513C-A4EE-4D01-909B-2507BFE11505}" type="pres">
      <dgm:prSet presAssocID="{3DE18343-4B8E-47EE-9302-C20C3D4EB2B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D9482-BE9C-4F27-BBB1-22CD10518A64}" type="pres">
      <dgm:prSet presAssocID="{3DE18343-4B8E-47EE-9302-C20C3D4EB2B5}" presName="invisiNode" presStyleLbl="node1" presStyleIdx="1" presStyleCnt="2"/>
      <dgm:spPr/>
    </dgm:pt>
    <dgm:pt modelId="{29A86159-E6B6-49F4-9BB1-6563E0697AE5}" type="pres">
      <dgm:prSet presAssocID="{3DE18343-4B8E-47EE-9302-C20C3D4EB2B5}" presName="imagNode" presStyleLbl="fgImgPlace1" presStyleIdx="1" presStyleCnt="2" custScaleX="146676" custScaleY="129921" custLinFactNeighborX="2057" custLinFactNeighborY="203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</dgm:ptLst>
  <dgm:cxnLst>
    <dgm:cxn modelId="{790C00EA-9D46-4538-9F69-6EAEC40D20B8}" type="presOf" srcId="{3E7FF9E5-84F4-4166-8A55-7C0E997A8F7B}" destId="{8478969B-E7CC-436B-9D43-0B0082B1142E}" srcOrd="0" destOrd="0" presId="urn:microsoft.com/office/officeart/2005/8/layout/hList7"/>
    <dgm:cxn modelId="{3B3FEB09-7E2C-4EE8-ACB6-0E9836809604}" type="presOf" srcId="{3DE18343-4B8E-47EE-9302-C20C3D4EB2B5}" destId="{8D3D513C-A4EE-4D01-909B-2507BFE11505}" srcOrd="1" destOrd="0" presId="urn:microsoft.com/office/officeart/2005/8/layout/hList7"/>
    <dgm:cxn modelId="{B2C9D521-F044-48D2-8744-BD90EB207787}" type="presOf" srcId="{9B4B912E-2506-4794-9041-E4634F5F4D15}" destId="{EF0AD104-FE1B-4264-B6BF-2E22C96A5EA2}" srcOrd="0" destOrd="0" presId="urn:microsoft.com/office/officeart/2005/8/layout/hList7"/>
    <dgm:cxn modelId="{C4286E65-E3C3-4041-8D04-803ED0040AF3}" srcId="{9B4B912E-2506-4794-9041-E4634F5F4D15}" destId="{913C8610-9E23-4B7D-B238-42F30F054870}" srcOrd="0" destOrd="0" parTransId="{2643DE08-0DD0-4E11-AACA-FD0AD3158D2E}" sibTransId="{3E7FF9E5-84F4-4166-8A55-7C0E997A8F7B}"/>
    <dgm:cxn modelId="{248D802E-C9BA-4386-950F-8AE3D9611212}" type="presOf" srcId="{913C8610-9E23-4B7D-B238-42F30F054870}" destId="{5EC02540-498B-436B-A6F2-4C894AA3ADE3}" srcOrd="0" destOrd="0" presId="urn:microsoft.com/office/officeart/2005/8/layout/hList7"/>
    <dgm:cxn modelId="{AB7E6A46-C202-4A8C-B97D-011E19F04BB7}" type="presOf" srcId="{913C8610-9E23-4B7D-B238-42F30F054870}" destId="{CF2F6FF8-7B2E-4B15-87AA-A4C2E703C736}" srcOrd="1" destOrd="0" presId="urn:microsoft.com/office/officeart/2005/8/layout/hList7"/>
    <dgm:cxn modelId="{1B03879D-D7E7-40A2-B669-14E347F54072}" type="presOf" srcId="{3DE18343-4B8E-47EE-9302-C20C3D4EB2B5}" destId="{10581678-2372-46AE-BB0A-7D434FFF379C}" srcOrd="0" destOrd="0" presId="urn:microsoft.com/office/officeart/2005/8/layout/hList7"/>
    <dgm:cxn modelId="{D7AD4528-D962-4E1A-ACC0-43854EA5B168}" srcId="{9B4B912E-2506-4794-9041-E4634F5F4D15}" destId="{3DE18343-4B8E-47EE-9302-C20C3D4EB2B5}" srcOrd="1" destOrd="0" parTransId="{7E7D79B8-2483-486B-983C-2D4D53A5D36D}" sibTransId="{92E4AAF2-2AF4-4C71-BB3C-DBB688E0E8CF}"/>
    <dgm:cxn modelId="{089FF416-EF8B-4F37-92C6-D0A34CA2DF46}" type="presParOf" srcId="{EF0AD104-FE1B-4264-B6BF-2E22C96A5EA2}" destId="{961ABE6D-15F2-4C90-A8D7-DBEA02FA712A}" srcOrd="0" destOrd="0" presId="urn:microsoft.com/office/officeart/2005/8/layout/hList7"/>
    <dgm:cxn modelId="{BF654AEF-03D8-4214-94CF-3E1AD035E72D}" type="presParOf" srcId="{EF0AD104-FE1B-4264-B6BF-2E22C96A5EA2}" destId="{96A15A22-4532-4339-97F9-A65B6B65A91B}" srcOrd="1" destOrd="0" presId="urn:microsoft.com/office/officeart/2005/8/layout/hList7"/>
    <dgm:cxn modelId="{E8FE685C-0D1D-4AC2-8169-F7D4FD3F0701}" type="presParOf" srcId="{96A15A22-4532-4339-97F9-A65B6B65A91B}" destId="{07FC75D3-768B-42F5-BF73-A4183509C3A0}" srcOrd="0" destOrd="0" presId="urn:microsoft.com/office/officeart/2005/8/layout/hList7"/>
    <dgm:cxn modelId="{05EB1910-AC24-4755-8825-9E9CC9E9E3B2}" type="presParOf" srcId="{07FC75D3-768B-42F5-BF73-A4183509C3A0}" destId="{5EC02540-498B-436B-A6F2-4C894AA3ADE3}" srcOrd="0" destOrd="0" presId="urn:microsoft.com/office/officeart/2005/8/layout/hList7"/>
    <dgm:cxn modelId="{8F84C234-6C96-42D2-99AD-28DDB48123E2}" type="presParOf" srcId="{07FC75D3-768B-42F5-BF73-A4183509C3A0}" destId="{CF2F6FF8-7B2E-4B15-87AA-A4C2E703C736}" srcOrd="1" destOrd="0" presId="urn:microsoft.com/office/officeart/2005/8/layout/hList7"/>
    <dgm:cxn modelId="{4EA3FACC-80B9-4BA9-8F42-F65B46D9D41C}" type="presParOf" srcId="{07FC75D3-768B-42F5-BF73-A4183509C3A0}" destId="{6075E5BD-F130-4068-8170-67790A0D6A37}" srcOrd="2" destOrd="0" presId="urn:microsoft.com/office/officeart/2005/8/layout/hList7"/>
    <dgm:cxn modelId="{11EEBB03-03A8-4C87-B4DC-F96B22770F5C}" type="presParOf" srcId="{07FC75D3-768B-42F5-BF73-A4183509C3A0}" destId="{64782E11-558B-47D2-AE8C-7D11C837FF10}" srcOrd="3" destOrd="0" presId="urn:microsoft.com/office/officeart/2005/8/layout/hList7"/>
    <dgm:cxn modelId="{277DAD18-9DEF-4CC8-8635-BC0CA5F77FF2}" type="presParOf" srcId="{96A15A22-4532-4339-97F9-A65B6B65A91B}" destId="{8478969B-E7CC-436B-9D43-0B0082B1142E}" srcOrd="1" destOrd="0" presId="urn:microsoft.com/office/officeart/2005/8/layout/hList7"/>
    <dgm:cxn modelId="{B7766EEE-D471-4976-93EF-EDFA0223BBC5}" type="presParOf" srcId="{96A15A22-4532-4339-97F9-A65B6B65A91B}" destId="{80E8B52F-8DDB-45FD-B312-BF40D23C85BB}" srcOrd="2" destOrd="0" presId="urn:microsoft.com/office/officeart/2005/8/layout/hList7"/>
    <dgm:cxn modelId="{BCC36E2A-9559-406A-AA41-3EE44D9BE2AC}" type="presParOf" srcId="{80E8B52F-8DDB-45FD-B312-BF40D23C85BB}" destId="{10581678-2372-46AE-BB0A-7D434FFF379C}" srcOrd="0" destOrd="0" presId="urn:microsoft.com/office/officeart/2005/8/layout/hList7"/>
    <dgm:cxn modelId="{DEAA3D5C-2A17-4424-B9B4-5EB885D8B641}" type="presParOf" srcId="{80E8B52F-8DDB-45FD-B312-BF40D23C85BB}" destId="{8D3D513C-A4EE-4D01-909B-2507BFE11505}" srcOrd="1" destOrd="0" presId="urn:microsoft.com/office/officeart/2005/8/layout/hList7"/>
    <dgm:cxn modelId="{15B3453C-D202-40D9-883D-F13F1EFE27E2}" type="presParOf" srcId="{80E8B52F-8DDB-45FD-B312-BF40D23C85BB}" destId="{CF6D9482-BE9C-4F27-BBB1-22CD10518A64}" srcOrd="2" destOrd="0" presId="urn:microsoft.com/office/officeart/2005/8/layout/hList7"/>
    <dgm:cxn modelId="{036E37D2-63BF-48DC-ACD7-F4367E43BF8C}" type="presParOf" srcId="{80E8B52F-8DDB-45FD-B312-BF40D23C85BB}" destId="{29A86159-E6B6-49F4-9BB1-6563E0697AE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0F45AF-4A47-4E7E-B2EC-67B093D54D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F845C3-BD06-4D92-B9B2-E938AF0A7A05}">
      <dgm:prSet custT="1"/>
      <dgm:spPr/>
      <dgm:t>
        <a:bodyPr/>
        <a:lstStyle/>
        <a:p>
          <a:pPr rtl="0"/>
          <a:r>
            <a:rPr lang="es-ES" sz="1800" u="sng" dirty="0" smtClean="0"/>
            <a:t>Reincorporación</a:t>
          </a:r>
          <a:r>
            <a:rPr lang="es-ES" sz="1800" dirty="0" smtClean="0"/>
            <a:t> de la mujer al empleo en desventaja</a:t>
          </a:r>
          <a:endParaRPr lang="es-ES" sz="1800" dirty="0"/>
        </a:p>
      </dgm:t>
    </dgm:pt>
    <dgm:pt modelId="{09493622-60C6-4DBE-AA0E-31977322E20D}" type="parTrans" cxnId="{5AC0796A-6E60-42FA-8460-C8B3A78539B9}">
      <dgm:prSet/>
      <dgm:spPr/>
      <dgm:t>
        <a:bodyPr/>
        <a:lstStyle/>
        <a:p>
          <a:endParaRPr lang="es-ES"/>
        </a:p>
      </dgm:t>
    </dgm:pt>
    <dgm:pt modelId="{AA0C6BB7-B208-4C63-B940-48130DBFFE4F}" type="sibTrans" cxnId="{5AC0796A-6E60-42FA-8460-C8B3A78539B9}">
      <dgm:prSet/>
      <dgm:spPr/>
      <dgm:t>
        <a:bodyPr/>
        <a:lstStyle/>
        <a:p>
          <a:endParaRPr lang="es-ES"/>
        </a:p>
      </dgm:t>
    </dgm:pt>
    <dgm:pt modelId="{4B5A6F5C-C3D3-4E53-9C27-08271CF84342}">
      <dgm:prSet custT="1"/>
      <dgm:spPr/>
      <dgm:t>
        <a:bodyPr/>
        <a:lstStyle/>
        <a:p>
          <a:pPr rtl="0"/>
          <a:r>
            <a:rPr lang="es-ES" sz="1800" dirty="0" smtClean="0"/>
            <a:t>menor experiencia y formación</a:t>
          </a:r>
          <a:endParaRPr lang="es-ES" sz="1800" dirty="0"/>
        </a:p>
      </dgm:t>
    </dgm:pt>
    <dgm:pt modelId="{DEC09CB4-AFF1-4A09-9BAC-BD101205FBE1}" type="parTrans" cxnId="{EB049123-BC75-4C81-8689-458D1B1857AB}">
      <dgm:prSet/>
      <dgm:spPr/>
      <dgm:t>
        <a:bodyPr/>
        <a:lstStyle/>
        <a:p>
          <a:endParaRPr lang="es-ES"/>
        </a:p>
      </dgm:t>
    </dgm:pt>
    <dgm:pt modelId="{26095DD1-3F2C-419A-8FD1-684583CD608D}" type="sibTrans" cxnId="{EB049123-BC75-4C81-8689-458D1B1857AB}">
      <dgm:prSet/>
      <dgm:spPr/>
      <dgm:t>
        <a:bodyPr/>
        <a:lstStyle/>
        <a:p>
          <a:endParaRPr lang="es-ES"/>
        </a:p>
      </dgm:t>
    </dgm:pt>
    <dgm:pt modelId="{F111D322-B155-43B5-A265-2E5ADB867345}">
      <dgm:prSet custT="1"/>
      <dgm:spPr/>
      <dgm:t>
        <a:bodyPr/>
        <a:lstStyle/>
        <a:p>
          <a:pPr rtl="0"/>
          <a:r>
            <a:rPr lang="es-ES" sz="1800" dirty="0" smtClean="0"/>
            <a:t>En profesiones y </a:t>
          </a:r>
          <a:r>
            <a:rPr lang="es-ES" sz="1800" u="sng" dirty="0" smtClean="0"/>
            <a:t>sectores feminizados</a:t>
          </a:r>
          <a:endParaRPr lang="es-ES" sz="1800" dirty="0"/>
        </a:p>
      </dgm:t>
    </dgm:pt>
    <dgm:pt modelId="{BA901BE8-59CC-4FFC-9F60-EEA1BD3D4DE0}" type="parTrans" cxnId="{B2A3B90D-28F5-4A97-AD0F-4BD5538E4500}">
      <dgm:prSet/>
      <dgm:spPr/>
      <dgm:t>
        <a:bodyPr/>
        <a:lstStyle/>
        <a:p>
          <a:endParaRPr lang="es-ES"/>
        </a:p>
      </dgm:t>
    </dgm:pt>
    <dgm:pt modelId="{7B0B9DCA-5409-454A-AA3B-A24A6FCA2668}" type="sibTrans" cxnId="{B2A3B90D-28F5-4A97-AD0F-4BD5538E4500}">
      <dgm:prSet/>
      <dgm:spPr/>
      <dgm:t>
        <a:bodyPr/>
        <a:lstStyle/>
        <a:p>
          <a:endParaRPr lang="es-ES"/>
        </a:p>
      </dgm:t>
    </dgm:pt>
    <dgm:pt modelId="{61D4A1B5-DF58-42E3-8E6C-B831D6D9424A}">
      <dgm:prSet custT="1"/>
      <dgm:spPr/>
      <dgm:t>
        <a:bodyPr/>
        <a:lstStyle/>
        <a:p>
          <a:pPr rtl="0"/>
          <a:r>
            <a:rPr lang="es-ES" sz="1800" dirty="0" smtClean="0"/>
            <a:t>no había mujeres en la Universidad (no podían ser jueces ni fiscales)</a:t>
          </a:r>
          <a:endParaRPr lang="es-ES" sz="1800" dirty="0"/>
        </a:p>
      </dgm:t>
    </dgm:pt>
    <dgm:pt modelId="{0576680C-B887-47D4-BE62-138E791BEA0B}" type="parTrans" cxnId="{156BABCB-46A8-40B6-9AFC-592C4B4C1793}">
      <dgm:prSet/>
      <dgm:spPr/>
      <dgm:t>
        <a:bodyPr/>
        <a:lstStyle/>
        <a:p>
          <a:endParaRPr lang="es-ES"/>
        </a:p>
      </dgm:t>
    </dgm:pt>
    <dgm:pt modelId="{99EE8871-6CCA-4417-B90B-52DAC0305F93}" type="sibTrans" cxnId="{156BABCB-46A8-40B6-9AFC-592C4B4C1793}">
      <dgm:prSet/>
      <dgm:spPr/>
      <dgm:t>
        <a:bodyPr/>
        <a:lstStyle/>
        <a:p>
          <a:endParaRPr lang="es-ES"/>
        </a:p>
      </dgm:t>
    </dgm:pt>
    <dgm:pt modelId="{D2DD1D84-3BED-405A-9AA5-93BEACEAC89D}">
      <dgm:prSet custT="1"/>
      <dgm:spPr/>
      <dgm:t>
        <a:bodyPr/>
        <a:lstStyle/>
        <a:p>
          <a:pPr rtl="0"/>
          <a:r>
            <a:rPr lang="es-ES" sz="1800" dirty="0" smtClean="0"/>
            <a:t>ni en la FP</a:t>
          </a:r>
          <a:endParaRPr lang="es-ES" sz="1800" dirty="0"/>
        </a:p>
      </dgm:t>
    </dgm:pt>
    <dgm:pt modelId="{F37D4045-1174-46E0-A621-323388016775}" type="parTrans" cxnId="{521A26D3-C0CF-41FF-AE3A-7D4E3545173E}">
      <dgm:prSet/>
      <dgm:spPr/>
      <dgm:t>
        <a:bodyPr/>
        <a:lstStyle/>
        <a:p>
          <a:endParaRPr lang="es-ES"/>
        </a:p>
      </dgm:t>
    </dgm:pt>
    <dgm:pt modelId="{888006C2-7621-4F29-8050-3A731807276E}" type="sibTrans" cxnId="{521A26D3-C0CF-41FF-AE3A-7D4E3545173E}">
      <dgm:prSet/>
      <dgm:spPr/>
      <dgm:t>
        <a:bodyPr/>
        <a:lstStyle/>
        <a:p>
          <a:endParaRPr lang="es-ES"/>
        </a:p>
      </dgm:t>
    </dgm:pt>
    <dgm:pt modelId="{2CD528E3-790B-4E66-9FDA-312F75599B76}">
      <dgm:prSet custT="1"/>
      <dgm:spPr/>
      <dgm:t>
        <a:bodyPr/>
        <a:lstStyle/>
        <a:p>
          <a:pPr rtl="0"/>
          <a:r>
            <a:rPr lang="es-ES" sz="1800" dirty="0" smtClean="0"/>
            <a:t>Fuero del Trabajo</a:t>
          </a:r>
          <a:endParaRPr lang="es-ES" sz="1800" dirty="0"/>
        </a:p>
      </dgm:t>
    </dgm:pt>
    <dgm:pt modelId="{EA780433-9A1F-4F91-B44C-E20BB29EB875}" type="parTrans" cxnId="{415B6498-03EA-4A64-A2FF-5B0DD38D1ED2}">
      <dgm:prSet/>
      <dgm:spPr/>
      <dgm:t>
        <a:bodyPr/>
        <a:lstStyle/>
        <a:p>
          <a:endParaRPr lang="es-ES"/>
        </a:p>
      </dgm:t>
    </dgm:pt>
    <dgm:pt modelId="{05764319-C9EE-4558-954A-067046A265AD}" type="sibTrans" cxnId="{415B6498-03EA-4A64-A2FF-5B0DD38D1ED2}">
      <dgm:prSet/>
      <dgm:spPr/>
      <dgm:t>
        <a:bodyPr/>
        <a:lstStyle/>
        <a:p>
          <a:endParaRPr lang="es-ES"/>
        </a:p>
      </dgm:t>
    </dgm:pt>
    <dgm:pt modelId="{591F4D5D-56C5-4F6A-91B8-77984A154E51}">
      <dgm:prSet custT="1"/>
      <dgm:spPr/>
      <dgm:t>
        <a:bodyPr/>
        <a:lstStyle/>
        <a:p>
          <a:pPr rtl="0"/>
          <a:r>
            <a:rPr lang="es-ES" sz="1800" b="1" u="sng" dirty="0" smtClean="0"/>
            <a:t>Decreto de 1957…= hasta STC 229/1992, y LPRL 1995 (que formalmente lo deroga)</a:t>
          </a:r>
          <a:endParaRPr lang="es-ES" sz="1800" b="1" u="sng" dirty="0"/>
        </a:p>
      </dgm:t>
    </dgm:pt>
    <dgm:pt modelId="{C34AFD3D-93C8-4EEC-842F-FCD076E1A502}" type="parTrans" cxnId="{04BAF2DF-F9EA-4E88-9AE0-2E3CB8F70D59}">
      <dgm:prSet/>
      <dgm:spPr/>
      <dgm:t>
        <a:bodyPr/>
        <a:lstStyle/>
        <a:p>
          <a:endParaRPr lang="es-ES"/>
        </a:p>
      </dgm:t>
    </dgm:pt>
    <dgm:pt modelId="{600E2EE4-65DB-4F5C-9966-357230ACAE25}" type="sibTrans" cxnId="{04BAF2DF-F9EA-4E88-9AE0-2E3CB8F70D59}">
      <dgm:prSet/>
      <dgm:spPr/>
      <dgm:t>
        <a:bodyPr/>
        <a:lstStyle/>
        <a:p>
          <a:endParaRPr lang="es-ES"/>
        </a:p>
      </dgm:t>
    </dgm:pt>
    <dgm:pt modelId="{1EEF6057-C44E-40C8-BC84-98339FA56E0B}">
      <dgm:prSet custT="1"/>
      <dgm:spPr/>
      <dgm:t>
        <a:bodyPr/>
        <a:lstStyle/>
        <a:p>
          <a:pPr rtl="0"/>
          <a:r>
            <a:rPr lang="es-ES" sz="1800" dirty="0" smtClean="0"/>
            <a:t>NORMATIVA FRANQUISTA</a:t>
          </a:r>
          <a:endParaRPr lang="es-ES" sz="1800" dirty="0"/>
        </a:p>
      </dgm:t>
    </dgm:pt>
    <dgm:pt modelId="{1C3AACF0-8A79-4C4E-907F-D3BD49C6C9BE}" type="parTrans" cxnId="{401A88CB-EE32-46E7-8721-3CBEBBE92242}">
      <dgm:prSet/>
      <dgm:spPr/>
      <dgm:t>
        <a:bodyPr/>
        <a:lstStyle/>
        <a:p>
          <a:endParaRPr lang="es-ES"/>
        </a:p>
      </dgm:t>
    </dgm:pt>
    <dgm:pt modelId="{6072D607-2816-40CD-970C-A6A865A151BD}" type="sibTrans" cxnId="{401A88CB-EE32-46E7-8721-3CBEBBE92242}">
      <dgm:prSet/>
      <dgm:spPr/>
      <dgm:t>
        <a:bodyPr/>
        <a:lstStyle/>
        <a:p>
          <a:endParaRPr lang="es-ES"/>
        </a:p>
      </dgm:t>
    </dgm:pt>
    <dgm:pt modelId="{DD2E0CEE-225F-41B7-9022-F3A587CA1A9D}">
      <dgm:prSet custT="1"/>
      <dgm:spPr/>
      <dgm:t>
        <a:bodyPr/>
        <a:lstStyle/>
        <a:p>
          <a:pPr rtl="0"/>
          <a:r>
            <a:rPr lang="es-ES" sz="1800" dirty="0" smtClean="0"/>
            <a:t>Excedencia por matrimonio</a:t>
          </a:r>
          <a:endParaRPr lang="es-ES" sz="1800" dirty="0"/>
        </a:p>
      </dgm:t>
    </dgm:pt>
    <dgm:pt modelId="{43403076-ACDA-4CD5-9E18-DDAB0AE3D9C3}" type="parTrans" cxnId="{E809BB70-0895-4FE5-B1F8-12EC51D141D9}">
      <dgm:prSet/>
      <dgm:spPr/>
      <dgm:t>
        <a:bodyPr/>
        <a:lstStyle/>
        <a:p>
          <a:endParaRPr lang="es-ES"/>
        </a:p>
      </dgm:t>
    </dgm:pt>
    <dgm:pt modelId="{8B9A1946-A73A-4413-AB60-97319EAF14CD}" type="sibTrans" cxnId="{E809BB70-0895-4FE5-B1F8-12EC51D141D9}">
      <dgm:prSet/>
      <dgm:spPr/>
      <dgm:t>
        <a:bodyPr/>
        <a:lstStyle/>
        <a:p>
          <a:endParaRPr lang="es-ES"/>
        </a:p>
      </dgm:t>
    </dgm:pt>
    <dgm:pt modelId="{9972C34D-AAAA-4CBB-A4D1-26D5FCD73E23}">
      <dgm:prSet custT="1"/>
      <dgm:spPr/>
      <dgm:t>
        <a:bodyPr/>
        <a:lstStyle/>
        <a:p>
          <a:pPr rtl="0"/>
          <a:r>
            <a:rPr lang="es-ES" sz="1800" dirty="0" smtClean="0"/>
            <a:t>Prohibición de contratación con mujeres casadas</a:t>
          </a:r>
          <a:endParaRPr lang="es-ES" sz="1800" dirty="0"/>
        </a:p>
      </dgm:t>
    </dgm:pt>
    <dgm:pt modelId="{3DE48735-4398-47EE-8195-6BBB4921E385}" type="parTrans" cxnId="{29F24C20-ADD7-4AF4-A08E-7A43EB31C418}">
      <dgm:prSet/>
      <dgm:spPr/>
      <dgm:t>
        <a:bodyPr/>
        <a:lstStyle/>
        <a:p>
          <a:endParaRPr lang="es-ES"/>
        </a:p>
      </dgm:t>
    </dgm:pt>
    <dgm:pt modelId="{AF812FFB-C2CE-4A57-850F-6B8C5668BE2F}" type="sibTrans" cxnId="{29F24C20-ADD7-4AF4-A08E-7A43EB31C418}">
      <dgm:prSet/>
      <dgm:spPr/>
      <dgm:t>
        <a:bodyPr/>
        <a:lstStyle/>
        <a:p>
          <a:endParaRPr lang="es-ES"/>
        </a:p>
      </dgm:t>
    </dgm:pt>
    <dgm:pt modelId="{4B3F6639-B538-4051-8B76-2D06B3C68827}">
      <dgm:prSet custT="1"/>
      <dgm:spPr/>
      <dgm:t>
        <a:bodyPr/>
        <a:lstStyle/>
        <a:p>
          <a:pPr rtl="0"/>
          <a:r>
            <a:rPr lang="es-ES" sz="1800" u="sng" dirty="0" smtClean="0"/>
            <a:t>De los que no estaba </a:t>
          </a:r>
          <a:r>
            <a:rPr lang="es-ES" sz="1800" b="1" u="sng" dirty="0" smtClean="0"/>
            <a:t>legalmente excluida </a:t>
          </a:r>
          <a:endParaRPr lang="es-ES" sz="1800" b="1" u="sng" dirty="0"/>
        </a:p>
      </dgm:t>
    </dgm:pt>
    <dgm:pt modelId="{555AA57C-DC97-4615-9CBA-E476DF0DB88A}" type="parTrans" cxnId="{8511CE24-5EC6-42B7-8F66-EF8130E4AA31}">
      <dgm:prSet/>
      <dgm:spPr/>
      <dgm:t>
        <a:bodyPr/>
        <a:lstStyle/>
        <a:p>
          <a:endParaRPr lang="es-ES"/>
        </a:p>
      </dgm:t>
    </dgm:pt>
    <dgm:pt modelId="{C547AE31-42E1-48DF-B989-596988FC79A4}" type="sibTrans" cxnId="{8511CE24-5EC6-42B7-8F66-EF8130E4AA31}">
      <dgm:prSet/>
      <dgm:spPr/>
      <dgm:t>
        <a:bodyPr/>
        <a:lstStyle/>
        <a:p>
          <a:endParaRPr lang="es-ES"/>
        </a:p>
      </dgm:t>
    </dgm:pt>
    <dgm:pt modelId="{809165F8-8C9B-434F-BED7-018A8BBD0796}">
      <dgm:prSet custT="1"/>
      <dgm:spPr/>
      <dgm:t>
        <a:bodyPr/>
        <a:lstStyle/>
        <a:p>
          <a:pPr rtl="0"/>
          <a:r>
            <a:rPr lang="es-ES" sz="1800" dirty="0" smtClean="0"/>
            <a:t>Seguros sociales y subsidios natalistas</a:t>
          </a:r>
          <a:endParaRPr lang="es-ES" sz="1800" dirty="0"/>
        </a:p>
      </dgm:t>
    </dgm:pt>
    <dgm:pt modelId="{FA8692BB-80B9-4AF8-B797-F33AC3B00659}" type="parTrans" cxnId="{B022A183-91D8-4720-896E-E8F83BA5D623}">
      <dgm:prSet/>
      <dgm:spPr/>
      <dgm:t>
        <a:bodyPr/>
        <a:lstStyle/>
        <a:p>
          <a:endParaRPr lang="es-ES"/>
        </a:p>
      </dgm:t>
    </dgm:pt>
    <dgm:pt modelId="{13D729CC-6E5B-498A-874B-6365077A5169}" type="sibTrans" cxnId="{B022A183-91D8-4720-896E-E8F83BA5D623}">
      <dgm:prSet/>
      <dgm:spPr/>
      <dgm:t>
        <a:bodyPr/>
        <a:lstStyle/>
        <a:p>
          <a:endParaRPr lang="es-ES"/>
        </a:p>
      </dgm:t>
    </dgm:pt>
    <dgm:pt modelId="{028549AE-636B-4CFE-9F61-B887E6090600}" type="pres">
      <dgm:prSet presAssocID="{420F45AF-4A47-4E7E-B2EC-67B093D54D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90F37B-9CF6-485D-843D-CD29D9434B32}" type="pres">
      <dgm:prSet presAssocID="{1EEF6057-C44E-40C8-BC84-98339FA56E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345AAA-ECA1-48D6-A624-9BF77B2CABB1}" type="pres">
      <dgm:prSet presAssocID="{1EEF6057-C44E-40C8-BC84-98339FA56E0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847FF3-6381-4AD0-B221-613C7B5EEA51}" type="pres">
      <dgm:prSet presAssocID="{08F845C3-BD06-4D92-B9B2-E938AF0A7A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F6F14-A9FD-45C1-8FDA-3853F79D46B6}" type="pres">
      <dgm:prSet presAssocID="{08F845C3-BD06-4D92-B9B2-E938AF0A7A0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DBCAD-7CAE-4F82-8925-F524A9ACEA6A}" type="pres">
      <dgm:prSet presAssocID="{F111D322-B155-43B5-A265-2E5ADB8673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63C11A-F832-41FB-B46D-6DFD2E0B0995}" type="pres">
      <dgm:prSet presAssocID="{F111D322-B155-43B5-A265-2E5ADB86734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F04569-12AD-4F8B-BFB0-578C81B5E3DE}" type="presOf" srcId="{591F4D5D-56C5-4F6A-91B8-77984A154E51}" destId="{E2345AAA-ECA1-48D6-A624-9BF77B2CABB1}" srcOrd="0" destOrd="4" presId="urn:microsoft.com/office/officeart/2005/8/layout/vList2"/>
    <dgm:cxn modelId="{8511CE24-5EC6-42B7-8F66-EF8130E4AA31}" srcId="{F111D322-B155-43B5-A265-2E5ADB867345}" destId="{4B3F6639-B538-4051-8B76-2D06B3C68827}" srcOrd="0" destOrd="0" parTransId="{555AA57C-DC97-4615-9CBA-E476DF0DB88A}" sibTransId="{C547AE31-42E1-48DF-B989-596988FC79A4}"/>
    <dgm:cxn modelId="{29F24C20-ADD7-4AF4-A08E-7A43EB31C418}" srcId="{1EEF6057-C44E-40C8-BC84-98339FA56E0B}" destId="{9972C34D-AAAA-4CBB-A4D1-26D5FCD73E23}" srcOrd="2" destOrd="0" parTransId="{3DE48735-4398-47EE-8195-6BBB4921E385}" sibTransId="{AF812FFB-C2CE-4A57-850F-6B8C5668BE2F}"/>
    <dgm:cxn modelId="{935800E3-8EE8-4D1A-BBBB-C0F7A7F6D11F}" type="presOf" srcId="{F111D322-B155-43B5-A265-2E5ADB867345}" destId="{087DBCAD-7CAE-4F82-8925-F524A9ACEA6A}" srcOrd="0" destOrd="0" presId="urn:microsoft.com/office/officeart/2005/8/layout/vList2"/>
    <dgm:cxn modelId="{415B6498-03EA-4A64-A2FF-5B0DD38D1ED2}" srcId="{1EEF6057-C44E-40C8-BC84-98339FA56E0B}" destId="{2CD528E3-790B-4E66-9FDA-312F75599B76}" srcOrd="0" destOrd="0" parTransId="{EA780433-9A1F-4F91-B44C-E20BB29EB875}" sibTransId="{05764319-C9EE-4558-954A-067046A265AD}"/>
    <dgm:cxn modelId="{521A26D3-C0CF-41FF-AE3A-7D4E3545173E}" srcId="{08F845C3-BD06-4D92-B9B2-E938AF0A7A05}" destId="{D2DD1D84-3BED-405A-9AA5-93BEACEAC89D}" srcOrd="2" destOrd="0" parTransId="{F37D4045-1174-46E0-A621-323388016775}" sibTransId="{888006C2-7621-4F29-8050-3A731807276E}"/>
    <dgm:cxn modelId="{AE990621-EECD-4647-B957-F688093DB2D0}" type="presOf" srcId="{809165F8-8C9B-434F-BED7-018A8BBD0796}" destId="{E2345AAA-ECA1-48D6-A624-9BF77B2CABB1}" srcOrd="0" destOrd="3" presId="urn:microsoft.com/office/officeart/2005/8/layout/vList2"/>
    <dgm:cxn modelId="{65DE0953-3601-4CDA-A08E-4246C00CBCDB}" type="presOf" srcId="{4B3F6639-B538-4051-8B76-2D06B3C68827}" destId="{9263C11A-F832-41FB-B46D-6DFD2E0B0995}" srcOrd="0" destOrd="0" presId="urn:microsoft.com/office/officeart/2005/8/layout/vList2"/>
    <dgm:cxn modelId="{0994B19B-7F9B-4632-8580-FE338FC96A26}" type="presOf" srcId="{08F845C3-BD06-4D92-B9B2-E938AF0A7A05}" destId="{81847FF3-6381-4AD0-B221-613C7B5EEA51}" srcOrd="0" destOrd="0" presId="urn:microsoft.com/office/officeart/2005/8/layout/vList2"/>
    <dgm:cxn modelId="{04BAF2DF-F9EA-4E88-9AE0-2E3CB8F70D59}" srcId="{1EEF6057-C44E-40C8-BC84-98339FA56E0B}" destId="{591F4D5D-56C5-4F6A-91B8-77984A154E51}" srcOrd="4" destOrd="0" parTransId="{C34AFD3D-93C8-4EEC-842F-FCD076E1A502}" sibTransId="{600E2EE4-65DB-4F5C-9966-357230ACAE25}"/>
    <dgm:cxn modelId="{E809BB70-0895-4FE5-B1F8-12EC51D141D9}" srcId="{1EEF6057-C44E-40C8-BC84-98339FA56E0B}" destId="{DD2E0CEE-225F-41B7-9022-F3A587CA1A9D}" srcOrd="1" destOrd="0" parTransId="{43403076-ACDA-4CD5-9E18-DDAB0AE3D9C3}" sibTransId="{8B9A1946-A73A-4413-AB60-97319EAF14CD}"/>
    <dgm:cxn modelId="{25358DB2-6340-4F85-B6B1-905A44C9A336}" type="presOf" srcId="{DD2E0CEE-225F-41B7-9022-F3A587CA1A9D}" destId="{E2345AAA-ECA1-48D6-A624-9BF77B2CABB1}" srcOrd="0" destOrd="1" presId="urn:microsoft.com/office/officeart/2005/8/layout/vList2"/>
    <dgm:cxn modelId="{E6B7BA85-85E8-4C7C-978B-7C69F89962F8}" type="presOf" srcId="{420F45AF-4A47-4E7E-B2EC-67B093D54D21}" destId="{028549AE-636B-4CFE-9F61-B887E6090600}" srcOrd="0" destOrd="0" presId="urn:microsoft.com/office/officeart/2005/8/layout/vList2"/>
    <dgm:cxn modelId="{B15C27FD-5685-4FE2-B41F-C280E54D6FE9}" type="presOf" srcId="{4B5A6F5C-C3D3-4E53-9C27-08271CF84342}" destId="{F55F6F14-A9FD-45C1-8FDA-3853F79D46B6}" srcOrd="0" destOrd="0" presId="urn:microsoft.com/office/officeart/2005/8/layout/vList2"/>
    <dgm:cxn modelId="{0470E5F4-ED09-41C8-839F-310F32F701F1}" type="presOf" srcId="{9972C34D-AAAA-4CBB-A4D1-26D5FCD73E23}" destId="{E2345AAA-ECA1-48D6-A624-9BF77B2CABB1}" srcOrd="0" destOrd="2" presId="urn:microsoft.com/office/officeart/2005/8/layout/vList2"/>
    <dgm:cxn modelId="{EB049123-BC75-4C81-8689-458D1B1857AB}" srcId="{08F845C3-BD06-4D92-B9B2-E938AF0A7A05}" destId="{4B5A6F5C-C3D3-4E53-9C27-08271CF84342}" srcOrd="0" destOrd="0" parTransId="{DEC09CB4-AFF1-4A09-9BAC-BD101205FBE1}" sibTransId="{26095DD1-3F2C-419A-8FD1-684583CD608D}"/>
    <dgm:cxn modelId="{B2A3B90D-28F5-4A97-AD0F-4BD5538E4500}" srcId="{420F45AF-4A47-4E7E-B2EC-67B093D54D21}" destId="{F111D322-B155-43B5-A265-2E5ADB867345}" srcOrd="2" destOrd="0" parTransId="{BA901BE8-59CC-4FFC-9F60-EEA1BD3D4DE0}" sibTransId="{7B0B9DCA-5409-454A-AA3B-A24A6FCA2668}"/>
    <dgm:cxn modelId="{DFA94FB6-394C-4F13-8D2A-DCD228A1DB10}" type="presOf" srcId="{1EEF6057-C44E-40C8-BC84-98339FA56E0B}" destId="{0B90F37B-9CF6-485D-843D-CD29D9434B32}" srcOrd="0" destOrd="0" presId="urn:microsoft.com/office/officeart/2005/8/layout/vList2"/>
    <dgm:cxn modelId="{97BBFF0F-BE7C-4898-B45E-38D8E496C798}" type="presOf" srcId="{61D4A1B5-DF58-42E3-8E6C-B831D6D9424A}" destId="{F55F6F14-A9FD-45C1-8FDA-3853F79D46B6}" srcOrd="0" destOrd="1" presId="urn:microsoft.com/office/officeart/2005/8/layout/vList2"/>
    <dgm:cxn modelId="{62315161-63BF-4F99-8C26-1C01B9D1680B}" type="presOf" srcId="{D2DD1D84-3BED-405A-9AA5-93BEACEAC89D}" destId="{F55F6F14-A9FD-45C1-8FDA-3853F79D46B6}" srcOrd="0" destOrd="2" presId="urn:microsoft.com/office/officeart/2005/8/layout/vList2"/>
    <dgm:cxn modelId="{156BABCB-46A8-40B6-9AFC-592C4B4C1793}" srcId="{08F845C3-BD06-4D92-B9B2-E938AF0A7A05}" destId="{61D4A1B5-DF58-42E3-8E6C-B831D6D9424A}" srcOrd="1" destOrd="0" parTransId="{0576680C-B887-47D4-BE62-138E791BEA0B}" sibTransId="{99EE8871-6CCA-4417-B90B-52DAC0305F93}"/>
    <dgm:cxn modelId="{401A88CB-EE32-46E7-8721-3CBEBBE92242}" srcId="{420F45AF-4A47-4E7E-B2EC-67B093D54D21}" destId="{1EEF6057-C44E-40C8-BC84-98339FA56E0B}" srcOrd="0" destOrd="0" parTransId="{1C3AACF0-8A79-4C4E-907F-D3BD49C6C9BE}" sibTransId="{6072D607-2816-40CD-970C-A6A865A151BD}"/>
    <dgm:cxn modelId="{1B6F640C-C7E0-42EA-BA05-69BDA3C849FB}" type="presOf" srcId="{2CD528E3-790B-4E66-9FDA-312F75599B76}" destId="{E2345AAA-ECA1-48D6-A624-9BF77B2CABB1}" srcOrd="0" destOrd="0" presId="urn:microsoft.com/office/officeart/2005/8/layout/vList2"/>
    <dgm:cxn modelId="{5AC0796A-6E60-42FA-8460-C8B3A78539B9}" srcId="{420F45AF-4A47-4E7E-B2EC-67B093D54D21}" destId="{08F845C3-BD06-4D92-B9B2-E938AF0A7A05}" srcOrd="1" destOrd="0" parTransId="{09493622-60C6-4DBE-AA0E-31977322E20D}" sibTransId="{AA0C6BB7-B208-4C63-B940-48130DBFFE4F}"/>
    <dgm:cxn modelId="{B022A183-91D8-4720-896E-E8F83BA5D623}" srcId="{1EEF6057-C44E-40C8-BC84-98339FA56E0B}" destId="{809165F8-8C9B-434F-BED7-018A8BBD0796}" srcOrd="3" destOrd="0" parTransId="{FA8692BB-80B9-4AF8-B797-F33AC3B00659}" sibTransId="{13D729CC-6E5B-498A-874B-6365077A5169}"/>
    <dgm:cxn modelId="{19005245-58FD-415F-95AA-897FE20365F1}" type="presParOf" srcId="{028549AE-636B-4CFE-9F61-B887E6090600}" destId="{0B90F37B-9CF6-485D-843D-CD29D9434B32}" srcOrd="0" destOrd="0" presId="urn:microsoft.com/office/officeart/2005/8/layout/vList2"/>
    <dgm:cxn modelId="{A9829856-DC64-45D5-B55A-F86A144C0BDB}" type="presParOf" srcId="{028549AE-636B-4CFE-9F61-B887E6090600}" destId="{E2345AAA-ECA1-48D6-A624-9BF77B2CABB1}" srcOrd="1" destOrd="0" presId="urn:microsoft.com/office/officeart/2005/8/layout/vList2"/>
    <dgm:cxn modelId="{ED67A793-8CA0-4CAD-8ACB-55B4C07810D8}" type="presParOf" srcId="{028549AE-636B-4CFE-9F61-B887E6090600}" destId="{81847FF3-6381-4AD0-B221-613C7B5EEA51}" srcOrd="2" destOrd="0" presId="urn:microsoft.com/office/officeart/2005/8/layout/vList2"/>
    <dgm:cxn modelId="{1CA60BF3-A178-4321-BF4E-09A1C8E599D5}" type="presParOf" srcId="{028549AE-636B-4CFE-9F61-B887E6090600}" destId="{F55F6F14-A9FD-45C1-8FDA-3853F79D46B6}" srcOrd="3" destOrd="0" presId="urn:microsoft.com/office/officeart/2005/8/layout/vList2"/>
    <dgm:cxn modelId="{D1FC89BE-D398-47FF-BD96-76F3C2E12C8C}" type="presParOf" srcId="{028549AE-636B-4CFE-9F61-B887E6090600}" destId="{087DBCAD-7CAE-4F82-8925-F524A9ACEA6A}" srcOrd="4" destOrd="0" presId="urn:microsoft.com/office/officeart/2005/8/layout/vList2"/>
    <dgm:cxn modelId="{6EE84B8D-03F3-40C8-881C-F0804EDCB4BA}" type="presParOf" srcId="{028549AE-636B-4CFE-9F61-B887E6090600}" destId="{9263C11A-F832-41FB-B46D-6DFD2E0B099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3A4D9B-B6A7-458B-A71E-432DAE529DFB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CF9105-3213-46F6-9C94-05EE436E6674}">
      <dgm:prSet/>
      <dgm:spPr/>
      <dgm:t>
        <a:bodyPr/>
        <a:lstStyle/>
        <a:p>
          <a:pPr rtl="0"/>
          <a:r>
            <a:rPr lang="es-ES" dirty="0" smtClean="0"/>
            <a:t>Donde hay </a:t>
          </a:r>
          <a:r>
            <a:rPr lang="es-ES" b="1" u="sng" dirty="0" smtClean="0"/>
            <a:t>más mano de obra femenina</a:t>
          </a:r>
          <a:endParaRPr lang="es-ES" dirty="0"/>
        </a:p>
      </dgm:t>
    </dgm:pt>
    <dgm:pt modelId="{8F664729-49CB-4484-B6D5-D811C4936C65}" type="parTrans" cxnId="{2DA311DA-11CE-4FB5-B48B-524890336003}">
      <dgm:prSet/>
      <dgm:spPr/>
      <dgm:t>
        <a:bodyPr/>
        <a:lstStyle/>
        <a:p>
          <a:endParaRPr lang="es-ES"/>
        </a:p>
      </dgm:t>
    </dgm:pt>
    <dgm:pt modelId="{2702D195-ACFB-487D-AEA8-DC9146CFD078}" type="sibTrans" cxnId="{2DA311DA-11CE-4FB5-B48B-524890336003}">
      <dgm:prSet/>
      <dgm:spPr/>
      <dgm:t>
        <a:bodyPr/>
        <a:lstStyle/>
        <a:p>
          <a:endParaRPr lang="es-ES"/>
        </a:p>
      </dgm:t>
    </dgm:pt>
    <dgm:pt modelId="{403EBC4A-26AF-48E2-938B-8EC186AA0D63}">
      <dgm:prSet/>
      <dgm:spPr/>
      <dgm:t>
        <a:bodyPr/>
        <a:lstStyle/>
        <a:p>
          <a:pPr rtl="0"/>
          <a:r>
            <a:rPr lang="es-ES" b="1" u="sng" dirty="0" smtClean="0"/>
            <a:t>¡¡¡los salarios presionan a la baja!!!!</a:t>
          </a:r>
          <a:endParaRPr lang="es-ES" dirty="0"/>
        </a:p>
      </dgm:t>
    </dgm:pt>
    <dgm:pt modelId="{593EE6C6-7BB5-4D08-9AE0-B5CC7D1285C5}" type="parTrans" cxnId="{A6FEE585-7F11-47A0-B10E-CB0C41149871}">
      <dgm:prSet/>
      <dgm:spPr/>
    </dgm:pt>
    <dgm:pt modelId="{BA9D2CA0-D3D2-453C-98F7-EA941574145F}" type="sibTrans" cxnId="{A6FEE585-7F11-47A0-B10E-CB0C41149871}">
      <dgm:prSet/>
      <dgm:spPr/>
    </dgm:pt>
    <dgm:pt modelId="{85414223-253B-4887-BA58-2F931589DBA1}" type="pres">
      <dgm:prSet presAssocID="{083A4D9B-B6A7-458B-A71E-432DAE529DF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B27423-20DF-4419-9C12-D7852D76EDDB}" type="pres">
      <dgm:prSet presAssocID="{CDCF9105-3213-46F6-9C94-05EE436E6674}" presName="circ1" presStyleLbl="vennNode1" presStyleIdx="0" presStyleCnt="2"/>
      <dgm:spPr/>
      <dgm:t>
        <a:bodyPr/>
        <a:lstStyle/>
        <a:p>
          <a:endParaRPr lang="es-ES"/>
        </a:p>
      </dgm:t>
    </dgm:pt>
    <dgm:pt modelId="{6AF1704E-9FF0-4AAA-AC4A-89E6F81EFC01}" type="pres">
      <dgm:prSet presAssocID="{CDCF9105-3213-46F6-9C94-05EE436E66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FEF7D-EB19-4721-B6F3-766AF8F5AC04}" type="pres">
      <dgm:prSet presAssocID="{403EBC4A-26AF-48E2-938B-8EC186AA0D63}" presName="circ2" presStyleLbl="vennNode1" presStyleIdx="1" presStyleCnt="2"/>
      <dgm:spPr/>
      <dgm:t>
        <a:bodyPr/>
        <a:lstStyle/>
        <a:p>
          <a:endParaRPr lang="es-ES"/>
        </a:p>
      </dgm:t>
    </dgm:pt>
    <dgm:pt modelId="{A625F1EE-BAFD-4116-A61B-C236CB240DD8}" type="pres">
      <dgm:prSet presAssocID="{403EBC4A-26AF-48E2-938B-8EC186AA0D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C5E0F4-D521-4666-B62B-B4B28EFC644C}" type="presOf" srcId="{083A4D9B-B6A7-458B-A71E-432DAE529DFB}" destId="{85414223-253B-4887-BA58-2F931589DBA1}" srcOrd="0" destOrd="0" presId="urn:microsoft.com/office/officeart/2005/8/layout/venn1"/>
    <dgm:cxn modelId="{2DA311DA-11CE-4FB5-B48B-524890336003}" srcId="{083A4D9B-B6A7-458B-A71E-432DAE529DFB}" destId="{CDCF9105-3213-46F6-9C94-05EE436E6674}" srcOrd="0" destOrd="0" parTransId="{8F664729-49CB-4484-B6D5-D811C4936C65}" sibTransId="{2702D195-ACFB-487D-AEA8-DC9146CFD078}"/>
    <dgm:cxn modelId="{F3224ACC-8AEF-44A1-8B73-DF12F639CA50}" type="presOf" srcId="{CDCF9105-3213-46F6-9C94-05EE436E6674}" destId="{6AF1704E-9FF0-4AAA-AC4A-89E6F81EFC01}" srcOrd="1" destOrd="0" presId="urn:microsoft.com/office/officeart/2005/8/layout/venn1"/>
    <dgm:cxn modelId="{BAF4E7BE-FC7F-4435-92E4-513EA795FCED}" type="presOf" srcId="{403EBC4A-26AF-48E2-938B-8EC186AA0D63}" destId="{A625F1EE-BAFD-4116-A61B-C236CB240DD8}" srcOrd="1" destOrd="0" presId="urn:microsoft.com/office/officeart/2005/8/layout/venn1"/>
    <dgm:cxn modelId="{E30784C1-5D6E-47DA-AD89-88D15E2C4806}" type="presOf" srcId="{403EBC4A-26AF-48E2-938B-8EC186AA0D63}" destId="{BADFEF7D-EB19-4721-B6F3-766AF8F5AC04}" srcOrd="0" destOrd="0" presId="urn:microsoft.com/office/officeart/2005/8/layout/venn1"/>
    <dgm:cxn modelId="{A6FEE585-7F11-47A0-B10E-CB0C41149871}" srcId="{083A4D9B-B6A7-458B-A71E-432DAE529DFB}" destId="{403EBC4A-26AF-48E2-938B-8EC186AA0D63}" srcOrd="1" destOrd="0" parTransId="{593EE6C6-7BB5-4D08-9AE0-B5CC7D1285C5}" sibTransId="{BA9D2CA0-D3D2-453C-98F7-EA941574145F}"/>
    <dgm:cxn modelId="{195F2BAC-9FBF-4938-A30B-2AD804784CC0}" type="presOf" srcId="{CDCF9105-3213-46F6-9C94-05EE436E6674}" destId="{F2B27423-20DF-4419-9C12-D7852D76EDDB}" srcOrd="0" destOrd="0" presId="urn:microsoft.com/office/officeart/2005/8/layout/venn1"/>
    <dgm:cxn modelId="{A3A3D3EA-82F3-4638-86EA-D97DA72CCA52}" type="presParOf" srcId="{85414223-253B-4887-BA58-2F931589DBA1}" destId="{F2B27423-20DF-4419-9C12-D7852D76EDDB}" srcOrd="0" destOrd="0" presId="urn:microsoft.com/office/officeart/2005/8/layout/venn1"/>
    <dgm:cxn modelId="{F22AB419-D917-4EAF-8A09-706E97D514F4}" type="presParOf" srcId="{85414223-253B-4887-BA58-2F931589DBA1}" destId="{6AF1704E-9FF0-4AAA-AC4A-89E6F81EFC01}" srcOrd="1" destOrd="0" presId="urn:microsoft.com/office/officeart/2005/8/layout/venn1"/>
    <dgm:cxn modelId="{01FC7836-9697-41C2-8243-BF271D24FB2C}" type="presParOf" srcId="{85414223-253B-4887-BA58-2F931589DBA1}" destId="{BADFEF7D-EB19-4721-B6F3-766AF8F5AC04}" srcOrd="2" destOrd="0" presId="urn:microsoft.com/office/officeart/2005/8/layout/venn1"/>
    <dgm:cxn modelId="{08CB2E5C-7585-4AE5-B812-78EEABFF3F17}" type="presParOf" srcId="{85414223-253B-4887-BA58-2F931589DBA1}" destId="{A625F1EE-BAFD-4116-A61B-C236CB240DD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F5F079-1FFD-4EB1-ABAC-BD6A8E7526BB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A73C2F-E24F-49E4-A797-F38974F2D342}">
      <dgm:prSet custT="1"/>
      <dgm:spPr/>
      <dgm:t>
        <a:bodyPr/>
        <a:lstStyle/>
        <a:p>
          <a:pPr rtl="0"/>
          <a:r>
            <a:rPr lang="es-ES" sz="2000" b="1" dirty="0" smtClean="0"/>
            <a:t>SISTEMA DE PROMOCIÓN</a:t>
          </a:r>
        </a:p>
      </dgm:t>
    </dgm:pt>
    <dgm:pt modelId="{25383CCA-0EEB-4B07-BE27-3F090A739238}" type="parTrans" cxnId="{3BFED041-72B8-41F5-91B5-AD24B1DA6B28}">
      <dgm:prSet/>
      <dgm:spPr/>
      <dgm:t>
        <a:bodyPr/>
        <a:lstStyle/>
        <a:p>
          <a:endParaRPr lang="es-ES"/>
        </a:p>
      </dgm:t>
    </dgm:pt>
    <dgm:pt modelId="{3F7B1029-8BF6-49D7-90A9-E42AE25C6F42}" type="sibTrans" cxnId="{3BFED041-72B8-41F5-91B5-AD24B1DA6B28}">
      <dgm:prSet/>
      <dgm:spPr/>
      <dgm:t>
        <a:bodyPr/>
        <a:lstStyle/>
        <a:p>
          <a:endParaRPr lang="es-ES"/>
        </a:p>
      </dgm:t>
    </dgm:pt>
    <dgm:pt modelId="{673E5D5D-7EDE-4C8F-BF9B-8B20F0D0F2A3}">
      <dgm:prSet custT="1"/>
      <dgm:spPr/>
      <dgm:t>
        <a:bodyPr/>
        <a:lstStyle/>
        <a:p>
          <a:pPr rtl="0"/>
          <a:r>
            <a:rPr lang="es-ES" sz="2000" b="1" u="sng" dirty="0" smtClean="0"/>
            <a:t>Ascensos por libre designación, sin publicidad y con “secretismo”, o mediante “cooptación</a:t>
          </a:r>
          <a:r>
            <a:rPr lang="es-ES" sz="2000" dirty="0" smtClean="0"/>
            <a:t>” (evaluación continuada por el superior jerárquico)</a:t>
          </a:r>
        </a:p>
      </dgm:t>
    </dgm:pt>
    <dgm:pt modelId="{2024F793-0017-45D0-A7AA-E3B687172E86}" type="parTrans" cxnId="{1F252EB5-FC75-4D01-99B2-40A7AA0CD03A}">
      <dgm:prSet/>
      <dgm:spPr/>
      <dgm:t>
        <a:bodyPr/>
        <a:lstStyle/>
        <a:p>
          <a:endParaRPr lang="es-ES"/>
        </a:p>
      </dgm:t>
    </dgm:pt>
    <dgm:pt modelId="{8B69B86F-26E4-46EA-B57C-C96CBF720A83}" type="sibTrans" cxnId="{1F252EB5-FC75-4D01-99B2-40A7AA0CD03A}">
      <dgm:prSet/>
      <dgm:spPr/>
      <dgm:t>
        <a:bodyPr/>
        <a:lstStyle/>
        <a:p>
          <a:endParaRPr lang="es-ES"/>
        </a:p>
      </dgm:t>
    </dgm:pt>
    <dgm:pt modelId="{58C2DC46-8976-43F2-82C4-BDDC3EC15FBA}">
      <dgm:prSet custT="1"/>
      <dgm:spPr/>
      <dgm:t>
        <a:bodyPr/>
        <a:lstStyle/>
        <a:p>
          <a:pPr rtl="0"/>
          <a:r>
            <a:rPr lang="es-ES" sz="2000" dirty="0" smtClean="0"/>
            <a:t>Se admite la </a:t>
          </a:r>
          <a:r>
            <a:rPr lang="es-ES" sz="2000" b="1" u="sng" dirty="0" smtClean="0"/>
            <a:t>prueba estadística=</a:t>
          </a:r>
          <a:r>
            <a:rPr lang="es-ES" sz="2000" dirty="0" smtClean="0"/>
            <a:t> </a:t>
          </a:r>
          <a:r>
            <a:rPr lang="es-ES" sz="2000" b="1" u="sng" dirty="0" smtClean="0"/>
            <a:t>discriminación</a:t>
          </a:r>
          <a:endParaRPr lang="es-ES" sz="2000" b="1" u="sng" dirty="0"/>
        </a:p>
      </dgm:t>
    </dgm:pt>
    <dgm:pt modelId="{EAFF1D4C-4AE6-4A20-A744-2CEAE82F9748}" type="parTrans" cxnId="{6C9F1B4F-27E4-464B-AAEB-D2D7ABBDB4F7}">
      <dgm:prSet/>
      <dgm:spPr/>
      <dgm:t>
        <a:bodyPr/>
        <a:lstStyle/>
        <a:p>
          <a:endParaRPr lang="es-ES"/>
        </a:p>
      </dgm:t>
    </dgm:pt>
    <dgm:pt modelId="{7A1DD8AF-25D8-4135-B256-CB2809B53BDE}" type="sibTrans" cxnId="{6C9F1B4F-27E4-464B-AAEB-D2D7ABBDB4F7}">
      <dgm:prSet/>
      <dgm:spPr/>
      <dgm:t>
        <a:bodyPr/>
        <a:lstStyle/>
        <a:p>
          <a:endParaRPr lang="es-ES"/>
        </a:p>
      </dgm:t>
    </dgm:pt>
    <dgm:pt modelId="{5C88E964-E94E-41A0-AE0C-6B7C5ECE5523}">
      <dgm:prSet custT="1"/>
      <dgm:spPr/>
      <dgm:t>
        <a:bodyPr/>
        <a:lstStyle/>
        <a:p>
          <a:pPr rtl="0"/>
          <a:r>
            <a:rPr lang="es-ES" sz="2000" dirty="0" smtClean="0"/>
            <a:t>Asistencia a cursos de </a:t>
          </a:r>
          <a:r>
            <a:rPr lang="es-ES" sz="2000" u="sng" dirty="0" smtClean="0"/>
            <a:t>formación discrecional</a:t>
          </a:r>
        </a:p>
      </dgm:t>
    </dgm:pt>
    <dgm:pt modelId="{BCFDE127-7593-4596-B9D5-DDAC4A2D5079}" type="parTrans" cxnId="{1CA219B7-5DF0-463D-A831-90DC03989AC4}">
      <dgm:prSet/>
      <dgm:spPr/>
      <dgm:t>
        <a:bodyPr/>
        <a:lstStyle/>
        <a:p>
          <a:endParaRPr lang="es-ES"/>
        </a:p>
      </dgm:t>
    </dgm:pt>
    <dgm:pt modelId="{E2CB641D-D163-4A6C-86DB-19AF8761FF49}" type="sibTrans" cxnId="{1CA219B7-5DF0-463D-A831-90DC03989AC4}">
      <dgm:prSet/>
      <dgm:spPr/>
      <dgm:t>
        <a:bodyPr/>
        <a:lstStyle/>
        <a:p>
          <a:endParaRPr lang="es-ES"/>
        </a:p>
      </dgm:t>
    </dgm:pt>
    <dgm:pt modelId="{DF1D9FE2-BE64-4B26-BE8E-856481D13BEB}" type="pres">
      <dgm:prSet presAssocID="{D8F5F079-1FFD-4EB1-ABAC-BD6A8E7526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0BA75F-978F-471E-9B8B-E07212035DC7}" type="pres">
      <dgm:prSet presAssocID="{CCA73C2F-E24F-49E4-A797-F38974F2D342}" presName="node" presStyleLbl="node1" presStyleIdx="0" presStyleCnt="4" custScaleX="118814" custScaleY="1078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6CB74E-EFD5-4E2F-8665-EC1A27809125}" type="pres">
      <dgm:prSet presAssocID="{3F7B1029-8BF6-49D7-90A9-E42AE25C6F4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2270EBBF-4B28-4EA0-8114-AF86554F383C}" type="pres">
      <dgm:prSet presAssocID="{3F7B1029-8BF6-49D7-90A9-E42AE25C6F4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DD5B6604-7D07-4DFD-BD4B-F144693481C7}" type="pres">
      <dgm:prSet presAssocID="{673E5D5D-7EDE-4C8F-BF9B-8B20F0D0F2A3}" presName="node" presStyleLbl="node1" presStyleIdx="1" presStyleCnt="4" custScaleX="115357" custScaleY="105364" custLinFactNeighborX="-16369" custLinFactNeighborY="13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93EC6-71E2-4DCE-8AD7-A41004DF3315}" type="pres">
      <dgm:prSet presAssocID="{8B69B86F-26E4-46EA-B57C-C96CBF720A8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04B8E60-4562-4B0A-880B-1262A3E31B50}" type="pres">
      <dgm:prSet presAssocID="{8B69B86F-26E4-46EA-B57C-C96CBF720A83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343FAD22-3EFE-4D78-A34E-3AE458DFAD15}" type="pres">
      <dgm:prSet presAssocID="{5C88E964-E94E-41A0-AE0C-6B7C5ECE5523}" presName="node" presStyleLbl="node1" presStyleIdx="2" presStyleCnt="4" custScaleY="104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B575A9-6DF2-4095-AC78-FDF26C627212}" type="pres">
      <dgm:prSet presAssocID="{E2CB641D-D163-4A6C-86DB-19AF8761FF49}" presName="sibTrans" presStyleLbl="sibTrans2D1" presStyleIdx="2" presStyleCnt="3"/>
      <dgm:spPr/>
      <dgm:t>
        <a:bodyPr/>
        <a:lstStyle/>
        <a:p>
          <a:endParaRPr lang="es-ES"/>
        </a:p>
      </dgm:t>
    </dgm:pt>
    <dgm:pt modelId="{5E5C3433-2140-4BB0-889A-256EDA2FBF42}" type="pres">
      <dgm:prSet presAssocID="{E2CB641D-D163-4A6C-86DB-19AF8761FF49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14AF83BA-60A8-4AF2-B4E2-CD76CF72E6C7}" type="pres">
      <dgm:prSet presAssocID="{58C2DC46-8976-43F2-82C4-BDDC3EC15FBA}" presName="node" presStyleLbl="node1" presStyleIdx="3" presStyleCnt="4" custScaleX="116803" custScaleY="102050" custLinFactNeighborX="124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B14271-27F2-4353-B583-1C4EBFDF0AD1}" type="presOf" srcId="{673E5D5D-7EDE-4C8F-BF9B-8B20F0D0F2A3}" destId="{DD5B6604-7D07-4DFD-BD4B-F144693481C7}" srcOrd="0" destOrd="0" presId="urn:microsoft.com/office/officeart/2005/8/layout/process1"/>
    <dgm:cxn modelId="{7FCD6CC8-D1C0-4C47-9B05-A0491DA9B6C6}" type="presOf" srcId="{5C88E964-E94E-41A0-AE0C-6B7C5ECE5523}" destId="{343FAD22-3EFE-4D78-A34E-3AE458DFAD15}" srcOrd="0" destOrd="0" presId="urn:microsoft.com/office/officeart/2005/8/layout/process1"/>
    <dgm:cxn modelId="{F231B0A8-B887-491B-841B-73B747F205CD}" type="presOf" srcId="{58C2DC46-8976-43F2-82C4-BDDC3EC15FBA}" destId="{14AF83BA-60A8-4AF2-B4E2-CD76CF72E6C7}" srcOrd="0" destOrd="0" presId="urn:microsoft.com/office/officeart/2005/8/layout/process1"/>
    <dgm:cxn modelId="{6C9F1B4F-27E4-464B-AAEB-D2D7ABBDB4F7}" srcId="{D8F5F079-1FFD-4EB1-ABAC-BD6A8E7526BB}" destId="{58C2DC46-8976-43F2-82C4-BDDC3EC15FBA}" srcOrd="3" destOrd="0" parTransId="{EAFF1D4C-4AE6-4A20-A744-2CEAE82F9748}" sibTransId="{7A1DD8AF-25D8-4135-B256-CB2809B53BDE}"/>
    <dgm:cxn modelId="{E01862BC-77D9-45F5-8AF1-B894FC9431D0}" type="presOf" srcId="{E2CB641D-D163-4A6C-86DB-19AF8761FF49}" destId="{5E5C3433-2140-4BB0-889A-256EDA2FBF42}" srcOrd="1" destOrd="0" presId="urn:microsoft.com/office/officeart/2005/8/layout/process1"/>
    <dgm:cxn modelId="{F1F096FC-5620-4636-81D0-42BE4D3B830F}" type="presOf" srcId="{8B69B86F-26E4-46EA-B57C-C96CBF720A83}" destId="{C04B8E60-4562-4B0A-880B-1262A3E31B50}" srcOrd="1" destOrd="0" presId="urn:microsoft.com/office/officeart/2005/8/layout/process1"/>
    <dgm:cxn modelId="{9F4ED7A1-74A5-4B0A-ABEB-31F70EF4FE27}" type="presOf" srcId="{3F7B1029-8BF6-49D7-90A9-E42AE25C6F42}" destId="{816CB74E-EFD5-4E2F-8665-EC1A27809125}" srcOrd="0" destOrd="0" presId="urn:microsoft.com/office/officeart/2005/8/layout/process1"/>
    <dgm:cxn modelId="{3BFED041-72B8-41F5-91B5-AD24B1DA6B28}" srcId="{D8F5F079-1FFD-4EB1-ABAC-BD6A8E7526BB}" destId="{CCA73C2F-E24F-49E4-A797-F38974F2D342}" srcOrd="0" destOrd="0" parTransId="{25383CCA-0EEB-4B07-BE27-3F090A739238}" sibTransId="{3F7B1029-8BF6-49D7-90A9-E42AE25C6F42}"/>
    <dgm:cxn modelId="{842F1BAA-201E-4CCC-93CC-766FF558E97E}" type="presOf" srcId="{8B69B86F-26E4-46EA-B57C-C96CBF720A83}" destId="{C6193EC6-71E2-4DCE-8AD7-A41004DF3315}" srcOrd="0" destOrd="0" presId="urn:microsoft.com/office/officeart/2005/8/layout/process1"/>
    <dgm:cxn modelId="{DB5B393F-0CB8-4858-964B-6DDD8ADC827F}" type="presOf" srcId="{D8F5F079-1FFD-4EB1-ABAC-BD6A8E7526BB}" destId="{DF1D9FE2-BE64-4B26-BE8E-856481D13BEB}" srcOrd="0" destOrd="0" presId="urn:microsoft.com/office/officeart/2005/8/layout/process1"/>
    <dgm:cxn modelId="{985EE4F4-79F0-48FE-B3E9-0B68FE0944C4}" type="presOf" srcId="{E2CB641D-D163-4A6C-86DB-19AF8761FF49}" destId="{76B575A9-6DF2-4095-AC78-FDF26C627212}" srcOrd="0" destOrd="0" presId="urn:microsoft.com/office/officeart/2005/8/layout/process1"/>
    <dgm:cxn modelId="{1F252EB5-FC75-4D01-99B2-40A7AA0CD03A}" srcId="{D8F5F079-1FFD-4EB1-ABAC-BD6A8E7526BB}" destId="{673E5D5D-7EDE-4C8F-BF9B-8B20F0D0F2A3}" srcOrd="1" destOrd="0" parTransId="{2024F793-0017-45D0-A7AA-E3B687172E86}" sibTransId="{8B69B86F-26E4-46EA-B57C-C96CBF720A83}"/>
    <dgm:cxn modelId="{6135EA4C-F3F3-41F6-8589-2D1DCA61244A}" type="presOf" srcId="{CCA73C2F-E24F-49E4-A797-F38974F2D342}" destId="{220BA75F-978F-471E-9B8B-E07212035DC7}" srcOrd="0" destOrd="0" presId="urn:microsoft.com/office/officeart/2005/8/layout/process1"/>
    <dgm:cxn modelId="{1CA219B7-5DF0-463D-A831-90DC03989AC4}" srcId="{D8F5F079-1FFD-4EB1-ABAC-BD6A8E7526BB}" destId="{5C88E964-E94E-41A0-AE0C-6B7C5ECE5523}" srcOrd="2" destOrd="0" parTransId="{BCFDE127-7593-4596-B9D5-DDAC4A2D5079}" sibTransId="{E2CB641D-D163-4A6C-86DB-19AF8761FF49}"/>
    <dgm:cxn modelId="{80DB03C4-9DBA-4B41-BE2B-0DB44416F5AC}" type="presOf" srcId="{3F7B1029-8BF6-49D7-90A9-E42AE25C6F42}" destId="{2270EBBF-4B28-4EA0-8114-AF86554F383C}" srcOrd="1" destOrd="0" presId="urn:microsoft.com/office/officeart/2005/8/layout/process1"/>
    <dgm:cxn modelId="{055C13CC-63B3-44BB-BCDF-D70E579509FD}" type="presParOf" srcId="{DF1D9FE2-BE64-4B26-BE8E-856481D13BEB}" destId="{220BA75F-978F-471E-9B8B-E07212035DC7}" srcOrd="0" destOrd="0" presId="urn:microsoft.com/office/officeart/2005/8/layout/process1"/>
    <dgm:cxn modelId="{464C209E-B4BC-4974-B848-DD7C5B39712E}" type="presParOf" srcId="{DF1D9FE2-BE64-4B26-BE8E-856481D13BEB}" destId="{816CB74E-EFD5-4E2F-8665-EC1A27809125}" srcOrd="1" destOrd="0" presId="urn:microsoft.com/office/officeart/2005/8/layout/process1"/>
    <dgm:cxn modelId="{6F22F378-3AE3-447E-A15B-4ED95AEE18F9}" type="presParOf" srcId="{816CB74E-EFD5-4E2F-8665-EC1A27809125}" destId="{2270EBBF-4B28-4EA0-8114-AF86554F383C}" srcOrd="0" destOrd="0" presId="urn:microsoft.com/office/officeart/2005/8/layout/process1"/>
    <dgm:cxn modelId="{769A65B0-320F-4E50-8273-E6C3897125C7}" type="presParOf" srcId="{DF1D9FE2-BE64-4B26-BE8E-856481D13BEB}" destId="{DD5B6604-7D07-4DFD-BD4B-F144693481C7}" srcOrd="2" destOrd="0" presId="urn:microsoft.com/office/officeart/2005/8/layout/process1"/>
    <dgm:cxn modelId="{D85DB003-ED81-44AA-B4BF-E76F1ADF0C39}" type="presParOf" srcId="{DF1D9FE2-BE64-4B26-BE8E-856481D13BEB}" destId="{C6193EC6-71E2-4DCE-8AD7-A41004DF3315}" srcOrd="3" destOrd="0" presId="urn:microsoft.com/office/officeart/2005/8/layout/process1"/>
    <dgm:cxn modelId="{494C99C2-25F6-4167-8032-E2EBC2507295}" type="presParOf" srcId="{C6193EC6-71E2-4DCE-8AD7-A41004DF3315}" destId="{C04B8E60-4562-4B0A-880B-1262A3E31B50}" srcOrd="0" destOrd="0" presId="urn:microsoft.com/office/officeart/2005/8/layout/process1"/>
    <dgm:cxn modelId="{02B4A9E4-F205-4058-BB12-A1F4BC013B7B}" type="presParOf" srcId="{DF1D9FE2-BE64-4B26-BE8E-856481D13BEB}" destId="{343FAD22-3EFE-4D78-A34E-3AE458DFAD15}" srcOrd="4" destOrd="0" presId="urn:microsoft.com/office/officeart/2005/8/layout/process1"/>
    <dgm:cxn modelId="{C66179C2-32DA-463A-892E-42B3D6589D73}" type="presParOf" srcId="{DF1D9FE2-BE64-4B26-BE8E-856481D13BEB}" destId="{76B575A9-6DF2-4095-AC78-FDF26C627212}" srcOrd="5" destOrd="0" presId="urn:microsoft.com/office/officeart/2005/8/layout/process1"/>
    <dgm:cxn modelId="{A1BBAF55-C372-49F9-B1C9-FB14A32709A2}" type="presParOf" srcId="{76B575A9-6DF2-4095-AC78-FDF26C627212}" destId="{5E5C3433-2140-4BB0-889A-256EDA2FBF42}" srcOrd="0" destOrd="0" presId="urn:microsoft.com/office/officeart/2005/8/layout/process1"/>
    <dgm:cxn modelId="{C0EDBEE3-2500-4ACA-A062-C1B8EDDDB0AE}" type="presParOf" srcId="{DF1D9FE2-BE64-4B26-BE8E-856481D13BEB}" destId="{14AF83BA-60A8-4AF2-B4E2-CD76CF72E6C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4E88E2-369A-4B19-9BB4-3D85069852E5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E95257-D15E-4E8B-B5E6-C22E0ACAEECC}">
      <dgm:prSet custT="1"/>
      <dgm:spPr/>
      <dgm:t>
        <a:bodyPr/>
        <a:lstStyle/>
        <a:p>
          <a:pPr rtl="0"/>
          <a:r>
            <a:rPr lang="es-ES" sz="2400" dirty="0" smtClean="0"/>
            <a:t>el </a:t>
          </a:r>
          <a:r>
            <a:rPr lang="es-ES" sz="2400" b="1" u="sng" dirty="0" smtClean="0"/>
            <a:t>“salario femenino” del sistema ordenancista</a:t>
          </a:r>
          <a:endParaRPr lang="es-ES" sz="2400" b="1" u="sng" dirty="0"/>
        </a:p>
      </dgm:t>
    </dgm:pt>
    <dgm:pt modelId="{F7E0168B-C3CF-4359-92B8-F5FC1287769A}" type="parTrans" cxnId="{98D4DAFB-2B80-49A6-92E7-9F8611579794}">
      <dgm:prSet/>
      <dgm:spPr/>
      <dgm:t>
        <a:bodyPr/>
        <a:lstStyle/>
        <a:p>
          <a:endParaRPr lang="es-ES"/>
        </a:p>
      </dgm:t>
    </dgm:pt>
    <dgm:pt modelId="{DCD3F748-E334-433F-840D-280206C5A6C5}" type="sibTrans" cxnId="{98D4DAFB-2B80-49A6-92E7-9F8611579794}">
      <dgm:prSet/>
      <dgm:spPr/>
      <dgm:t>
        <a:bodyPr/>
        <a:lstStyle/>
        <a:p>
          <a:endParaRPr lang="es-ES"/>
        </a:p>
      </dgm:t>
    </dgm:pt>
    <dgm:pt modelId="{1203D1A3-31B1-4BD5-ACDD-AE1A43B9AEF4}">
      <dgm:prSet custT="1"/>
      <dgm:spPr/>
      <dgm:t>
        <a:bodyPr/>
        <a:lstStyle/>
        <a:p>
          <a:pPr rtl="0"/>
          <a:r>
            <a:rPr lang="es-ES" sz="2400" dirty="0" smtClean="0"/>
            <a:t>minusvaloración del trabajo realizado por mujeres</a:t>
          </a:r>
          <a:endParaRPr lang="es-ES" sz="2400" dirty="0"/>
        </a:p>
      </dgm:t>
    </dgm:pt>
    <dgm:pt modelId="{0D4A6ABE-0B4C-45F6-A487-FD86110FB5B3}" type="parTrans" cxnId="{3957E98D-7C11-4D69-AF09-0ACC42380B8E}">
      <dgm:prSet/>
      <dgm:spPr/>
      <dgm:t>
        <a:bodyPr/>
        <a:lstStyle/>
        <a:p>
          <a:endParaRPr lang="es-ES"/>
        </a:p>
      </dgm:t>
    </dgm:pt>
    <dgm:pt modelId="{D4C536B0-B0D7-4191-8AAA-9098A116A03B}" type="sibTrans" cxnId="{3957E98D-7C11-4D69-AF09-0ACC42380B8E}">
      <dgm:prSet/>
      <dgm:spPr/>
      <dgm:t>
        <a:bodyPr/>
        <a:lstStyle/>
        <a:p>
          <a:endParaRPr lang="es-ES"/>
        </a:p>
      </dgm:t>
    </dgm:pt>
    <dgm:pt modelId="{01F39A8D-2C6E-4EF2-9475-460E937054FC}">
      <dgm:prSet custT="1"/>
      <dgm:spPr/>
      <dgm:t>
        <a:bodyPr/>
        <a:lstStyle/>
        <a:p>
          <a:pPr rtl="0"/>
          <a:r>
            <a:rPr lang="es-ES" sz="2400" dirty="0" smtClean="0"/>
            <a:t>Dificultad de movilidad entre puestos feminizados y masculinizados </a:t>
          </a:r>
          <a:endParaRPr lang="es-ES" sz="2400" dirty="0"/>
        </a:p>
      </dgm:t>
    </dgm:pt>
    <dgm:pt modelId="{B1200DB4-17F2-4A1D-ABD5-C3ACC76AF0E4}" type="parTrans" cxnId="{5415A9C8-2C5B-4092-BF54-3032681E9100}">
      <dgm:prSet/>
      <dgm:spPr/>
      <dgm:t>
        <a:bodyPr/>
        <a:lstStyle/>
        <a:p>
          <a:endParaRPr lang="es-ES"/>
        </a:p>
      </dgm:t>
    </dgm:pt>
    <dgm:pt modelId="{6417C239-79E5-4107-B30C-EBBFD8F98A7B}" type="sibTrans" cxnId="{5415A9C8-2C5B-4092-BF54-3032681E9100}">
      <dgm:prSet/>
      <dgm:spPr/>
      <dgm:t>
        <a:bodyPr/>
        <a:lstStyle/>
        <a:p>
          <a:endParaRPr lang="es-ES"/>
        </a:p>
      </dgm:t>
    </dgm:pt>
    <dgm:pt modelId="{DA66557D-B45B-4A00-AAD2-322A2D2952B7}">
      <dgm:prSet custT="1"/>
      <dgm:spPr/>
      <dgm:t>
        <a:bodyPr/>
        <a:lstStyle/>
        <a:p>
          <a:pPr rtl="0"/>
          <a:r>
            <a:rPr lang="es-ES" sz="2400" dirty="0" smtClean="0"/>
            <a:t>Persistencia de criterios de valoración del trabajo sexualmente caracterizados, </a:t>
          </a:r>
          <a:r>
            <a:rPr lang="es-ES" sz="2400" b="1" u="sng" dirty="0" smtClean="0"/>
            <a:t>no neutros</a:t>
          </a:r>
          <a:endParaRPr lang="es-ES" sz="2400" b="1" u="sng" dirty="0"/>
        </a:p>
      </dgm:t>
    </dgm:pt>
    <dgm:pt modelId="{650D5831-01AA-4B2F-BB7F-AF89022C9E99}" type="parTrans" cxnId="{D7158EA5-A713-4A5C-AE33-17F4DCB00E81}">
      <dgm:prSet/>
      <dgm:spPr/>
      <dgm:t>
        <a:bodyPr/>
        <a:lstStyle/>
        <a:p>
          <a:endParaRPr lang="es-ES"/>
        </a:p>
      </dgm:t>
    </dgm:pt>
    <dgm:pt modelId="{86795236-A214-4B86-B53A-B88CBCF64D43}" type="sibTrans" cxnId="{D7158EA5-A713-4A5C-AE33-17F4DCB00E81}">
      <dgm:prSet/>
      <dgm:spPr/>
      <dgm:t>
        <a:bodyPr/>
        <a:lstStyle/>
        <a:p>
          <a:endParaRPr lang="es-ES"/>
        </a:p>
      </dgm:t>
    </dgm:pt>
    <dgm:pt modelId="{1B3D2295-F60B-46FF-8F63-900C446B16B5}">
      <dgm:prSet custT="1"/>
      <dgm:spPr/>
      <dgm:t>
        <a:bodyPr/>
        <a:lstStyle/>
        <a:p>
          <a:pPr rtl="0"/>
          <a:r>
            <a:rPr lang="es-ES" sz="2400" dirty="0" smtClean="0"/>
            <a:t>= prejuicio de que es menos productivo</a:t>
          </a:r>
          <a:endParaRPr lang="es-ES" sz="2400" dirty="0"/>
        </a:p>
      </dgm:t>
    </dgm:pt>
    <dgm:pt modelId="{50140595-9C29-4FDB-9C97-B34640F9C91E}" type="parTrans" cxnId="{7A53EAFA-E364-41BA-A24B-9E270B03B554}">
      <dgm:prSet/>
      <dgm:spPr/>
      <dgm:t>
        <a:bodyPr/>
        <a:lstStyle/>
        <a:p>
          <a:endParaRPr lang="es-ES"/>
        </a:p>
      </dgm:t>
    </dgm:pt>
    <dgm:pt modelId="{02024A22-A90B-480F-8143-D352F982DA21}" type="sibTrans" cxnId="{7A53EAFA-E364-41BA-A24B-9E270B03B554}">
      <dgm:prSet/>
      <dgm:spPr/>
      <dgm:t>
        <a:bodyPr/>
        <a:lstStyle/>
        <a:p>
          <a:endParaRPr lang="es-ES"/>
        </a:p>
      </dgm:t>
    </dgm:pt>
    <dgm:pt modelId="{25DA8338-0D47-4E61-A048-BAC8DA61DDAF}">
      <dgm:prSet custT="1"/>
      <dgm:spPr/>
      <dgm:t>
        <a:bodyPr/>
        <a:lstStyle/>
        <a:p>
          <a:pPr rtl="0"/>
          <a:r>
            <a:rPr lang="es-ES" sz="2400" dirty="0" smtClean="0"/>
            <a:t>o exige menos cualificación, esfuerzo y responsabilidad</a:t>
          </a:r>
          <a:endParaRPr lang="es-ES" sz="2400" dirty="0"/>
        </a:p>
      </dgm:t>
    </dgm:pt>
    <dgm:pt modelId="{C2489960-F1D9-4826-9DC8-E25FD0B551A8}" type="parTrans" cxnId="{73F166F0-B891-460F-9D0F-721B5B565484}">
      <dgm:prSet/>
      <dgm:spPr/>
      <dgm:t>
        <a:bodyPr/>
        <a:lstStyle/>
        <a:p>
          <a:endParaRPr lang="es-ES"/>
        </a:p>
      </dgm:t>
    </dgm:pt>
    <dgm:pt modelId="{392357B2-EE01-4F4D-B82E-E04C8A8ED28D}" type="sibTrans" cxnId="{73F166F0-B891-460F-9D0F-721B5B565484}">
      <dgm:prSet/>
      <dgm:spPr/>
      <dgm:t>
        <a:bodyPr/>
        <a:lstStyle/>
        <a:p>
          <a:endParaRPr lang="es-ES"/>
        </a:p>
      </dgm:t>
    </dgm:pt>
    <dgm:pt modelId="{9D017D3F-85A2-4226-A90B-D2D8CFDBC6AE}" type="pres">
      <dgm:prSet presAssocID="{744E88E2-369A-4B19-9BB4-3D85069852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63FBF6-8F01-4D8E-A49F-AB14E33F6C37}" type="pres">
      <dgm:prSet presAssocID="{DA66557D-B45B-4A00-AAD2-322A2D2952B7}" presName="boxAndChildren" presStyleCnt="0"/>
      <dgm:spPr/>
      <dgm:t>
        <a:bodyPr/>
        <a:lstStyle/>
        <a:p>
          <a:endParaRPr lang="es-ES"/>
        </a:p>
      </dgm:t>
    </dgm:pt>
    <dgm:pt modelId="{8F353C6D-F49B-4D8A-BAE0-EEA724B135E7}" type="pres">
      <dgm:prSet presAssocID="{DA66557D-B45B-4A00-AAD2-322A2D2952B7}" presName="parentTextBox" presStyleLbl="node1" presStyleIdx="0" presStyleCnt="3"/>
      <dgm:spPr/>
      <dgm:t>
        <a:bodyPr/>
        <a:lstStyle/>
        <a:p>
          <a:endParaRPr lang="es-ES"/>
        </a:p>
      </dgm:t>
    </dgm:pt>
    <dgm:pt modelId="{2440D2F3-A776-4F71-AD4B-892115D0DA3E}" type="pres">
      <dgm:prSet presAssocID="{6417C239-79E5-4107-B30C-EBBFD8F98A7B}" presName="sp" presStyleCnt="0"/>
      <dgm:spPr/>
      <dgm:t>
        <a:bodyPr/>
        <a:lstStyle/>
        <a:p>
          <a:endParaRPr lang="es-ES"/>
        </a:p>
      </dgm:t>
    </dgm:pt>
    <dgm:pt modelId="{7FD6E27E-04EE-4E92-B3F7-2FF08DD550D2}" type="pres">
      <dgm:prSet presAssocID="{01F39A8D-2C6E-4EF2-9475-460E937054FC}" presName="arrowAndChildren" presStyleCnt="0"/>
      <dgm:spPr/>
      <dgm:t>
        <a:bodyPr/>
        <a:lstStyle/>
        <a:p>
          <a:endParaRPr lang="es-ES"/>
        </a:p>
      </dgm:t>
    </dgm:pt>
    <dgm:pt modelId="{AEE778BC-CFDA-4C14-9E91-BC01BFBAA7F4}" type="pres">
      <dgm:prSet presAssocID="{01F39A8D-2C6E-4EF2-9475-460E937054FC}" presName="parentTextArrow" presStyleLbl="node1" presStyleIdx="1" presStyleCnt="3" custScaleY="69812"/>
      <dgm:spPr/>
      <dgm:t>
        <a:bodyPr/>
        <a:lstStyle/>
        <a:p>
          <a:endParaRPr lang="es-ES"/>
        </a:p>
      </dgm:t>
    </dgm:pt>
    <dgm:pt modelId="{EE955E71-152C-4826-A2DC-36BB873C91DE}" type="pres">
      <dgm:prSet presAssocID="{DCD3F748-E334-433F-840D-280206C5A6C5}" presName="sp" presStyleCnt="0"/>
      <dgm:spPr/>
    </dgm:pt>
    <dgm:pt modelId="{D2C1D876-B50B-4B60-B3EC-E019FE16B3CE}" type="pres">
      <dgm:prSet presAssocID="{62E95257-D15E-4E8B-B5E6-C22E0ACAEECC}" presName="arrowAndChildren" presStyleCnt="0"/>
      <dgm:spPr/>
    </dgm:pt>
    <dgm:pt modelId="{21556932-8283-476A-97FF-441A1D961684}" type="pres">
      <dgm:prSet presAssocID="{62E95257-D15E-4E8B-B5E6-C22E0ACAEECC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819EB7FA-1CDA-47DC-AA23-F287B5B0C51D}" type="pres">
      <dgm:prSet presAssocID="{62E95257-D15E-4E8B-B5E6-C22E0ACAEECC}" presName="arrow" presStyleLbl="node1" presStyleIdx="2" presStyleCnt="3" custScaleY="136113" custLinFactNeighborX="327" custLinFactNeighborY="-604"/>
      <dgm:spPr/>
      <dgm:t>
        <a:bodyPr/>
        <a:lstStyle/>
        <a:p>
          <a:endParaRPr lang="es-ES"/>
        </a:p>
      </dgm:t>
    </dgm:pt>
    <dgm:pt modelId="{A7B92AEF-03C6-4BD5-8959-420E5C94F6BE}" type="pres">
      <dgm:prSet presAssocID="{62E95257-D15E-4E8B-B5E6-C22E0ACAEECC}" presName="descendantArrow" presStyleCnt="0"/>
      <dgm:spPr/>
    </dgm:pt>
    <dgm:pt modelId="{0FD039B1-28A5-4920-B906-23B9A564CB7B}" type="pres">
      <dgm:prSet presAssocID="{1203D1A3-31B1-4BD5-ACDD-AE1A43B9AEF4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EF8D0A-C4F2-48B0-B871-9A841A5F181B}" type="pres">
      <dgm:prSet presAssocID="{1B3D2295-F60B-46FF-8F63-900C446B16B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6A39C3-1821-4382-ACF3-8535611BCD7F}" type="pres">
      <dgm:prSet presAssocID="{25DA8338-0D47-4E61-A048-BAC8DA61DDA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61D934-E90E-4B7F-B01C-668DC10D5B46}" type="presOf" srcId="{1B3D2295-F60B-46FF-8F63-900C446B16B5}" destId="{43EF8D0A-C4F2-48B0-B871-9A841A5F181B}" srcOrd="0" destOrd="0" presId="urn:microsoft.com/office/officeart/2005/8/layout/process4"/>
    <dgm:cxn modelId="{5415A9C8-2C5B-4092-BF54-3032681E9100}" srcId="{744E88E2-369A-4B19-9BB4-3D85069852E5}" destId="{01F39A8D-2C6E-4EF2-9475-460E937054FC}" srcOrd="1" destOrd="0" parTransId="{B1200DB4-17F2-4A1D-ABD5-C3ACC76AF0E4}" sibTransId="{6417C239-79E5-4107-B30C-EBBFD8F98A7B}"/>
    <dgm:cxn modelId="{98D4DAFB-2B80-49A6-92E7-9F8611579794}" srcId="{744E88E2-369A-4B19-9BB4-3D85069852E5}" destId="{62E95257-D15E-4E8B-B5E6-C22E0ACAEECC}" srcOrd="0" destOrd="0" parTransId="{F7E0168B-C3CF-4359-92B8-F5FC1287769A}" sibTransId="{DCD3F748-E334-433F-840D-280206C5A6C5}"/>
    <dgm:cxn modelId="{D7158EA5-A713-4A5C-AE33-17F4DCB00E81}" srcId="{744E88E2-369A-4B19-9BB4-3D85069852E5}" destId="{DA66557D-B45B-4A00-AAD2-322A2D2952B7}" srcOrd="2" destOrd="0" parTransId="{650D5831-01AA-4B2F-BB7F-AF89022C9E99}" sibTransId="{86795236-A214-4B86-B53A-B88CBCF64D43}"/>
    <dgm:cxn modelId="{E6E70D8C-810B-47DA-8AFC-2D049AF95C07}" type="presOf" srcId="{DA66557D-B45B-4A00-AAD2-322A2D2952B7}" destId="{8F353C6D-F49B-4D8A-BAE0-EEA724B135E7}" srcOrd="0" destOrd="0" presId="urn:microsoft.com/office/officeart/2005/8/layout/process4"/>
    <dgm:cxn modelId="{F362BAB9-062A-4FFD-864A-587C4B36C3C9}" type="presOf" srcId="{744E88E2-369A-4B19-9BB4-3D85069852E5}" destId="{9D017D3F-85A2-4226-A90B-D2D8CFDBC6AE}" srcOrd="0" destOrd="0" presId="urn:microsoft.com/office/officeart/2005/8/layout/process4"/>
    <dgm:cxn modelId="{F95F53D5-3D5A-4813-8F16-7B9468551607}" type="presOf" srcId="{1203D1A3-31B1-4BD5-ACDD-AE1A43B9AEF4}" destId="{0FD039B1-28A5-4920-B906-23B9A564CB7B}" srcOrd="0" destOrd="0" presId="urn:microsoft.com/office/officeart/2005/8/layout/process4"/>
    <dgm:cxn modelId="{73F166F0-B891-460F-9D0F-721B5B565484}" srcId="{62E95257-D15E-4E8B-B5E6-C22E0ACAEECC}" destId="{25DA8338-0D47-4E61-A048-BAC8DA61DDAF}" srcOrd="2" destOrd="0" parTransId="{C2489960-F1D9-4826-9DC8-E25FD0B551A8}" sibTransId="{392357B2-EE01-4F4D-B82E-E04C8A8ED28D}"/>
    <dgm:cxn modelId="{987C765A-D53D-444D-A5A9-3F45575D2020}" type="presOf" srcId="{25DA8338-0D47-4E61-A048-BAC8DA61DDAF}" destId="{846A39C3-1821-4382-ACF3-8535611BCD7F}" srcOrd="0" destOrd="0" presId="urn:microsoft.com/office/officeart/2005/8/layout/process4"/>
    <dgm:cxn modelId="{3957E98D-7C11-4D69-AF09-0ACC42380B8E}" srcId="{62E95257-D15E-4E8B-B5E6-C22E0ACAEECC}" destId="{1203D1A3-31B1-4BD5-ACDD-AE1A43B9AEF4}" srcOrd="0" destOrd="0" parTransId="{0D4A6ABE-0B4C-45F6-A487-FD86110FB5B3}" sibTransId="{D4C536B0-B0D7-4191-8AAA-9098A116A03B}"/>
    <dgm:cxn modelId="{3B6AA9D3-8D48-4BB7-85CE-2849884EF225}" type="presOf" srcId="{62E95257-D15E-4E8B-B5E6-C22E0ACAEECC}" destId="{21556932-8283-476A-97FF-441A1D961684}" srcOrd="0" destOrd="0" presId="urn:microsoft.com/office/officeart/2005/8/layout/process4"/>
    <dgm:cxn modelId="{7A53EAFA-E364-41BA-A24B-9E270B03B554}" srcId="{62E95257-D15E-4E8B-B5E6-C22E0ACAEECC}" destId="{1B3D2295-F60B-46FF-8F63-900C446B16B5}" srcOrd="1" destOrd="0" parTransId="{50140595-9C29-4FDB-9C97-B34640F9C91E}" sibTransId="{02024A22-A90B-480F-8143-D352F982DA21}"/>
    <dgm:cxn modelId="{F6AD707B-0224-4FDE-B1DC-0FF9A199FFC9}" type="presOf" srcId="{62E95257-D15E-4E8B-B5E6-C22E0ACAEECC}" destId="{819EB7FA-1CDA-47DC-AA23-F287B5B0C51D}" srcOrd="1" destOrd="0" presId="urn:microsoft.com/office/officeart/2005/8/layout/process4"/>
    <dgm:cxn modelId="{E1DF850C-8BD2-44A9-BFD3-2B02D5AF7B35}" type="presOf" srcId="{01F39A8D-2C6E-4EF2-9475-460E937054FC}" destId="{AEE778BC-CFDA-4C14-9E91-BC01BFBAA7F4}" srcOrd="0" destOrd="0" presId="urn:microsoft.com/office/officeart/2005/8/layout/process4"/>
    <dgm:cxn modelId="{31C637C6-940D-4F40-91E1-D43D9BF3A635}" type="presParOf" srcId="{9D017D3F-85A2-4226-A90B-D2D8CFDBC6AE}" destId="{8E63FBF6-8F01-4D8E-A49F-AB14E33F6C37}" srcOrd="0" destOrd="0" presId="urn:microsoft.com/office/officeart/2005/8/layout/process4"/>
    <dgm:cxn modelId="{75FF45F7-37A9-449D-98FF-D286F40ABA50}" type="presParOf" srcId="{8E63FBF6-8F01-4D8E-A49F-AB14E33F6C37}" destId="{8F353C6D-F49B-4D8A-BAE0-EEA724B135E7}" srcOrd="0" destOrd="0" presId="urn:microsoft.com/office/officeart/2005/8/layout/process4"/>
    <dgm:cxn modelId="{8A90AAB8-B416-487E-A626-53C378871B57}" type="presParOf" srcId="{9D017D3F-85A2-4226-A90B-D2D8CFDBC6AE}" destId="{2440D2F3-A776-4F71-AD4B-892115D0DA3E}" srcOrd="1" destOrd="0" presId="urn:microsoft.com/office/officeart/2005/8/layout/process4"/>
    <dgm:cxn modelId="{E80FA83C-800E-4D84-8330-95A7515E81F6}" type="presParOf" srcId="{9D017D3F-85A2-4226-A90B-D2D8CFDBC6AE}" destId="{7FD6E27E-04EE-4E92-B3F7-2FF08DD550D2}" srcOrd="2" destOrd="0" presId="urn:microsoft.com/office/officeart/2005/8/layout/process4"/>
    <dgm:cxn modelId="{D403844D-C057-412F-8B5E-E8D45373000E}" type="presParOf" srcId="{7FD6E27E-04EE-4E92-B3F7-2FF08DD550D2}" destId="{AEE778BC-CFDA-4C14-9E91-BC01BFBAA7F4}" srcOrd="0" destOrd="0" presId="urn:microsoft.com/office/officeart/2005/8/layout/process4"/>
    <dgm:cxn modelId="{BE21207D-F5E9-43BB-87D4-970ABC63A211}" type="presParOf" srcId="{9D017D3F-85A2-4226-A90B-D2D8CFDBC6AE}" destId="{EE955E71-152C-4826-A2DC-36BB873C91DE}" srcOrd="3" destOrd="0" presId="urn:microsoft.com/office/officeart/2005/8/layout/process4"/>
    <dgm:cxn modelId="{83528DDE-3F2B-454D-A185-6D4314372059}" type="presParOf" srcId="{9D017D3F-85A2-4226-A90B-D2D8CFDBC6AE}" destId="{D2C1D876-B50B-4B60-B3EC-E019FE16B3CE}" srcOrd="4" destOrd="0" presId="urn:microsoft.com/office/officeart/2005/8/layout/process4"/>
    <dgm:cxn modelId="{8C8927A3-890A-43D7-92CF-79E8FFDADFD5}" type="presParOf" srcId="{D2C1D876-B50B-4B60-B3EC-E019FE16B3CE}" destId="{21556932-8283-476A-97FF-441A1D961684}" srcOrd="0" destOrd="0" presId="urn:microsoft.com/office/officeart/2005/8/layout/process4"/>
    <dgm:cxn modelId="{B5BC5C64-DC81-4CF4-A36D-D252D6C7C831}" type="presParOf" srcId="{D2C1D876-B50B-4B60-B3EC-E019FE16B3CE}" destId="{819EB7FA-1CDA-47DC-AA23-F287B5B0C51D}" srcOrd="1" destOrd="0" presId="urn:microsoft.com/office/officeart/2005/8/layout/process4"/>
    <dgm:cxn modelId="{40C56C66-E51E-4E05-A5DE-07ADCEDA11E9}" type="presParOf" srcId="{D2C1D876-B50B-4B60-B3EC-E019FE16B3CE}" destId="{A7B92AEF-03C6-4BD5-8959-420E5C94F6BE}" srcOrd="2" destOrd="0" presId="urn:microsoft.com/office/officeart/2005/8/layout/process4"/>
    <dgm:cxn modelId="{C0B6BD8C-9088-420D-812F-66B429C7C100}" type="presParOf" srcId="{A7B92AEF-03C6-4BD5-8959-420E5C94F6BE}" destId="{0FD039B1-28A5-4920-B906-23B9A564CB7B}" srcOrd="0" destOrd="0" presId="urn:microsoft.com/office/officeart/2005/8/layout/process4"/>
    <dgm:cxn modelId="{4BDE49DE-1DD4-4E20-A46F-BB026AD0175C}" type="presParOf" srcId="{A7B92AEF-03C6-4BD5-8959-420E5C94F6BE}" destId="{43EF8D0A-C4F2-48B0-B871-9A841A5F181B}" srcOrd="1" destOrd="0" presId="urn:microsoft.com/office/officeart/2005/8/layout/process4"/>
    <dgm:cxn modelId="{D9197FFB-36DA-4DDB-81FA-33C046BB95D9}" type="presParOf" srcId="{A7B92AEF-03C6-4BD5-8959-420E5C94F6BE}" destId="{846A39C3-1821-4382-ACF3-8535611BCD7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08770F-AC1E-4FA8-BD9A-83E804C31C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F75D0-77D4-4BA7-9B7B-84C423A548BC}">
      <dgm:prSet/>
      <dgm:spPr/>
      <dgm:t>
        <a:bodyPr/>
        <a:lstStyle/>
        <a:p>
          <a:pPr rtl="0"/>
          <a:r>
            <a:rPr lang="es-ES" b="1" u="sng" smtClean="0"/>
            <a:t>Ordenación JERARQUIZADA </a:t>
          </a:r>
          <a:r>
            <a:rPr lang="es-ES" smtClean="0"/>
            <a:t>de puestos de trabajo</a:t>
          </a:r>
          <a:endParaRPr lang="es-ES"/>
        </a:p>
      </dgm:t>
    </dgm:pt>
    <dgm:pt modelId="{D34C72E0-4022-4134-A46B-3AC1A6CF6C36}" type="parTrans" cxnId="{C1A98A9C-8726-479E-832F-9AB8C4E97397}">
      <dgm:prSet/>
      <dgm:spPr/>
      <dgm:t>
        <a:bodyPr/>
        <a:lstStyle/>
        <a:p>
          <a:endParaRPr lang="es-ES"/>
        </a:p>
      </dgm:t>
    </dgm:pt>
    <dgm:pt modelId="{1979C2B9-9A06-4F3A-B99D-137C36666B27}" type="sibTrans" cxnId="{C1A98A9C-8726-479E-832F-9AB8C4E97397}">
      <dgm:prSet/>
      <dgm:spPr/>
      <dgm:t>
        <a:bodyPr/>
        <a:lstStyle/>
        <a:p>
          <a:endParaRPr lang="es-ES"/>
        </a:p>
      </dgm:t>
    </dgm:pt>
    <dgm:pt modelId="{106110FB-CBB9-439E-B2A1-4A1612C4803D}">
      <dgm:prSet/>
      <dgm:spPr/>
      <dgm:t>
        <a:bodyPr/>
        <a:lstStyle/>
        <a:p>
          <a:pPr rtl="0"/>
          <a:r>
            <a:rPr lang="es-ES" smtClean="0"/>
            <a:t>Descriptores excesivamente </a:t>
          </a:r>
          <a:r>
            <a:rPr lang="es-ES" b="1" u="sng" smtClean="0"/>
            <a:t>GENÉRICOS</a:t>
          </a:r>
          <a:endParaRPr lang="es-ES"/>
        </a:p>
      </dgm:t>
    </dgm:pt>
    <dgm:pt modelId="{E5FEE9AF-84BB-454B-99E4-F87A7CA5C1D5}" type="parTrans" cxnId="{545CE08F-8DD9-4E0D-A151-90541372D86E}">
      <dgm:prSet/>
      <dgm:spPr/>
      <dgm:t>
        <a:bodyPr/>
        <a:lstStyle/>
        <a:p>
          <a:endParaRPr lang="es-ES"/>
        </a:p>
      </dgm:t>
    </dgm:pt>
    <dgm:pt modelId="{BFDE6013-A5D9-4D30-B9AA-EFCEFF431B3E}" type="sibTrans" cxnId="{545CE08F-8DD9-4E0D-A151-90541372D86E}">
      <dgm:prSet/>
      <dgm:spPr/>
      <dgm:t>
        <a:bodyPr/>
        <a:lstStyle/>
        <a:p>
          <a:endParaRPr lang="es-ES"/>
        </a:p>
      </dgm:t>
    </dgm:pt>
    <dgm:pt modelId="{1D47EC97-5B90-41AF-B57A-77497B80602B}">
      <dgm:prSet/>
      <dgm:spPr/>
      <dgm:t>
        <a:bodyPr/>
        <a:lstStyle/>
        <a:p>
          <a:pPr rtl="0"/>
          <a:r>
            <a:rPr lang="es-ES" smtClean="0"/>
            <a:t>Persistencia de </a:t>
          </a:r>
          <a:r>
            <a:rPr lang="es-ES" b="1" u="sng" smtClean="0"/>
            <a:t>sesgos de género </a:t>
          </a:r>
          <a:endParaRPr lang="es-ES"/>
        </a:p>
      </dgm:t>
    </dgm:pt>
    <dgm:pt modelId="{973B4BBD-1C38-4C36-9AF2-EBEAB3C7C954}" type="parTrans" cxnId="{C20BB05D-B4BE-4031-A6B1-3EE273CAE3F1}">
      <dgm:prSet/>
      <dgm:spPr/>
      <dgm:t>
        <a:bodyPr/>
        <a:lstStyle/>
        <a:p>
          <a:endParaRPr lang="es-ES"/>
        </a:p>
      </dgm:t>
    </dgm:pt>
    <dgm:pt modelId="{BE9B9CAA-831A-4088-A7D0-C1F8F83D2F27}" type="sibTrans" cxnId="{C20BB05D-B4BE-4031-A6B1-3EE273CAE3F1}">
      <dgm:prSet/>
      <dgm:spPr/>
      <dgm:t>
        <a:bodyPr/>
        <a:lstStyle/>
        <a:p>
          <a:endParaRPr lang="es-ES"/>
        </a:p>
      </dgm:t>
    </dgm:pt>
    <dgm:pt modelId="{9F48748B-C5DC-4E8C-9013-0E2A9ED78E5A}">
      <dgm:prSet/>
      <dgm:spPr/>
      <dgm:t>
        <a:bodyPr/>
        <a:lstStyle/>
        <a:p>
          <a:pPr rtl="0"/>
          <a:r>
            <a:rPr lang="es-ES" u="sng" dirty="0" smtClean="0"/>
            <a:t>No se sigue el “</a:t>
          </a:r>
          <a:r>
            <a:rPr lang="es-ES" i="1" u="sng" dirty="0" smtClean="0"/>
            <a:t>Método de puntos por factor</a:t>
          </a:r>
          <a:r>
            <a:rPr lang="es-ES" u="sng" dirty="0" smtClean="0"/>
            <a:t>” OIT</a:t>
          </a:r>
          <a:endParaRPr lang="es-ES" dirty="0"/>
        </a:p>
      </dgm:t>
    </dgm:pt>
    <dgm:pt modelId="{3B2AFD04-21D3-43E2-90D7-2DB624F47222}" type="parTrans" cxnId="{EB811593-29E1-4B56-AFFC-9CED003599E8}">
      <dgm:prSet/>
      <dgm:spPr/>
      <dgm:t>
        <a:bodyPr/>
        <a:lstStyle/>
        <a:p>
          <a:endParaRPr lang="es-ES"/>
        </a:p>
      </dgm:t>
    </dgm:pt>
    <dgm:pt modelId="{ED8FFD79-CFFE-49BF-8A38-E04565E67609}" type="sibTrans" cxnId="{EB811593-29E1-4B56-AFFC-9CED003599E8}">
      <dgm:prSet/>
      <dgm:spPr/>
      <dgm:t>
        <a:bodyPr/>
        <a:lstStyle/>
        <a:p>
          <a:endParaRPr lang="es-ES"/>
        </a:p>
      </dgm:t>
    </dgm:pt>
    <dgm:pt modelId="{81928E9A-34D4-44A5-9CB3-53C0CF6B7696}">
      <dgm:prSet/>
      <dgm:spPr/>
      <dgm:t>
        <a:bodyPr/>
        <a:lstStyle/>
        <a:p>
          <a:pPr rtl="0"/>
          <a:r>
            <a:rPr lang="es-ES" dirty="0" smtClean="0"/>
            <a:t>Cualificaciones: formación, experiencia, trayectoria…</a:t>
          </a:r>
          <a:endParaRPr lang="es-ES" dirty="0"/>
        </a:p>
      </dgm:t>
    </dgm:pt>
    <dgm:pt modelId="{275E9599-BF68-4BAB-BC62-E4D741814234}" type="parTrans" cxnId="{6E46C822-4CC4-485E-9BB2-DA289E27F5BB}">
      <dgm:prSet/>
      <dgm:spPr/>
      <dgm:t>
        <a:bodyPr/>
        <a:lstStyle/>
        <a:p>
          <a:endParaRPr lang="es-ES"/>
        </a:p>
      </dgm:t>
    </dgm:pt>
    <dgm:pt modelId="{0A0A4C40-17D1-4A8C-862B-08477D03092E}" type="sibTrans" cxnId="{6E46C822-4CC4-485E-9BB2-DA289E27F5BB}">
      <dgm:prSet/>
      <dgm:spPr/>
      <dgm:t>
        <a:bodyPr/>
        <a:lstStyle/>
        <a:p>
          <a:endParaRPr lang="es-ES"/>
        </a:p>
      </dgm:t>
    </dgm:pt>
    <dgm:pt modelId="{FF75BCD9-392A-4223-AB12-FD048D6A60FC}">
      <dgm:prSet/>
      <dgm:spPr/>
      <dgm:t>
        <a:bodyPr/>
        <a:lstStyle/>
        <a:p>
          <a:pPr rtl="0"/>
          <a:r>
            <a:rPr lang="es-ES" dirty="0" smtClean="0"/>
            <a:t>Esfuerzos: físico, pero ¿mental y emocional?</a:t>
          </a:r>
          <a:endParaRPr lang="es-ES" dirty="0"/>
        </a:p>
      </dgm:t>
    </dgm:pt>
    <dgm:pt modelId="{4D2A8325-8B56-4D5F-B002-56005D5DE027}" type="parTrans" cxnId="{59D479A8-6DC7-46D2-84ED-1369BABE391D}">
      <dgm:prSet/>
      <dgm:spPr/>
      <dgm:t>
        <a:bodyPr/>
        <a:lstStyle/>
        <a:p>
          <a:endParaRPr lang="es-ES"/>
        </a:p>
      </dgm:t>
    </dgm:pt>
    <dgm:pt modelId="{DA860E98-E6BB-4DE1-8579-0B743956BF93}" type="sibTrans" cxnId="{59D479A8-6DC7-46D2-84ED-1369BABE391D}">
      <dgm:prSet/>
      <dgm:spPr/>
      <dgm:t>
        <a:bodyPr/>
        <a:lstStyle/>
        <a:p>
          <a:endParaRPr lang="es-ES"/>
        </a:p>
      </dgm:t>
    </dgm:pt>
    <dgm:pt modelId="{0E1EF5B4-F058-4DA5-8D42-375DF0304731}">
      <dgm:prSet/>
      <dgm:spPr/>
      <dgm:t>
        <a:bodyPr/>
        <a:lstStyle/>
        <a:p>
          <a:pPr rtl="0"/>
          <a:r>
            <a:rPr lang="es-ES" dirty="0" smtClean="0"/>
            <a:t>Responsabilidad: se equipara al MANDO ¿otro tipo?</a:t>
          </a:r>
          <a:endParaRPr lang="es-ES" dirty="0"/>
        </a:p>
      </dgm:t>
    </dgm:pt>
    <dgm:pt modelId="{C79F6C9D-3D9B-44FB-B9F0-9650774506ED}" type="parTrans" cxnId="{1BF54011-BCCF-4D6C-927C-5F15132DB381}">
      <dgm:prSet/>
      <dgm:spPr/>
      <dgm:t>
        <a:bodyPr/>
        <a:lstStyle/>
        <a:p>
          <a:endParaRPr lang="es-ES"/>
        </a:p>
      </dgm:t>
    </dgm:pt>
    <dgm:pt modelId="{4F7179F6-39A4-4D1B-84F2-9778827F46EB}" type="sibTrans" cxnId="{1BF54011-BCCF-4D6C-927C-5F15132DB381}">
      <dgm:prSet/>
      <dgm:spPr/>
      <dgm:t>
        <a:bodyPr/>
        <a:lstStyle/>
        <a:p>
          <a:endParaRPr lang="es-ES"/>
        </a:p>
      </dgm:t>
    </dgm:pt>
    <dgm:pt modelId="{A376F418-04DE-4EC6-9F72-813251021CFD}">
      <dgm:prSet/>
      <dgm:spPr/>
      <dgm:t>
        <a:bodyPr/>
        <a:lstStyle/>
        <a:p>
          <a:pPr rtl="0"/>
          <a:r>
            <a:rPr lang="es-ES" dirty="0" smtClean="0"/>
            <a:t>Condiciones de trabajo: ¿cuáles?</a:t>
          </a:r>
          <a:endParaRPr lang="es-ES" dirty="0"/>
        </a:p>
      </dgm:t>
    </dgm:pt>
    <dgm:pt modelId="{19DECF86-2AB6-4B91-9B53-D8BEA9A46660}" type="parTrans" cxnId="{31FDA003-878E-4CB6-855B-210BBCF65A50}">
      <dgm:prSet/>
      <dgm:spPr/>
      <dgm:t>
        <a:bodyPr/>
        <a:lstStyle/>
        <a:p>
          <a:endParaRPr lang="es-ES"/>
        </a:p>
      </dgm:t>
    </dgm:pt>
    <dgm:pt modelId="{AF0116CA-22BE-4307-B3B3-EBB61C935EC1}" type="sibTrans" cxnId="{31FDA003-878E-4CB6-855B-210BBCF65A50}">
      <dgm:prSet/>
      <dgm:spPr/>
      <dgm:t>
        <a:bodyPr/>
        <a:lstStyle/>
        <a:p>
          <a:endParaRPr lang="es-ES"/>
        </a:p>
      </dgm:t>
    </dgm:pt>
    <dgm:pt modelId="{3C170414-49E8-426D-A079-EFDC7EFF46F1}" type="pres">
      <dgm:prSet presAssocID="{B108770F-AC1E-4FA8-BD9A-83E804C31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7535A2-19C5-497B-A35B-6CE1FC2E019A}" type="pres">
      <dgm:prSet presAssocID="{FDEF75D0-77D4-4BA7-9B7B-84C423A548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B143C2-194B-4D4D-8D38-530B8DBA7081}" type="pres">
      <dgm:prSet presAssocID="{1979C2B9-9A06-4F3A-B99D-137C36666B27}" presName="spacer" presStyleCnt="0"/>
      <dgm:spPr/>
    </dgm:pt>
    <dgm:pt modelId="{A924C602-8A1F-470E-8DDA-032E13B967A1}" type="pres">
      <dgm:prSet presAssocID="{106110FB-CBB9-439E-B2A1-4A1612C480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3F43B-D33F-4A0E-AD74-CF7E0E5458BB}" type="pres">
      <dgm:prSet presAssocID="{BFDE6013-A5D9-4D30-B9AA-EFCEFF431B3E}" presName="spacer" presStyleCnt="0"/>
      <dgm:spPr/>
    </dgm:pt>
    <dgm:pt modelId="{7606456F-F659-4208-8880-42654E3F36CB}" type="pres">
      <dgm:prSet presAssocID="{1D47EC97-5B90-41AF-B57A-77497B8060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D6BDD-5CF9-49CB-AF8B-0EA17AF26D61}" type="pres">
      <dgm:prSet presAssocID="{BE9B9CAA-831A-4088-A7D0-C1F8F83D2F27}" presName="spacer" presStyleCnt="0"/>
      <dgm:spPr/>
    </dgm:pt>
    <dgm:pt modelId="{1FC99113-E097-4973-A281-E74E3468B16D}" type="pres">
      <dgm:prSet presAssocID="{9F48748B-C5DC-4E8C-9013-0E2A9ED78E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7D966-75A2-42F9-A97A-2E79FFA2A48C}" type="pres">
      <dgm:prSet presAssocID="{9F48748B-C5DC-4E8C-9013-0E2A9ED78E5A}" presName="childText" presStyleLbl="revTx" presStyleIdx="0" presStyleCnt="1" custScaleY="1067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8644C1-5530-4085-8C4D-2A029E7CF951}" type="presOf" srcId="{FDEF75D0-77D4-4BA7-9B7B-84C423A548BC}" destId="{A17535A2-19C5-497B-A35B-6CE1FC2E019A}" srcOrd="0" destOrd="0" presId="urn:microsoft.com/office/officeart/2005/8/layout/vList2"/>
    <dgm:cxn modelId="{C1A98A9C-8726-479E-832F-9AB8C4E97397}" srcId="{B108770F-AC1E-4FA8-BD9A-83E804C31CBB}" destId="{FDEF75D0-77D4-4BA7-9B7B-84C423A548BC}" srcOrd="0" destOrd="0" parTransId="{D34C72E0-4022-4134-A46B-3AC1A6CF6C36}" sibTransId="{1979C2B9-9A06-4F3A-B99D-137C36666B27}"/>
    <dgm:cxn modelId="{31FDA003-878E-4CB6-855B-210BBCF65A50}" srcId="{9F48748B-C5DC-4E8C-9013-0E2A9ED78E5A}" destId="{A376F418-04DE-4EC6-9F72-813251021CFD}" srcOrd="3" destOrd="0" parTransId="{19DECF86-2AB6-4B91-9B53-D8BEA9A46660}" sibTransId="{AF0116CA-22BE-4307-B3B3-EBB61C935EC1}"/>
    <dgm:cxn modelId="{2765D9D9-261F-4718-A2CF-ACBBCC9D06AE}" type="presOf" srcId="{0E1EF5B4-F058-4DA5-8D42-375DF0304731}" destId="{4257D966-75A2-42F9-A97A-2E79FFA2A48C}" srcOrd="0" destOrd="2" presId="urn:microsoft.com/office/officeart/2005/8/layout/vList2"/>
    <dgm:cxn modelId="{78EB7D10-AEC2-4B00-9AFE-C9D51C04A8A8}" type="presOf" srcId="{A376F418-04DE-4EC6-9F72-813251021CFD}" destId="{4257D966-75A2-42F9-A97A-2E79FFA2A48C}" srcOrd="0" destOrd="3" presId="urn:microsoft.com/office/officeart/2005/8/layout/vList2"/>
    <dgm:cxn modelId="{1BF54011-BCCF-4D6C-927C-5F15132DB381}" srcId="{9F48748B-C5DC-4E8C-9013-0E2A9ED78E5A}" destId="{0E1EF5B4-F058-4DA5-8D42-375DF0304731}" srcOrd="2" destOrd="0" parTransId="{C79F6C9D-3D9B-44FB-B9F0-9650774506ED}" sibTransId="{4F7179F6-39A4-4D1B-84F2-9778827F46EB}"/>
    <dgm:cxn modelId="{93336C79-5DFD-4328-B857-E6AEAF051FDE}" type="presOf" srcId="{106110FB-CBB9-439E-B2A1-4A1612C4803D}" destId="{A924C602-8A1F-470E-8DDA-032E13B967A1}" srcOrd="0" destOrd="0" presId="urn:microsoft.com/office/officeart/2005/8/layout/vList2"/>
    <dgm:cxn modelId="{AEF5C078-1EE0-4416-AEE1-DE4D80953BAA}" type="presOf" srcId="{B108770F-AC1E-4FA8-BD9A-83E804C31CBB}" destId="{3C170414-49E8-426D-A079-EFDC7EFF46F1}" srcOrd="0" destOrd="0" presId="urn:microsoft.com/office/officeart/2005/8/layout/vList2"/>
    <dgm:cxn modelId="{0CC0C904-0AF7-4AA5-AAE4-ED83AD177166}" type="presOf" srcId="{FF75BCD9-392A-4223-AB12-FD048D6A60FC}" destId="{4257D966-75A2-42F9-A97A-2E79FFA2A48C}" srcOrd="0" destOrd="1" presId="urn:microsoft.com/office/officeart/2005/8/layout/vList2"/>
    <dgm:cxn modelId="{5A21E245-BA3E-4C9C-ACAA-C0E841A6C183}" type="presOf" srcId="{81928E9A-34D4-44A5-9CB3-53C0CF6B7696}" destId="{4257D966-75A2-42F9-A97A-2E79FFA2A48C}" srcOrd="0" destOrd="0" presId="urn:microsoft.com/office/officeart/2005/8/layout/vList2"/>
    <dgm:cxn modelId="{59D479A8-6DC7-46D2-84ED-1369BABE391D}" srcId="{9F48748B-C5DC-4E8C-9013-0E2A9ED78E5A}" destId="{FF75BCD9-392A-4223-AB12-FD048D6A60FC}" srcOrd="1" destOrd="0" parTransId="{4D2A8325-8B56-4D5F-B002-56005D5DE027}" sibTransId="{DA860E98-E6BB-4DE1-8579-0B743956BF93}"/>
    <dgm:cxn modelId="{DCB52D72-9131-41F1-A584-F9836DABAC2E}" type="presOf" srcId="{1D47EC97-5B90-41AF-B57A-77497B80602B}" destId="{7606456F-F659-4208-8880-42654E3F36CB}" srcOrd="0" destOrd="0" presId="urn:microsoft.com/office/officeart/2005/8/layout/vList2"/>
    <dgm:cxn modelId="{6E46C822-4CC4-485E-9BB2-DA289E27F5BB}" srcId="{9F48748B-C5DC-4E8C-9013-0E2A9ED78E5A}" destId="{81928E9A-34D4-44A5-9CB3-53C0CF6B7696}" srcOrd="0" destOrd="0" parTransId="{275E9599-BF68-4BAB-BC62-E4D741814234}" sibTransId="{0A0A4C40-17D1-4A8C-862B-08477D03092E}"/>
    <dgm:cxn modelId="{EB811593-29E1-4B56-AFFC-9CED003599E8}" srcId="{B108770F-AC1E-4FA8-BD9A-83E804C31CBB}" destId="{9F48748B-C5DC-4E8C-9013-0E2A9ED78E5A}" srcOrd="3" destOrd="0" parTransId="{3B2AFD04-21D3-43E2-90D7-2DB624F47222}" sibTransId="{ED8FFD79-CFFE-49BF-8A38-E04565E67609}"/>
    <dgm:cxn modelId="{545CE08F-8DD9-4E0D-A151-90541372D86E}" srcId="{B108770F-AC1E-4FA8-BD9A-83E804C31CBB}" destId="{106110FB-CBB9-439E-B2A1-4A1612C4803D}" srcOrd="1" destOrd="0" parTransId="{E5FEE9AF-84BB-454B-99E4-F87A7CA5C1D5}" sibTransId="{BFDE6013-A5D9-4D30-B9AA-EFCEFF431B3E}"/>
    <dgm:cxn modelId="{C20BB05D-B4BE-4031-A6B1-3EE273CAE3F1}" srcId="{B108770F-AC1E-4FA8-BD9A-83E804C31CBB}" destId="{1D47EC97-5B90-41AF-B57A-77497B80602B}" srcOrd="2" destOrd="0" parTransId="{973B4BBD-1C38-4C36-9AF2-EBEAB3C7C954}" sibTransId="{BE9B9CAA-831A-4088-A7D0-C1F8F83D2F27}"/>
    <dgm:cxn modelId="{E309F142-5E76-4039-8FC5-016C0D17292F}" type="presOf" srcId="{9F48748B-C5DC-4E8C-9013-0E2A9ED78E5A}" destId="{1FC99113-E097-4973-A281-E74E3468B16D}" srcOrd="0" destOrd="0" presId="urn:microsoft.com/office/officeart/2005/8/layout/vList2"/>
    <dgm:cxn modelId="{37016C47-222A-4E85-809A-5D4B6573B628}" type="presParOf" srcId="{3C170414-49E8-426D-A079-EFDC7EFF46F1}" destId="{A17535A2-19C5-497B-A35B-6CE1FC2E019A}" srcOrd="0" destOrd="0" presId="urn:microsoft.com/office/officeart/2005/8/layout/vList2"/>
    <dgm:cxn modelId="{2B5DA6BD-AB12-424B-8466-0975A54D6FC6}" type="presParOf" srcId="{3C170414-49E8-426D-A079-EFDC7EFF46F1}" destId="{E9B143C2-194B-4D4D-8D38-530B8DBA7081}" srcOrd="1" destOrd="0" presId="urn:microsoft.com/office/officeart/2005/8/layout/vList2"/>
    <dgm:cxn modelId="{3F71D17A-8842-4A9F-A767-91E7DC44482C}" type="presParOf" srcId="{3C170414-49E8-426D-A079-EFDC7EFF46F1}" destId="{A924C602-8A1F-470E-8DDA-032E13B967A1}" srcOrd="2" destOrd="0" presId="urn:microsoft.com/office/officeart/2005/8/layout/vList2"/>
    <dgm:cxn modelId="{9734FAAD-5226-4F29-BC64-08A348C83B0B}" type="presParOf" srcId="{3C170414-49E8-426D-A079-EFDC7EFF46F1}" destId="{3393F43B-D33F-4A0E-AD74-CF7E0E5458BB}" srcOrd="3" destOrd="0" presId="urn:microsoft.com/office/officeart/2005/8/layout/vList2"/>
    <dgm:cxn modelId="{42E34C4F-D870-433D-8AB4-2CC0CA91933F}" type="presParOf" srcId="{3C170414-49E8-426D-A079-EFDC7EFF46F1}" destId="{7606456F-F659-4208-8880-42654E3F36CB}" srcOrd="4" destOrd="0" presId="urn:microsoft.com/office/officeart/2005/8/layout/vList2"/>
    <dgm:cxn modelId="{FDBF94C2-4CF0-4C0D-BCD8-8C993F96CEC7}" type="presParOf" srcId="{3C170414-49E8-426D-A079-EFDC7EFF46F1}" destId="{CC7D6BDD-5CF9-49CB-AF8B-0EA17AF26D61}" srcOrd="5" destOrd="0" presId="urn:microsoft.com/office/officeart/2005/8/layout/vList2"/>
    <dgm:cxn modelId="{09237475-766F-4B21-B41B-479E353E9AB3}" type="presParOf" srcId="{3C170414-49E8-426D-A079-EFDC7EFF46F1}" destId="{1FC99113-E097-4973-A281-E74E3468B16D}" srcOrd="6" destOrd="0" presId="urn:microsoft.com/office/officeart/2005/8/layout/vList2"/>
    <dgm:cxn modelId="{101EEC2F-2F50-4286-ACA4-83A20E86894E}" type="presParOf" srcId="{3C170414-49E8-426D-A079-EFDC7EFF46F1}" destId="{4257D966-75A2-42F9-A97A-2E79FFA2A48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72A186-EA76-425D-BE49-BB55DE4AD21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FF5B67-9D94-498B-B43F-3C241C9B5E9D}">
      <dgm:prSet custT="1"/>
      <dgm:spPr/>
      <dgm:t>
        <a:bodyPr/>
        <a:lstStyle/>
        <a:p>
          <a:pPr rtl="0"/>
          <a:r>
            <a:rPr lang="es-ES" sz="2800" dirty="0" smtClean="0"/>
            <a:t>Conclusión general</a:t>
          </a:r>
          <a:endParaRPr lang="es-ES" sz="2800" dirty="0"/>
        </a:p>
      </dgm:t>
    </dgm:pt>
    <dgm:pt modelId="{A8184776-6C35-4B92-BBB6-B673D40B99A6}" type="parTrans" cxnId="{6A3F59B9-8662-46A2-A8AC-E6D529D65077}">
      <dgm:prSet/>
      <dgm:spPr/>
      <dgm:t>
        <a:bodyPr/>
        <a:lstStyle/>
        <a:p>
          <a:endParaRPr lang="es-ES"/>
        </a:p>
      </dgm:t>
    </dgm:pt>
    <dgm:pt modelId="{EB026B76-7781-4B2A-91EF-7D86A0F82434}" type="sibTrans" cxnId="{6A3F59B9-8662-46A2-A8AC-E6D529D65077}">
      <dgm:prSet/>
      <dgm:spPr/>
      <dgm:t>
        <a:bodyPr/>
        <a:lstStyle/>
        <a:p>
          <a:endParaRPr lang="es-ES"/>
        </a:p>
      </dgm:t>
    </dgm:pt>
    <dgm:pt modelId="{4A0F35E4-6D21-4C7A-AACE-3E6B173581FF}">
      <dgm:prSet custT="1"/>
      <dgm:spPr/>
      <dgm:t>
        <a:bodyPr/>
        <a:lstStyle/>
        <a:p>
          <a:pPr rtl="0"/>
          <a:r>
            <a:rPr lang="es-ES" sz="2800" dirty="0" smtClean="0"/>
            <a:t>HIPERVALORACIÓN de rasgos típicos del trabajo masculino.</a:t>
          </a:r>
          <a:br>
            <a:rPr lang="es-ES" sz="2800" dirty="0" smtClean="0"/>
          </a:br>
          <a:endParaRPr lang="es-ES" sz="2800" dirty="0"/>
        </a:p>
      </dgm:t>
    </dgm:pt>
    <dgm:pt modelId="{8822D170-07B3-4531-AF3F-3429C21F2FB2}" type="parTrans" cxnId="{EB8F728A-4CD9-49BC-8A57-A7088973E1DE}">
      <dgm:prSet/>
      <dgm:spPr/>
      <dgm:t>
        <a:bodyPr/>
        <a:lstStyle/>
        <a:p>
          <a:endParaRPr lang="es-ES"/>
        </a:p>
      </dgm:t>
    </dgm:pt>
    <dgm:pt modelId="{6ED46BF7-8A93-4C69-9515-5CB7C953AB83}" type="sibTrans" cxnId="{EB8F728A-4CD9-49BC-8A57-A7088973E1DE}">
      <dgm:prSet/>
      <dgm:spPr/>
      <dgm:t>
        <a:bodyPr/>
        <a:lstStyle/>
        <a:p>
          <a:endParaRPr lang="es-ES"/>
        </a:p>
      </dgm:t>
    </dgm:pt>
    <dgm:pt modelId="{75C52F03-94AD-43B2-89B9-C04879C7AA55}" type="pres">
      <dgm:prSet presAssocID="{DA72A186-EA76-425D-BE49-BB55DE4AD2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31F52E-AC82-4F8D-BFC2-627970870779}" type="pres">
      <dgm:prSet presAssocID="{DA72A186-EA76-425D-BE49-BB55DE4AD21F}" presName="arrow" presStyleLbl="bgShp" presStyleIdx="0" presStyleCnt="1"/>
      <dgm:spPr/>
    </dgm:pt>
    <dgm:pt modelId="{5EBE0DCA-B367-4407-A328-EE5B3E0E25A3}" type="pres">
      <dgm:prSet presAssocID="{DA72A186-EA76-425D-BE49-BB55DE4AD21F}" presName="points" presStyleCnt="0"/>
      <dgm:spPr/>
    </dgm:pt>
    <dgm:pt modelId="{5A449B72-A1F8-48B9-9E4B-896701DC3EAE}" type="pres">
      <dgm:prSet presAssocID="{AAFF5B67-9D94-498B-B43F-3C241C9B5E9D}" presName="compositeA" presStyleCnt="0"/>
      <dgm:spPr/>
    </dgm:pt>
    <dgm:pt modelId="{354E0CF5-3742-47CB-8C82-DF7195A8670F}" type="pres">
      <dgm:prSet presAssocID="{AAFF5B67-9D94-498B-B43F-3C241C9B5E9D}" presName="textA" presStyleLbl="revTx" presStyleIdx="0" presStyleCnt="2" custScaleY="112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147B99-E17B-4004-871C-D989836AB6A4}" type="pres">
      <dgm:prSet presAssocID="{AAFF5B67-9D94-498B-B43F-3C241C9B5E9D}" presName="circleA" presStyleLbl="node1" presStyleIdx="0" presStyleCnt="2"/>
      <dgm:spPr/>
    </dgm:pt>
    <dgm:pt modelId="{B2E7A1CC-BCAA-4FBE-B9EC-5A17D4AE177C}" type="pres">
      <dgm:prSet presAssocID="{AAFF5B67-9D94-498B-B43F-3C241C9B5E9D}" presName="spaceA" presStyleCnt="0"/>
      <dgm:spPr/>
    </dgm:pt>
    <dgm:pt modelId="{EB27FD0F-2945-4140-AFA5-9C7C2FE9D288}" type="pres">
      <dgm:prSet presAssocID="{EB026B76-7781-4B2A-91EF-7D86A0F82434}" presName="space" presStyleCnt="0"/>
      <dgm:spPr/>
    </dgm:pt>
    <dgm:pt modelId="{733B2691-F4D4-4E18-9A62-F132A53FFA40}" type="pres">
      <dgm:prSet presAssocID="{4A0F35E4-6D21-4C7A-AACE-3E6B173581FF}" presName="compositeB" presStyleCnt="0"/>
      <dgm:spPr/>
    </dgm:pt>
    <dgm:pt modelId="{502ABDDD-EF00-47CE-9DAB-BCBADC96591E}" type="pres">
      <dgm:prSet presAssocID="{4A0F35E4-6D21-4C7A-AACE-3E6B173581FF}" presName="textB" presStyleLbl="revTx" presStyleIdx="1" presStyleCnt="2" custScaleX="105943" custScaleY="112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42E9B-BF23-4CAD-B3DC-4CC96C8A226C}" type="pres">
      <dgm:prSet presAssocID="{4A0F35E4-6D21-4C7A-AACE-3E6B173581FF}" presName="circleB" presStyleLbl="node1" presStyleIdx="1" presStyleCnt="2"/>
      <dgm:spPr/>
    </dgm:pt>
    <dgm:pt modelId="{52587031-94B0-41CD-A724-6A28950BE270}" type="pres">
      <dgm:prSet presAssocID="{4A0F35E4-6D21-4C7A-AACE-3E6B173581FF}" presName="spaceB" presStyleCnt="0"/>
      <dgm:spPr/>
    </dgm:pt>
  </dgm:ptLst>
  <dgm:cxnLst>
    <dgm:cxn modelId="{46887B1B-7494-4CB2-8549-50B6EA9DA53C}" type="presOf" srcId="{DA72A186-EA76-425D-BE49-BB55DE4AD21F}" destId="{75C52F03-94AD-43B2-89B9-C04879C7AA55}" srcOrd="0" destOrd="0" presId="urn:microsoft.com/office/officeart/2005/8/layout/hProcess11"/>
    <dgm:cxn modelId="{F12420C1-D63A-41A3-8BE4-A6E9B238E40E}" type="presOf" srcId="{AAFF5B67-9D94-498B-B43F-3C241C9B5E9D}" destId="{354E0CF5-3742-47CB-8C82-DF7195A8670F}" srcOrd="0" destOrd="0" presId="urn:microsoft.com/office/officeart/2005/8/layout/hProcess11"/>
    <dgm:cxn modelId="{EB8F728A-4CD9-49BC-8A57-A7088973E1DE}" srcId="{DA72A186-EA76-425D-BE49-BB55DE4AD21F}" destId="{4A0F35E4-6D21-4C7A-AACE-3E6B173581FF}" srcOrd="1" destOrd="0" parTransId="{8822D170-07B3-4531-AF3F-3429C21F2FB2}" sibTransId="{6ED46BF7-8A93-4C69-9515-5CB7C953AB83}"/>
    <dgm:cxn modelId="{6A3F59B9-8662-46A2-A8AC-E6D529D65077}" srcId="{DA72A186-EA76-425D-BE49-BB55DE4AD21F}" destId="{AAFF5B67-9D94-498B-B43F-3C241C9B5E9D}" srcOrd="0" destOrd="0" parTransId="{A8184776-6C35-4B92-BBB6-B673D40B99A6}" sibTransId="{EB026B76-7781-4B2A-91EF-7D86A0F82434}"/>
    <dgm:cxn modelId="{A7C590D5-F526-47E4-AEF6-48C67C95A6A5}" type="presOf" srcId="{4A0F35E4-6D21-4C7A-AACE-3E6B173581FF}" destId="{502ABDDD-EF00-47CE-9DAB-BCBADC96591E}" srcOrd="0" destOrd="0" presId="urn:microsoft.com/office/officeart/2005/8/layout/hProcess11"/>
    <dgm:cxn modelId="{7747D7D7-14D2-4BDD-8EA2-0E66D60A7BCD}" type="presParOf" srcId="{75C52F03-94AD-43B2-89B9-C04879C7AA55}" destId="{4B31F52E-AC82-4F8D-BFC2-627970870779}" srcOrd="0" destOrd="0" presId="urn:microsoft.com/office/officeart/2005/8/layout/hProcess11"/>
    <dgm:cxn modelId="{CE6C989C-5611-4D9D-A394-6E412F26F53A}" type="presParOf" srcId="{75C52F03-94AD-43B2-89B9-C04879C7AA55}" destId="{5EBE0DCA-B367-4407-A328-EE5B3E0E25A3}" srcOrd="1" destOrd="0" presId="urn:microsoft.com/office/officeart/2005/8/layout/hProcess11"/>
    <dgm:cxn modelId="{504461A5-211B-4161-8647-BA17B58CC746}" type="presParOf" srcId="{5EBE0DCA-B367-4407-A328-EE5B3E0E25A3}" destId="{5A449B72-A1F8-48B9-9E4B-896701DC3EAE}" srcOrd="0" destOrd="0" presId="urn:microsoft.com/office/officeart/2005/8/layout/hProcess11"/>
    <dgm:cxn modelId="{E566788A-CC93-4273-A9C8-F96148515642}" type="presParOf" srcId="{5A449B72-A1F8-48B9-9E4B-896701DC3EAE}" destId="{354E0CF5-3742-47CB-8C82-DF7195A8670F}" srcOrd="0" destOrd="0" presId="urn:microsoft.com/office/officeart/2005/8/layout/hProcess11"/>
    <dgm:cxn modelId="{9F82B95F-A96E-4F82-9C68-05FAF83C6A06}" type="presParOf" srcId="{5A449B72-A1F8-48B9-9E4B-896701DC3EAE}" destId="{F1147B99-E17B-4004-871C-D989836AB6A4}" srcOrd="1" destOrd="0" presId="urn:microsoft.com/office/officeart/2005/8/layout/hProcess11"/>
    <dgm:cxn modelId="{2CEA349F-2491-4739-9D3A-9DF6B86195AF}" type="presParOf" srcId="{5A449B72-A1F8-48B9-9E4B-896701DC3EAE}" destId="{B2E7A1CC-BCAA-4FBE-B9EC-5A17D4AE177C}" srcOrd="2" destOrd="0" presId="urn:microsoft.com/office/officeart/2005/8/layout/hProcess11"/>
    <dgm:cxn modelId="{A7DEE76F-1808-40CD-A823-7E802F3B9041}" type="presParOf" srcId="{5EBE0DCA-B367-4407-A328-EE5B3E0E25A3}" destId="{EB27FD0F-2945-4140-AFA5-9C7C2FE9D288}" srcOrd="1" destOrd="0" presId="urn:microsoft.com/office/officeart/2005/8/layout/hProcess11"/>
    <dgm:cxn modelId="{7DFFE8CF-96E3-4738-914A-2BDCAC3C6AC3}" type="presParOf" srcId="{5EBE0DCA-B367-4407-A328-EE5B3E0E25A3}" destId="{733B2691-F4D4-4E18-9A62-F132A53FFA40}" srcOrd="2" destOrd="0" presId="urn:microsoft.com/office/officeart/2005/8/layout/hProcess11"/>
    <dgm:cxn modelId="{4FC9E584-2FC7-4EDB-A5F2-D208C30B5A6E}" type="presParOf" srcId="{733B2691-F4D4-4E18-9A62-F132A53FFA40}" destId="{502ABDDD-EF00-47CE-9DAB-BCBADC96591E}" srcOrd="0" destOrd="0" presId="urn:microsoft.com/office/officeart/2005/8/layout/hProcess11"/>
    <dgm:cxn modelId="{A693508F-1349-44FC-8A8E-4360620930C9}" type="presParOf" srcId="{733B2691-F4D4-4E18-9A62-F132A53FFA40}" destId="{30842E9B-BF23-4CAD-B3DC-4CC96C8A226C}" srcOrd="1" destOrd="0" presId="urn:microsoft.com/office/officeart/2005/8/layout/hProcess11"/>
    <dgm:cxn modelId="{4AD06651-DE91-43ED-9942-C935C8FC0D63}" type="presParOf" srcId="{733B2691-F4D4-4E18-9A62-F132A53FFA40}" destId="{52587031-94B0-41CD-A724-6A28950BE27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F4DB23-FFCE-4419-ACB6-6AC9919448A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8B8D53-BA9F-4D30-AED8-06C5152258B2}">
      <dgm:prSet/>
      <dgm:spPr/>
      <dgm:t>
        <a:bodyPr/>
        <a:lstStyle/>
        <a:p>
          <a:pPr rtl="0"/>
          <a:r>
            <a:rPr lang="es-ES" b="0" i="0" dirty="0" smtClean="0"/>
            <a:t>STC 145/1991,</a:t>
          </a:r>
          <a:r>
            <a:rPr lang="es-ES" b="0" i="1" dirty="0" smtClean="0"/>
            <a:t> Hospital Provincial de Madrid </a:t>
          </a:r>
          <a:r>
            <a:rPr lang="es-ES" b="0" i="0" dirty="0" smtClean="0"/>
            <a:t>(salario peones y limpiadoras); STC 58/1994, </a:t>
          </a:r>
          <a:r>
            <a:rPr lang="es-ES" b="0" i="1" dirty="0" smtClean="0"/>
            <a:t>caso Puig; y </a:t>
          </a:r>
          <a:r>
            <a:rPr lang="es-ES" b="0" i="0" dirty="0" smtClean="0"/>
            <a:t>STC 147/1995, </a:t>
          </a:r>
          <a:r>
            <a:rPr lang="es-ES" b="0" i="1" dirty="0" smtClean="0"/>
            <a:t>caso </a:t>
          </a:r>
          <a:r>
            <a:rPr lang="es-ES" b="0" i="1" dirty="0" err="1" smtClean="0"/>
            <a:t>Gomaytex</a:t>
          </a:r>
          <a:endParaRPr lang="es-ES" dirty="0"/>
        </a:p>
      </dgm:t>
    </dgm:pt>
    <dgm:pt modelId="{35B7F835-32C0-4239-B6A0-3C39B5314F18}" type="parTrans" cxnId="{F685F4EE-A43F-4E11-88D7-C2A875899D54}">
      <dgm:prSet/>
      <dgm:spPr/>
      <dgm:t>
        <a:bodyPr/>
        <a:lstStyle/>
        <a:p>
          <a:endParaRPr lang="es-ES"/>
        </a:p>
      </dgm:t>
    </dgm:pt>
    <dgm:pt modelId="{56FF0A42-C4E6-42AE-A56F-BDB9628B1B0F}" type="sibTrans" cxnId="{F685F4EE-A43F-4E11-88D7-C2A875899D54}">
      <dgm:prSet/>
      <dgm:spPr/>
      <dgm:t>
        <a:bodyPr/>
        <a:lstStyle/>
        <a:p>
          <a:endParaRPr lang="es-ES"/>
        </a:p>
      </dgm:t>
    </dgm:pt>
    <dgm:pt modelId="{AEAEC414-F4C9-4BCA-968A-3E76F8336209}">
      <dgm:prSet custT="1"/>
      <dgm:spPr/>
      <dgm:t>
        <a:bodyPr/>
        <a:lstStyle/>
        <a:p>
          <a:pPr rtl="0"/>
          <a:r>
            <a:rPr lang="es-ES" sz="2000" b="0" i="0" dirty="0" smtClean="0"/>
            <a:t>El esfuerzo puede constituir un </a:t>
          </a:r>
          <a:r>
            <a:rPr lang="es-ES" sz="2000" b="1" i="0" u="sng" dirty="0" smtClean="0"/>
            <a:t>“elemento determinante absoluto (o esencial) de la aptitud </a:t>
          </a:r>
          <a:r>
            <a:rPr lang="es-ES" sz="2000" b="0" i="0" dirty="0" smtClean="0"/>
            <a:t>para el desarrollo de la tarea”</a:t>
          </a:r>
          <a:endParaRPr lang="es-ES" sz="2000" dirty="0"/>
        </a:p>
      </dgm:t>
    </dgm:pt>
    <dgm:pt modelId="{4FF6D6C6-1E33-417C-AF5D-25BFB051B178}" type="parTrans" cxnId="{9E61B751-E4A8-4D64-8DC1-6D9C6E1FE24A}">
      <dgm:prSet/>
      <dgm:spPr/>
      <dgm:t>
        <a:bodyPr/>
        <a:lstStyle/>
        <a:p>
          <a:endParaRPr lang="es-ES"/>
        </a:p>
      </dgm:t>
    </dgm:pt>
    <dgm:pt modelId="{994DC24B-A9A5-421F-87F9-C361203C60DF}" type="sibTrans" cxnId="{9E61B751-E4A8-4D64-8DC1-6D9C6E1FE24A}">
      <dgm:prSet/>
      <dgm:spPr/>
      <dgm:t>
        <a:bodyPr/>
        <a:lstStyle/>
        <a:p>
          <a:endParaRPr lang="es-ES"/>
        </a:p>
      </dgm:t>
    </dgm:pt>
    <dgm:pt modelId="{CE43878F-101D-4B98-8202-C316937B4C6C}">
      <dgm:prSet custT="1"/>
      <dgm:spPr/>
      <dgm:t>
        <a:bodyPr/>
        <a:lstStyle/>
        <a:p>
          <a:pPr rtl="0"/>
          <a:r>
            <a:rPr lang="es-ES" sz="2000" b="0" i="0" dirty="0" smtClean="0"/>
            <a:t>aun en ese caso, </a:t>
          </a:r>
          <a:r>
            <a:rPr lang="es-ES" sz="2000" b="1" i="0" u="sng" dirty="0" smtClean="0"/>
            <a:t>sumado a otros “rasgos </a:t>
          </a:r>
          <a:r>
            <a:rPr lang="es-ES" sz="2000" b="1" i="0" u="sng" dirty="0" err="1" smtClean="0"/>
            <a:t>tipificadores</a:t>
          </a:r>
          <a:r>
            <a:rPr lang="es-ES" sz="2000" b="1" i="0" u="sng" dirty="0" smtClean="0"/>
            <a:t> neutros</a:t>
          </a:r>
          <a:r>
            <a:rPr lang="es-ES" sz="2000" b="0" i="0" dirty="0" smtClean="0"/>
            <a:t>”</a:t>
          </a:r>
          <a:endParaRPr lang="es-ES" sz="2000" dirty="0"/>
        </a:p>
      </dgm:t>
    </dgm:pt>
    <dgm:pt modelId="{3E8AF58B-E3F5-45BB-B2FF-ACEA45B5A3D0}" type="parTrans" cxnId="{55116605-5ADB-4780-B6DC-E2F42557FE2B}">
      <dgm:prSet/>
      <dgm:spPr/>
      <dgm:t>
        <a:bodyPr/>
        <a:lstStyle/>
        <a:p>
          <a:endParaRPr lang="es-ES"/>
        </a:p>
      </dgm:t>
    </dgm:pt>
    <dgm:pt modelId="{777684DD-C0DB-452F-9D29-7A3E09BA249F}" type="sibTrans" cxnId="{55116605-5ADB-4780-B6DC-E2F42557FE2B}">
      <dgm:prSet/>
      <dgm:spPr/>
      <dgm:t>
        <a:bodyPr/>
        <a:lstStyle/>
        <a:p>
          <a:endParaRPr lang="es-ES"/>
        </a:p>
      </dgm:t>
    </dgm:pt>
    <dgm:pt modelId="{CE1603E3-2294-4049-A069-13CE4ABE9379}">
      <dgm:prSet custT="1"/>
      <dgm:spPr/>
      <dgm:t>
        <a:bodyPr/>
        <a:lstStyle/>
        <a:p>
          <a:pPr rtl="0"/>
          <a:r>
            <a:rPr lang="es-ES" sz="2000" b="0" i="0" dirty="0" smtClean="0"/>
            <a:t>un factor, cualidad o rasgo </a:t>
          </a:r>
          <a:r>
            <a:rPr lang="es-ES" sz="2000" b="1" i="0" u="sng" dirty="0" smtClean="0"/>
            <a:t>no es neutro </a:t>
          </a:r>
          <a:r>
            <a:rPr lang="es-ES" sz="2000" b="0" i="0" dirty="0" smtClean="0"/>
            <a:t>cuando </a:t>
          </a:r>
          <a:r>
            <a:rPr lang="es-ES" sz="2000" b="1" i="0" u="sng" dirty="0" smtClean="0"/>
            <a:t>predominantemente es poseído o atribuido a uno sólo de los sexos o géneros</a:t>
          </a:r>
          <a:endParaRPr lang="es-ES" sz="2000" b="1" u="sng" dirty="0"/>
        </a:p>
      </dgm:t>
    </dgm:pt>
    <dgm:pt modelId="{BE55A072-4574-4645-8080-D4EDB7591C4E}" type="parTrans" cxnId="{A5F4C638-9EF5-43FA-9516-99F8443C44AA}">
      <dgm:prSet/>
      <dgm:spPr/>
      <dgm:t>
        <a:bodyPr/>
        <a:lstStyle/>
        <a:p>
          <a:endParaRPr lang="es-ES"/>
        </a:p>
      </dgm:t>
    </dgm:pt>
    <dgm:pt modelId="{B2280FD5-A4F9-4C2B-A4C1-FE76203B302A}" type="sibTrans" cxnId="{A5F4C638-9EF5-43FA-9516-99F8443C44AA}">
      <dgm:prSet/>
      <dgm:spPr/>
      <dgm:t>
        <a:bodyPr/>
        <a:lstStyle/>
        <a:p>
          <a:endParaRPr lang="es-ES"/>
        </a:p>
      </dgm:t>
    </dgm:pt>
    <dgm:pt modelId="{9FA10BA5-1D9D-440A-B5B3-B90646D10168}">
      <dgm:prSet custT="1"/>
      <dgm:spPr/>
      <dgm:t>
        <a:bodyPr/>
        <a:lstStyle/>
        <a:p>
          <a:pPr rtl="0"/>
          <a:r>
            <a:rPr lang="es-ES" sz="2000" b="0" i="0" dirty="0" smtClean="0"/>
            <a:t>el </a:t>
          </a:r>
          <a:r>
            <a:rPr lang="es-ES" sz="2000" b="1" i="0" u="sng" dirty="0" smtClean="0"/>
            <a:t>esfuerzo físico </a:t>
          </a:r>
          <a:r>
            <a:rPr lang="es-ES" sz="2000" b="0" i="0" dirty="0" smtClean="0"/>
            <a:t>= corresponde con los </a:t>
          </a:r>
          <a:r>
            <a:rPr lang="es-ES" sz="2000" b="1" i="0" u="sng" dirty="0" smtClean="0"/>
            <a:t>rasgos medios del trabajo del varón</a:t>
          </a:r>
          <a:endParaRPr lang="es-ES" sz="2000" b="1" u="sng" dirty="0"/>
        </a:p>
      </dgm:t>
    </dgm:pt>
    <dgm:pt modelId="{156EE3FA-008C-416A-93CB-2BAA3A869039}" type="parTrans" cxnId="{CA13492B-C65E-4BDC-9721-2190A0461723}">
      <dgm:prSet/>
      <dgm:spPr/>
      <dgm:t>
        <a:bodyPr/>
        <a:lstStyle/>
        <a:p>
          <a:endParaRPr lang="es-ES"/>
        </a:p>
      </dgm:t>
    </dgm:pt>
    <dgm:pt modelId="{6EE59B77-6EBA-4E6F-BBE5-3818042DEB23}" type="sibTrans" cxnId="{CA13492B-C65E-4BDC-9721-2190A0461723}">
      <dgm:prSet/>
      <dgm:spPr/>
      <dgm:t>
        <a:bodyPr/>
        <a:lstStyle/>
        <a:p>
          <a:endParaRPr lang="es-ES"/>
        </a:p>
      </dgm:t>
    </dgm:pt>
    <dgm:pt modelId="{FB8CA884-88A1-4F4F-B406-214AB7632230}" type="pres">
      <dgm:prSet presAssocID="{45F4DB23-FFCE-4419-ACB6-6AC9919448A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AB76D8-2900-4D4F-AE1D-374C198A0FB4}" type="pres">
      <dgm:prSet presAssocID="{228B8D53-BA9F-4D30-AED8-06C5152258B2}" presName="linNode" presStyleCnt="0"/>
      <dgm:spPr/>
    </dgm:pt>
    <dgm:pt modelId="{0912B66E-83A5-44D8-B7E1-D58581DB7837}" type="pres">
      <dgm:prSet presAssocID="{228B8D53-BA9F-4D30-AED8-06C5152258B2}" presName="parentShp" presStyleLbl="node1" presStyleIdx="0" presStyleCnt="1" custScaleX="63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2DA169-873D-4600-A0A0-64202BACF1BB}" type="pres">
      <dgm:prSet presAssocID="{228B8D53-BA9F-4D30-AED8-06C5152258B2}" presName="childShp" presStyleLbl="bgAccFollowNode1" presStyleIdx="0" presStyleCnt="1" custScaleX="110262" custLinFactNeighborX="807" custLinFactNeighborY="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85F4EE-A43F-4E11-88D7-C2A875899D54}" srcId="{45F4DB23-FFCE-4419-ACB6-6AC9919448A1}" destId="{228B8D53-BA9F-4D30-AED8-06C5152258B2}" srcOrd="0" destOrd="0" parTransId="{35B7F835-32C0-4239-B6A0-3C39B5314F18}" sibTransId="{56FF0A42-C4E6-42AE-A56F-BDB9628B1B0F}"/>
    <dgm:cxn modelId="{99759F65-E15D-42B9-B0AE-FF06146078DB}" type="presOf" srcId="{CE1603E3-2294-4049-A069-13CE4ABE9379}" destId="{622DA169-873D-4600-A0A0-64202BACF1BB}" srcOrd="0" destOrd="2" presId="urn:microsoft.com/office/officeart/2005/8/layout/vList6"/>
    <dgm:cxn modelId="{A6ABA9C4-153F-41CA-B7CE-01BC9CED37FA}" type="presOf" srcId="{9FA10BA5-1D9D-440A-B5B3-B90646D10168}" destId="{622DA169-873D-4600-A0A0-64202BACF1BB}" srcOrd="0" destOrd="3" presId="urn:microsoft.com/office/officeart/2005/8/layout/vList6"/>
    <dgm:cxn modelId="{CA13492B-C65E-4BDC-9721-2190A0461723}" srcId="{228B8D53-BA9F-4D30-AED8-06C5152258B2}" destId="{9FA10BA5-1D9D-440A-B5B3-B90646D10168}" srcOrd="3" destOrd="0" parTransId="{156EE3FA-008C-416A-93CB-2BAA3A869039}" sibTransId="{6EE59B77-6EBA-4E6F-BBE5-3818042DEB23}"/>
    <dgm:cxn modelId="{78500FA1-F58F-4DA7-A0F2-7640394528B4}" type="presOf" srcId="{45F4DB23-FFCE-4419-ACB6-6AC9919448A1}" destId="{FB8CA884-88A1-4F4F-B406-214AB7632230}" srcOrd="0" destOrd="0" presId="urn:microsoft.com/office/officeart/2005/8/layout/vList6"/>
    <dgm:cxn modelId="{F1AC7873-1BAF-4B54-9F6E-652E141CF2D5}" type="presOf" srcId="{AEAEC414-F4C9-4BCA-968A-3E76F8336209}" destId="{622DA169-873D-4600-A0A0-64202BACF1BB}" srcOrd="0" destOrd="0" presId="urn:microsoft.com/office/officeart/2005/8/layout/vList6"/>
    <dgm:cxn modelId="{9E61B751-E4A8-4D64-8DC1-6D9C6E1FE24A}" srcId="{228B8D53-BA9F-4D30-AED8-06C5152258B2}" destId="{AEAEC414-F4C9-4BCA-968A-3E76F8336209}" srcOrd="0" destOrd="0" parTransId="{4FF6D6C6-1E33-417C-AF5D-25BFB051B178}" sibTransId="{994DC24B-A9A5-421F-87F9-C361203C60DF}"/>
    <dgm:cxn modelId="{55116605-5ADB-4780-B6DC-E2F42557FE2B}" srcId="{228B8D53-BA9F-4D30-AED8-06C5152258B2}" destId="{CE43878F-101D-4B98-8202-C316937B4C6C}" srcOrd="1" destOrd="0" parTransId="{3E8AF58B-E3F5-45BB-B2FF-ACEA45B5A3D0}" sibTransId="{777684DD-C0DB-452F-9D29-7A3E09BA249F}"/>
    <dgm:cxn modelId="{36A8C4C0-660F-429F-ABC1-F736B90E42FD}" type="presOf" srcId="{CE43878F-101D-4B98-8202-C316937B4C6C}" destId="{622DA169-873D-4600-A0A0-64202BACF1BB}" srcOrd="0" destOrd="1" presId="urn:microsoft.com/office/officeart/2005/8/layout/vList6"/>
    <dgm:cxn modelId="{AD52E716-8FD2-4E2C-BB5B-063CE4A60F45}" type="presOf" srcId="{228B8D53-BA9F-4D30-AED8-06C5152258B2}" destId="{0912B66E-83A5-44D8-B7E1-D58581DB7837}" srcOrd="0" destOrd="0" presId="urn:microsoft.com/office/officeart/2005/8/layout/vList6"/>
    <dgm:cxn modelId="{A5F4C638-9EF5-43FA-9516-99F8443C44AA}" srcId="{228B8D53-BA9F-4D30-AED8-06C5152258B2}" destId="{CE1603E3-2294-4049-A069-13CE4ABE9379}" srcOrd="2" destOrd="0" parTransId="{BE55A072-4574-4645-8080-D4EDB7591C4E}" sibTransId="{B2280FD5-A4F9-4C2B-A4C1-FE76203B302A}"/>
    <dgm:cxn modelId="{04C520E5-281E-4793-99E1-AD6279E8ED87}" type="presParOf" srcId="{FB8CA884-88A1-4F4F-B406-214AB7632230}" destId="{E0AB76D8-2900-4D4F-AE1D-374C198A0FB4}" srcOrd="0" destOrd="0" presId="urn:microsoft.com/office/officeart/2005/8/layout/vList6"/>
    <dgm:cxn modelId="{72A5E406-D825-4A2B-9DE4-F3394FB83D1B}" type="presParOf" srcId="{E0AB76D8-2900-4D4F-AE1D-374C198A0FB4}" destId="{0912B66E-83A5-44D8-B7E1-D58581DB7837}" srcOrd="0" destOrd="0" presId="urn:microsoft.com/office/officeart/2005/8/layout/vList6"/>
    <dgm:cxn modelId="{B9C0EB2B-C8A5-45E1-8AC9-AB12E4936EE3}" type="presParOf" srcId="{E0AB76D8-2900-4D4F-AE1D-374C198A0FB4}" destId="{622DA169-873D-4600-A0A0-64202BACF1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632BFF-C9D9-48E3-AFD5-C06A2BAA73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22EB06-927D-48CB-9244-4BAC4E719D4B}">
      <dgm:prSet/>
      <dgm:spPr/>
      <dgm:t>
        <a:bodyPr/>
        <a:lstStyle/>
        <a:p>
          <a:pPr rtl="0"/>
          <a:r>
            <a:rPr lang="es-ES" b="0" i="0" dirty="0" smtClean="0"/>
            <a:t>STC 250/2000, </a:t>
          </a:r>
          <a:r>
            <a:rPr lang="es-ES" b="0" i="1" dirty="0" smtClean="0"/>
            <a:t>Manipulado y Envasado de Agrios de Murcia</a:t>
          </a:r>
          <a:endParaRPr lang="es-ES" dirty="0"/>
        </a:p>
      </dgm:t>
    </dgm:pt>
    <dgm:pt modelId="{AD301BF8-92C3-494D-B9BC-740B13A44A0D}" type="parTrans" cxnId="{47FA31DC-EC13-4548-A7DC-ABF99972F00D}">
      <dgm:prSet/>
      <dgm:spPr/>
      <dgm:t>
        <a:bodyPr/>
        <a:lstStyle/>
        <a:p>
          <a:endParaRPr lang="es-ES"/>
        </a:p>
      </dgm:t>
    </dgm:pt>
    <dgm:pt modelId="{42292329-19D0-44D5-99DC-576ABB4AF594}" type="sibTrans" cxnId="{47FA31DC-EC13-4548-A7DC-ABF99972F00D}">
      <dgm:prSet/>
      <dgm:spPr/>
      <dgm:t>
        <a:bodyPr/>
        <a:lstStyle/>
        <a:p>
          <a:endParaRPr lang="es-ES"/>
        </a:p>
      </dgm:t>
    </dgm:pt>
    <dgm:pt modelId="{E5A1C504-10BE-4CDA-800A-73D5C9042FDF}">
      <dgm:prSet/>
      <dgm:spPr/>
      <dgm:t>
        <a:bodyPr/>
        <a:lstStyle/>
        <a:p>
          <a:pPr rtl="0"/>
          <a:r>
            <a:rPr lang="es-ES" b="0" i="1" dirty="0" smtClean="0"/>
            <a:t> la diferencia estaba OBJETIVAMENTE JUSTIFICADA</a:t>
          </a:r>
          <a:endParaRPr lang="es-ES" dirty="0"/>
        </a:p>
      </dgm:t>
    </dgm:pt>
    <dgm:pt modelId="{D2C27A8C-61E7-4D5E-A076-2ADE63B5A501}" type="parTrans" cxnId="{99152A08-FA57-4B25-9E4B-4D0939DF7A6F}">
      <dgm:prSet/>
      <dgm:spPr/>
      <dgm:t>
        <a:bodyPr/>
        <a:lstStyle/>
        <a:p>
          <a:endParaRPr lang="es-ES"/>
        </a:p>
      </dgm:t>
    </dgm:pt>
    <dgm:pt modelId="{F5000409-4C22-4B6E-8708-59B2626D7409}" type="sibTrans" cxnId="{99152A08-FA57-4B25-9E4B-4D0939DF7A6F}">
      <dgm:prSet/>
      <dgm:spPr/>
      <dgm:t>
        <a:bodyPr/>
        <a:lstStyle/>
        <a:p>
          <a:endParaRPr lang="es-ES"/>
        </a:p>
      </dgm:t>
    </dgm:pt>
    <dgm:pt modelId="{CA6544D3-4A42-4511-AC44-7E7AC78BCA70}" type="pres">
      <dgm:prSet presAssocID="{21632BFF-C9D9-48E3-AFD5-C06A2BAA73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7D06BD-045B-4164-B5C6-FFAED6CCBA1C}" type="pres">
      <dgm:prSet presAssocID="{0422EB06-927D-48CB-9244-4BAC4E719D4B}" presName="parentText" presStyleLbl="node1" presStyleIdx="0" presStyleCnt="1" custScaleY="642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C246A-0F02-4E8B-B4E3-51CEAC8E91FF}" type="pres">
      <dgm:prSet presAssocID="{0422EB06-927D-48CB-9244-4BAC4E719D4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FA31DC-EC13-4548-A7DC-ABF99972F00D}" srcId="{21632BFF-C9D9-48E3-AFD5-C06A2BAA73C1}" destId="{0422EB06-927D-48CB-9244-4BAC4E719D4B}" srcOrd="0" destOrd="0" parTransId="{AD301BF8-92C3-494D-B9BC-740B13A44A0D}" sibTransId="{42292329-19D0-44D5-99DC-576ABB4AF594}"/>
    <dgm:cxn modelId="{99152A08-FA57-4B25-9E4B-4D0939DF7A6F}" srcId="{0422EB06-927D-48CB-9244-4BAC4E719D4B}" destId="{E5A1C504-10BE-4CDA-800A-73D5C9042FDF}" srcOrd="0" destOrd="0" parTransId="{D2C27A8C-61E7-4D5E-A076-2ADE63B5A501}" sibTransId="{F5000409-4C22-4B6E-8708-59B2626D7409}"/>
    <dgm:cxn modelId="{C2CAB14B-1452-4BBB-B484-FE15BE0E5D78}" type="presOf" srcId="{E5A1C504-10BE-4CDA-800A-73D5C9042FDF}" destId="{1F7C246A-0F02-4E8B-B4E3-51CEAC8E91FF}" srcOrd="0" destOrd="0" presId="urn:microsoft.com/office/officeart/2005/8/layout/vList2"/>
    <dgm:cxn modelId="{F07C0A40-1C26-4D3D-A892-1D2983669FC4}" type="presOf" srcId="{21632BFF-C9D9-48E3-AFD5-C06A2BAA73C1}" destId="{CA6544D3-4A42-4511-AC44-7E7AC78BCA70}" srcOrd="0" destOrd="0" presId="urn:microsoft.com/office/officeart/2005/8/layout/vList2"/>
    <dgm:cxn modelId="{C51B8F63-47FE-4827-BBBF-F8C44312639D}" type="presOf" srcId="{0422EB06-927D-48CB-9244-4BAC4E719D4B}" destId="{687D06BD-045B-4164-B5C6-FFAED6CCBA1C}" srcOrd="0" destOrd="0" presId="urn:microsoft.com/office/officeart/2005/8/layout/vList2"/>
    <dgm:cxn modelId="{91272550-B068-4B8B-B66A-DDD0DB967DE8}" type="presParOf" srcId="{CA6544D3-4A42-4511-AC44-7E7AC78BCA70}" destId="{687D06BD-045B-4164-B5C6-FFAED6CCBA1C}" srcOrd="0" destOrd="0" presId="urn:microsoft.com/office/officeart/2005/8/layout/vList2"/>
    <dgm:cxn modelId="{27E97415-18C6-4A9C-8DA5-A92A48991B69}" type="presParOf" srcId="{CA6544D3-4A42-4511-AC44-7E7AC78BCA70}" destId="{1F7C246A-0F02-4E8B-B4E3-51CEAC8E91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60305-26F5-4338-B536-A0C7F8B4EBF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97B4ED-CE33-4BBA-BFF7-9673B446E97A}">
      <dgm:prSet custT="1"/>
      <dgm:spPr/>
      <dgm:t>
        <a:bodyPr/>
        <a:lstStyle/>
        <a:p>
          <a:pPr rtl="0"/>
          <a:r>
            <a:rPr lang="es-ES" sz="2800" dirty="0" smtClean="0"/>
            <a:t>Es un fenómeno estructural</a:t>
          </a:r>
          <a:endParaRPr lang="es-ES" sz="2800" dirty="0"/>
        </a:p>
      </dgm:t>
    </dgm:pt>
    <dgm:pt modelId="{9C66B5EF-24DC-4223-B61B-8DD96ECE80AC}" type="parTrans" cxnId="{A55D27EC-3EC2-4B63-A22F-1152FCFE6F2C}">
      <dgm:prSet/>
      <dgm:spPr/>
      <dgm:t>
        <a:bodyPr/>
        <a:lstStyle/>
        <a:p>
          <a:endParaRPr lang="es-ES"/>
        </a:p>
      </dgm:t>
    </dgm:pt>
    <dgm:pt modelId="{A164F86A-B42A-41BB-A59D-283404585BCC}" type="sibTrans" cxnId="{A55D27EC-3EC2-4B63-A22F-1152FCFE6F2C}">
      <dgm:prSet/>
      <dgm:spPr/>
      <dgm:t>
        <a:bodyPr/>
        <a:lstStyle/>
        <a:p>
          <a:endParaRPr lang="es-ES"/>
        </a:p>
      </dgm:t>
    </dgm:pt>
    <dgm:pt modelId="{A4876DA2-0F86-4C7C-A4E1-04D779926D05}">
      <dgm:prSet custT="1"/>
      <dgm:spPr/>
      <dgm:t>
        <a:bodyPr/>
        <a:lstStyle/>
        <a:p>
          <a:pPr rtl="0"/>
          <a:r>
            <a:rPr lang="es-ES" sz="2800" b="0" u="none" dirty="0" smtClean="0"/>
            <a:t>La brecha es un indicador sintético</a:t>
          </a:r>
          <a:endParaRPr lang="es-ES" sz="2800" b="0" u="none" dirty="0"/>
        </a:p>
      </dgm:t>
    </dgm:pt>
    <dgm:pt modelId="{0B16A04F-E3BB-4468-87EF-493DE4702AD1}" type="parTrans" cxnId="{7C95792D-754C-43F1-88DB-F9EEA2FE693D}">
      <dgm:prSet/>
      <dgm:spPr/>
    </dgm:pt>
    <dgm:pt modelId="{FD8D9324-D69E-4221-BE54-0E50535B9C91}" type="sibTrans" cxnId="{7C95792D-754C-43F1-88DB-F9EEA2FE693D}">
      <dgm:prSet/>
      <dgm:spPr/>
    </dgm:pt>
    <dgm:pt modelId="{F3865F77-9115-48FA-9FDC-141B0DFDBE5E}">
      <dgm:prSet custT="1"/>
      <dgm:spPr/>
      <dgm:t>
        <a:bodyPr/>
        <a:lstStyle/>
        <a:p>
          <a:pPr rtl="0"/>
          <a:r>
            <a:rPr lang="es-ES" sz="2800" dirty="0" smtClean="0"/>
            <a:t>Es un hecho socioeconómico generalizado que admite poca discusión</a:t>
          </a:r>
          <a:endParaRPr lang="es-ES" sz="2800" dirty="0"/>
        </a:p>
      </dgm:t>
    </dgm:pt>
    <dgm:pt modelId="{9381C040-B072-4A97-9BD4-E73D2B87E5EE}" type="parTrans" cxnId="{0D4E1D5C-D7D2-4C0B-B3E6-834F598348DF}">
      <dgm:prSet/>
      <dgm:spPr/>
    </dgm:pt>
    <dgm:pt modelId="{13C1E4A3-F4B0-499F-BF75-140CF6AEA50D}" type="sibTrans" cxnId="{0D4E1D5C-D7D2-4C0B-B3E6-834F598348DF}">
      <dgm:prSet/>
      <dgm:spPr/>
    </dgm:pt>
    <dgm:pt modelId="{42570158-9A0C-42D4-B85E-DF958B41FC82}" type="pres">
      <dgm:prSet presAssocID="{4BE60305-26F5-4338-B536-A0C7F8B4EB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D5BB40-1613-4A54-A3A9-02B53FC90D52}" type="pres">
      <dgm:prSet presAssocID="{A4876DA2-0F86-4C7C-A4E1-04D779926D05}" presName="parentLin" presStyleCnt="0"/>
      <dgm:spPr/>
    </dgm:pt>
    <dgm:pt modelId="{52B6B6E7-FA73-429B-B3D3-A17E2F289F66}" type="pres">
      <dgm:prSet presAssocID="{A4876DA2-0F86-4C7C-A4E1-04D779926D0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8D55BD5-01D3-4488-89EA-DE0F9DFA4A33}" type="pres">
      <dgm:prSet presAssocID="{A4876DA2-0F86-4C7C-A4E1-04D779926D05}" presName="parentText" presStyleLbl="node1" presStyleIdx="0" presStyleCnt="3" custLinFactNeighborX="-6545" custLinFactNeighborY="-19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9ED72C-B623-42F0-9E9F-3F071F5F5729}" type="pres">
      <dgm:prSet presAssocID="{A4876DA2-0F86-4C7C-A4E1-04D779926D05}" presName="negativeSpace" presStyleCnt="0"/>
      <dgm:spPr/>
    </dgm:pt>
    <dgm:pt modelId="{4F632636-E59C-4A0F-B5B6-CEADA2C3E037}" type="pres">
      <dgm:prSet presAssocID="{A4876DA2-0F86-4C7C-A4E1-04D779926D05}" presName="childText" presStyleLbl="conFgAcc1" presStyleIdx="0" presStyleCnt="3">
        <dgm:presLayoutVars>
          <dgm:bulletEnabled val="1"/>
        </dgm:presLayoutVars>
      </dgm:prSet>
      <dgm:spPr/>
    </dgm:pt>
    <dgm:pt modelId="{084561C0-8B14-4FCB-801E-B9DB217437CE}" type="pres">
      <dgm:prSet presAssocID="{FD8D9324-D69E-4221-BE54-0E50535B9C91}" presName="spaceBetweenRectangles" presStyleCnt="0"/>
      <dgm:spPr/>
    </dgm:pt>
    <dgm:pt modelId="{DE6FC624-6D33-4EB3-88C6-F95D3439BA8C}" type="pres">
      <dgm:prSet presAssocID="{5197B4ED-CE33-4BBA-BFF7-9673B446E97A}" presName="parentLin" presStyleCnt="0"/>
      <dgm:spPr/>
      <dgm:t>
        <a:bodyPr/>
        <a:lstStyle/>
        <a:p>
          <a:endParaRPr lang="es-ES"/>
        </a:p>
      </dgm:t>
    </dgm:pt>
    <dgm:pt modelId="{3E6FC296-3943-4834-84C9-6114ECAB9772}" type="pres">
      <dgm:prSet presAssocID="{5197B4ED-CE33-4BBA-BFF7-9673B446E97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35D55B0-3512-4818-8A74-4C2630FBB206}" type="pres">
      <dgm:prSet presAssocID="{5197B4ED-CE33-4BBA-BFF7-9673B446E97A}" presName="parentText" presStyleLbl="node1" presStyleIdx="1" presStyleCnt="3" custScaleX="134955" custLinFactNeighborX="-19635" custLinFactNeighborY="-52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707806-FC7F-4D38-9D77-D255223B9EF4}" type="pres">
      <dgm:prSet presAssocID="{5197B4ED-CE33-4BBA-BFF7-9673B446E97A}" presName="negativeSpace" presStyleCnt="0"/>
      <dgm:spPr/>
      <dgm:t>
        <a:bodyPr/>
        <a:lstStyle/>
        <a:p>
          <a:endParaRPr lang="es-ES"/>
        </a:p>
      </dgm:t>
    </dgm:pt>
    <dgm:pt modelId="{8C6393D2-EDEA-473C-A0B1-D6EBED4A25FA}" type="pres">
      <dgm:prSet presAssocID="{5197B4ED-CE33-4BBA-BFF7-9673B446E97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1B4FE1-BA10-45A3-A6EC-5DC4D450DF83}" type="pres">
      <dgm:prSet presAssocID="{A164F86A-B42A-41BB-A59D-283404585BCC}" presName="spaceBetweenRectangles" presStyleCnt="0"/>
      <dgm:spPr/>
      <dgm:t>
        <a:bodyPr/>
        <a:lstStyle/>
        <a:p>
          <a:endParaRPr lang="es-ES"/>
        </a:p>
      </dgm:t>
    </dgm:pt>
    <dgm:pt modelId="{5A8322CE-7424-4284-AD22-34CFDE9DC4CB}" type="pres">
      <dgm:prSet presAssocID="{F3865F77-9115-48FA-9FDC-141B0DFDBE5E}" presName="parentLin" presStyleCnt="0"/>
      <dgm:spPr/>
    </dgm:pt>
    <dgm:pt modelId="{8F7DBC48-BCDF-4526-9D82-1907AE9615CE}" type="pres">
      <dgm:prSet presAssocID="{F3865F77-9115-48FA-9FDC-141B0DFDBE5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29EA963-0FD6-44ED-A8F4-4DF231CF8CFC}" type="pres">
      <dgm:prSet presAssocID="{F3865F77-9115-48FA-9FDC-141B0DFDBE5E}" presName="parentText" presStyleLbl="node1" presStyleIdx="2" presStyleCnt="3" custLinFactNeighborX="-6545" custLinFactNeighborY="8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689C0C-5481-4B56-8A9A-29D44E0D547F}" type="pres">
      <dgm:prSet presAssocID="{F3865F77-9115-48FA-9FDC-141B0DFDBE5E}" presName="negativeSpace" presStyleCnt="0"/>
      <dgm:spPr/>
    </dgm:pt>
    <dgm:pt modelId="{12256CC0-D416-4CEA-9EB0-91A62B4A7E56}" type="pres">
      <dgm:prSet presAssocID="{F3865F77-9115-48FA-9FDC-141B0DFDBE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175E7C-8927-4B03-9F21-19DE5A00C7B3}" type="presOf" srcId="{F3865F77-9115-48FA-9FDC-141B0DFDBE5E}" destId="{129EA963-0FD6-44ED-A8F4-4DF231CF8CFC}" srcOrd="1" destOrd="0" presId="urn:microsoft.com/office/officeart/2005/8/layout/list1"/>
    <dgm:cxn modelId="{35BBA6B6-8811-42F4-A1F9-B9D4CB4D5EFA}" type="presOf" srcId="{A4876DA2-0F86-4C7C-A4E1-04D779926D05}" destId="{68D55BD5-01D3-4488-89EA-DE0F9DFA4A33}" srcOrd="1" destOrd="0" presId="urn:microsoft.com/office/officeart/2005/8/layout/list1"/>
    <dgm:cxn modelId="{9F7647D6-AAC5-4F4A-A9B9-2CA46FF0B88C}" type="presOf" srcId="{A4876DA2-0F86-4C7C-A4E1-04D779926D05}" destId="{52B6B6E7-FA73-429B-B3D3-A17E2F289F66}" srcOrd="0" destOrd="0" presId="urn:microsoft.com/office/officeart/2005/8/layout/list1"/>
    <dgm:cxn modelId="{7C95792D-754C-43F1-88DB-F9EEA2FE693D}" srcId="{4BE60305-26F5-4338-B536-A0C7F8B4EBF5}" destId="{A4876DA2-0F86-4C7C-A4E1-04D779926D05}" srcOrd="0" destOrd="0" parTransId="{0B16A04F-E3BB-4468-87EF-493DE4702AD1}" sibTransId="{FD8D9324-D69E-4221-BE54-0E50535B9C91}"/>
    <dgm:cxn modelId="{2C356612-7F40-4F62-9306-B298367A00F9}" type="presOf" srcId="{4BE60305-26F5-4338-B536-A0C7F8B4EBF5}" destId="{42570158-9A0C-42D4-B85E-DF958B41FC82}" srcOrd="0" destOrd="0" presId="urn:microsoft.com/office/officeart/2005/8/layout/list1"/>
    <dgm:cxn modelId="{9459E10D-5C17-4BFA-A1C8-9A09B1A28FA0}" type="presOf" srcId="{5197B4ED-CE33-4BBA-BFF7-9673B446E97A}" destId="{3E6FC296-3943-4834-84C9-6114ECAB9772}" srcOrd="0" destOrd="0" presId="urn:microsoft.com/office/officeart/2005/8/layout/list1"/>
    <dgm:cxn modelId="{5EA4A10F-4FEC-4A18-BB26-465CF26C17EB}" type="presOf" srcId="{5197B4ED-CE33-4BBA-BFF7-9673B446E97A}" destId="{035D55B0-3512-4818-8A74-4C2630FBB206}" srcOrd="1" destOrd="0" presId="urn:microsoft.com/office/officeart/2005/8/layout/list1"/>
    <dgm:cxn modelId="{0D4E1D5C-D7D2-4C0B-B3E6-834F598348DF}" srcId="{4BE60305-26F5-4338-B536-A0C7F8B4EBF5}" destId="{F3865F77-9115-48FA-9FDC-141B0DFDBE5E}" srcOrd="2" destOrd="0" parTransId="{9381C040-B072-4A97-9BD4-E73D2B87E5EE}" sibTransId="{13C1E4A3-F4B0-499F-BF75-140CF6AEA50D}"/>
    <dgm:cxn modelId="{A55D27EC-3EC2-4B63-A22F-1152FCFE6F2C}" srcId="{4BE60305-26F5-4338-B536-A0C7F8B4EBF5}" destId="{5197B4ED-CE33-4BBA-BFF7-9673B446E97A}" srcOrd="1" destOrd="0" parTransId="{9C66B5EF-24DC-4223-B61B-8DD96ECE80AC}" sibTransId="{A164F86A-B42A-41BB-A59D-283404585BCC}"/>
    <dgm:cxn modelId="{49A4C65E-0217-4A01-865A-337A13442EA3}" type="presOf" srcId="{F3865F77-9115-48FA-9FDC-141B0DFDBE5E}" destId="{8F7DBC48-BCDF-4526-9D82-1907AE9615CE}" srcOrd="0" destOrd="0" presId="urn:microsoft.com/office/officeart/2005/8/layout/list1"/>
    <dgm:cxn modelId="{2F0B2CAD-DE42-4E32-907F-29FD641ED06A}" type="presParOf" srcId="{42570158-9A0C-42D4-B85E-DF958B41FC82}" destId="{39D5BB40-1613-4A54-A3A9-02B53FC90D52}" srcOrd="0" destOrd="0" presId="urn:microsoft.com/office/officeart/2005/8/layout/list1"/>
    <dgm:cxn modelId="{5D5ECA6F-BECB-48F2-A8C1-45EE90364FA4}" type="presParOf" srcId="{39D5BB40-1613-4A54-A3A9-02B53FC90D52}" destId="{52B6B6E7-FA73-429B-B3D3-A17E2F289F66}" srcOrd="0" destOrd="0" presId="urn:microsoft.com/office/officeart/2005/8/layout/list1"/>
    <dgm:cxn modelId="{45BDBE88-7BE7-4958-845D-29EFFEB85072}" type="presParOf" srcId="{39D5BB40-1613-4A54-A3A9-02B53FC90D52}" destId="{68D55BD5-01D3-4488-89EA-DE0F9DFA4A33}" srcOrd="1" destOrd="0" presId="urn:microsoft.com/office/officeart/2005/8/layout/list1"/>
    <dgm:cxn modelId="{8E84C96E-C358-4715-B69B-CA67E5474794}" type="presParOf" srcId="{42570158-9A0C-42D4-B85E-DF958B41FC82}" destId="{109ED72C-B623-42F0-9E9F-3F071F5F5729}" srcOrd="1" destOrd="0" presId="urn:microsoft.com/office/officeart/2005/8/layout/list1"/>
    <dgm:cxn modelId="{DADD2897-3045-41F0-9677-41D75F99E7F8}" type="presParOf" srcId="{42570158-9A0C-42D4-B85E-DF958B41FC82}" destId="{4F632636-E59C-4A0F-B5B6-CEADA2C3E037}" srcOrd="2" destOrd="0" presId="urn:microsoft.com/office/officeart/2005/8/layout/list1"/>
    <dgm:cxn modelId="{57714F4C-D05B-4994-995E-FD82EE4A9547}" type="presParOf" srcId="{42570158-9A0C-42D4-B85E-DF958B41FC82}" destId="{084561C0-8B14-4FCB-801E-B9DB217437CE}" srcOrd="3" destOrd="0" presId="urn:microsoft.com/office/officeart/2005/8/layout/list1"/>
    <dgm:cxn modelId="{A95BF686-9CB8-4C24-875B-D8C6C04C359C}" type="presParOf" srcId="{42570158-9A0C-42D4-B85E-DF958B41FC82}" destId="{DE6FC624-6D33-4EB3-88C6-F95D3439BA8C}" srcOrd="4" destOrd="0" presId="urn:microsoft.com/office/officeart/2005/8/layout/list1"/>
    <dgm:cxn modelId="{A4A468BE-B3F8-453E-816A-8A9474C91F39}" type="presParOf" srcId="{DE6FC624-6D33-4EB3-88C6-F95D3439BA8C}" destId="{3E6FC296-3943-4834-84C9-6114ECAB9772}" srcOrd="0" destOrd="0" presId="urn:microsoft.com/office/officeart/2005/8/layout/list1"/>
    <dgm:cxn modelId="{4D2E781F-E0E8-4694-83C7-DBFC2BE99A7B}" type="presParOf" srcId="{DE6FC624-6D33-4EB3-88C6-F95D3439BA8C}" destId="{035D55B0-3512-4818-8A74-4C2630FBB206}" srcOrd="1" destOrd="0" presId="urn:microsoft.com/office/officeart/2005/8/layout/list1"/>
    <dgm:cxn modelId="{5F0AE32F-E5AA-4A9A-BBE1-8DAC4C87E4DA}" type="presParOf" srcId="{42570158-9A0C-42D4-B85E-DF958B41FC82}" destId="{35707806-FC7F-4D38-9D77-D255223B9EF4}" srcOrd="5" destOrd="0" presId="urn:microsoft.com/office/officeart/2005/8/layout/list1"/>
    <dgm:cxn modelId="{8E9B7FC0-B864-4BE1-BC92-2BB477CB9CE4}" type="presParOf" srcId="{42570158-9A0C-42D4-B85E-DF958B41FC82}" destId="{8C6393D2-EDEA-473C-A0B1-D6EBED4A25FA}" srcOrd="6" destOrd="0" presId="urn:microsoft.com/office/officeart/2005/8/layout/list1"/>
    <dgm:cxn modelId="{9BD8D346-8D0C-4D55-909C-B5EB4BAB6F8D}" type="presParOf" srcId="{42570158-9A0C-42D4-B85E-DF958B41FC82}" destId="{A91B4FE1-BA10-45A3-A6EC-5DC4D450DF83}" srcOrd="7" destOrd="0" presId="urn:microsoft.com/office/officeart/2005/8/layout/list1"/>
    <dgm:cxn modelId="{B6AFF027-B8E1-4C03-B281-FDE9DDAF8C66}" type="presParOf" srcId="{42570158-9A0C-42D4-B85E-DF958B41FC82}" destId="{5A8322CE-7424-4284-AD22-34CFDE9DC4CB}" srcOrd="8" destOrd="0" presId="urn:microsoft.com/office/officeart/2005/8/layout/list1"/>
    <dgm:cxn modelId="{98633BE7-E039-4CA3-8C32-439F5451EC86}" type="presParOf" srcId="{5A8322CE-7424-4284-AD22-34CFDE9DC4CB}" destId="{8F7DBC48-BCDF-4526-9D82-1907AE9615CE}" srcOrd="0" destOrd="0" presId="urn:microsoft.com/office/officeart/2005/8/layout/list1"/>
    <dgm:cxn modelId="{F0CC49A3-0200-4A45-BC0F-BF62BF4F71F1}" type="presParOf" srcId="{5A8322CE-7424-4284-AD22-34CFDE9DC4CB}" destId="{129EA963-0FD6-44ED-A8F4-4DF231CF8CFC}" srcOrd="1" destOrd="0" presId="urn:microsoft.com/office/officeart/2005/8/layout/list1"/>
    <dgm:cxn modelId="{BFDC866D-61AF-4E48-8D9F-41A934B6E30E}" type="presParOf" srcId="{42570158-9A0C-42D4-B85E-DF958B41FC82}" destId="{78689C0C-5481-4B56-8A9A-29D44E0D547F}" srcOrd="9" destOrd="0" presId="urn:microsoft.com/office/officeart/2005/8/layout/list1"/>
    <dgm:cxn modelId="{D148C6C9-D6DE-47A9-92BB-FE211F116BA8}" type="presParOf" srcId="{42570158-9A0C-42D4-B85E-DF958B41FC82}" destId="{12256CC0-D416-4CEA-9EB0-91A62B4A7E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8E3978-E4D2-4501-8DD4-B46E924F0A69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1AAB11-DEDC-4461-929C-1AA2AF985AD6}">
      <dgm:prSet/>
      <dgm:spPr/>
      <dgm:t>
        <a:bodyPr/>
        <a:lstStyle/>
        <a:p>
          <a:pPr rtl="0"/>
          <a:r>
            <a:rPr lang="es-ES_tradnl" b="0" i="0" dirty="0" smtClean="0"/>
            <a:t>Definición de grupos conforme a criterios neutros:</a:t>
          </a:r>
          <a:endParaRPr lang="es-ES" dirty="0"/>
        </a:p>
      </dgm:t>
    </dgm:pt>
    <dgm:pt modelId="{4A66FACD-7B49-4944-9635-CA30AB09FF3D}" type="parTrans" cxnId="{5E9E134B-75D2-4A83-A44E-AE95A703111C}">
      <dgm:prSet/>
      <dgm:spPr/>
      <dgm:t>
        <a:bodyPr/>
        <a:lstStyle/>
        <a:p>
          <a:endParaRPr lang="es-ES"/>
        </a:p>
      </dgm:t>
    </dgm:pt>
    <dgm:pt modelId="{6049A2C1-ABA5-48D1-80C0-84B560B49442}" type="sibTrans" cxnId="{5E9E134B-75D2-4A83-A44E-AE95A703111C}">
      <dgm:prSet/>
      <dgm:spPr/>
      <dgm:t>
        <a:bodyPr/>
        <a:lstStyle/>
        <a:p>
          <a:endParaRPr lang="es-ES"/>
        </a:p>
      </dgm:t>
    </dgm:pt>
    <dgm:pt modelId="{34F8FC6C-17CC-42BD-B676-426A7FA45F0D}">
      <dgm:prSet/>
      <dgm:spPr/>
      <dgm:t>
        <a:bodyPr/>
        <a:lstStyle/>
        <a:p>
          <a:pPr rtl="0"/>
          <a:r>
            <a:rPr lang="es-ES_tradnl" b="0" i="0" dirty="0" smtClean="0"/>
            <a:t>“… criterios y sistemas basados en un </a:t>
          </a:r>
          <a:r>
            <a:rPr lang="es-ES_tradnl" b="1" i="0" u="sng" dirty="0" smtClean="0"/>
            <a:t>análisis correlacional </a:t>
          </a:r>
          <a:r>
            <a:rPr lang="es-ES_tradnl" b="0" i="0" dirty="0" smtClean="0"/>
            <a:t>entre sesgos de género, puestos de trabajo, criterios de encuadramiento y retribuciones…</a:t>
          </a:r>
        </a:p>
        <a:p>
          <a:pPr rtl="0"/>
          <a:r>
            <a:rPr lang="es-ES_tradnl" b="0" i="0" dirty="0" smtClean="0"/>
            <a:t>Objetivo = </a:t>
          </a:r>
          <a:r>
            <a:rPr lang="es-ES_tradnl" b="1" i="0" u="sng" dirty="0" smtClean="0"/>
            <a:t>garantizar la ausencia de discriminación</a:t>
          </a:r>
          <a:r>
            <a:rPr lang="es-ES_tradnl" b="0" i="0" dirty="0" smtClean="0"/>
            <a:t>, tanto directa como indirecta, entre mujeres y hombres…</a:t>
          </a:r>
          <a:endParaRPr lang="es-ES" dirty="0"/>
        </a:p>
      </dgm:t>
    </dgm:pt>
    <dgm:pt modelId="{AF085E79-D140-42A4-A37F-2071B95C2B4D}" type="parTrans" cxnId="{7DD32BAE-6337-4ED0-B2F2-48108D35E5C5}">
      <dgm:prSet/>
      <dgm:spPr/>
      <dgm:t>
        <a:bodyPr/>
        <a:lstStyle/>
        <a:p>
          <a:endParaRPr lang="es-ES"/>
        </a:p>
      </dgm:t>
    </dgm:pt>
    <dgm:pt modelId="{87892C8A-F79F-465A-94B2-16ADB3419F3D}" type="sibTrans" cxnId="{7DD32BAE-6337-4ED0-B2F2-48108D35E5C5}">
      <dgm:prSet/>
      <dgm:spPr/>
      <dgm:t>
        <a:bodyPr/>
        <a:lstStyle/>
        <a:p>
          <a:endParaRPr lang="es-ES"/>
        </a:p>
      </dgm:t>
    </dgm:pt>
    <dgm:pt modelId="{A6FA3967-3670-4CD7-9142-2CBAD729DB09}" type="pres">
      <dgm:prSet presAssocID="{C98E3978-E4D2-4501-8DD4-B46E924F0A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672F92F-CD84-46E2-96A9-191EA9D29338}" type="pres">
      <dgm:prSet presAssocID="{A41AAB11-DEDC-4461-929C-1AA2AF985AD6}" presName="thickLine" presStyleLbl="alignNode1" presStyleIdx="0" presStyleCnt="1"/>
      <dgm:spPr/>
    </dgm:pt>
    <dgm:pt modelId="{80F52299-5D31-4820-AA84-1DBF41348EFD}" type="pres">
      <dgm:prSet presAssocID="{A41AAB11-DEDC-4461-929C-1AA2AF985AD6}" presName="horz1" presStyleCnt="0"/>
      <dgm:spPr/>
    </dgm:pt>
    <dgm:pt modelId="{A1461535-9F44-41EF-B3D0-CEB834444913}" type="pres">
      <dgm:prSet presAssocID="{A41AAB11-DEDC-4461-929C-1AA2AF985AD6}" presName="tx1" presStyleLbl="revTx" presStyleIdx="0" presStyleCnt="2"/>
      <dgm:spPr/>
      <dgm:t>
        <a:bodyPr/>
        <a:lstStyle/>
        <a:p>
          <a:endParaRPr lang="es-ES"/>
        </a:p>
      </dgm:t>
    </dgm:pt>
    <dgm:pt modelId="{00EF1853-E2A2-48B8-A595-8F1F54435971}" type="pres">
      <dgm:prSet presAssocID="{A41AAB11-DEDC-4461-929C-1AA2AF985AD6}" presName="vert1" presStyleCnt="0"/>
      <dgm:spPr/>
    </dgm:pt>
    <dgm:pt modelId="{45608350-552C-4914-8DB4-63B2E448C86C}" type="pres">
      <dgm:prSet presAssocID="{34F8FC6C-17CC-42BD-B676-426A7FA45F0D}" presName="vertSpace2a" presStyleCnt="0"/>
      <dgm:spPr/>
    </dgm:pt>
    <dgm:pt modelId="{854EA8AC-7E8B-46CE-9E32-8E8CCD863305}" type="pres">
      <dgm:prSet presAssocID="{34F8FC6C-17CC-42BD-B676-426A7FA45F0D}" presName="horz2" presStyleCnt="0"/>
      <dgm:spPr/>
    </dgm:pt>
    <dgm:pt modelId="{C51563E3-5069-46A0-B1D0-C043B239BE37}" type="pres">
      <dgm:prSet presAssocID="{34F8FC6C-17CC-42BD-B676-426A7FA45F0D}" presName="horzSpace2" presStyleCnt="0"/>
      <dgm:spPr/>
    </dgm:pt>
    <dgm:pt modelId="{73C46D20-245B-43AC-B50A-BA10B61A74E8}" type="pres">
      <dgm:prSet presAssocID="{34F8FC6C-17CC-42BD-B676-426A7FA45F0D}" presName="tx2" presStyleLbl="revTx" presStyleIdx="1" presStyleCnt="2"/>
      <dgm:spPr/>
      <dgm:t>
        <a:bodyPr/>
        <a:lstStyle/>
        <a:p>
          <a:endParaRPr lang="es-ES"/>
        </a:p>
      </dgm:t>
    </dgm:pt>
    <dgm:pt modelId="{44A54EE8-A493-4B05-8046-6A5E330A7682}" type="pres">
      <dgm:prSet presAssocID="{34F8FC6C-17CC-42BD-B676-426A7FA45F0D}" presName="vert2" presStyleCnt="0"/>
      <dgm:spPr/>
    </dgm:pt>
    <dgm:pt modelId="{7F862A0E-EF15-46BD-9AE7-4BAB315F3E2F}" type="pres">
      <dgm:prSet presAssocID="{34F8FC6C-17CC-42BD-B676-426A7FA45F0D}" presName="thinLine2b" presStyleLbl="callout" presStyleIdx="0" presStyleCnt="1"/>
      <dgm:spPr/>
    </dgm:pt>
    <dgm:pt modelId="{5C783100-F4F6-4E7E-A0BA-2C87A7430364}" type="pres">
      <dgm:prSet presAssocID="{34F8FC6C-17CC-42BD-B676-426A7FA45F0D}" presName="vertSpace2b" presStyleCnt="0"/>
      <dgm:spPr/>
    </dgm:pt>
  </dgm:ptLst>
  <dgm:cxnLst>
    <dgm:cxn modelId="{993FCA58-FDBD-4473-82A0-BD9A5C2A83A1}" type="presOf" srcId="{34F8FC6C-17CC-42BD-B676-426A7FA45F0D}" destId="{73C46D20-245B-43AC-B50A-BA10B61A74E8}" srcOrd="0" destOrd="0" presId="urn:microsoft.com/office/officeart/2008/layout/LinedList"/>
    <dgm:cxn modelId="{7427A19A-9ECE-41F4-9DC4-FFF61518B71C}" type="presOf" srcId="{C98E3978-E4D2-4501-8DD4-B46E924F0A69}" destId="{A6FA3967-3670-4CD7-9142-2CBAD729DB09}" srcOrd="0" destOrd="0" presId="urn:microsoft.com/office/officeart/2008/layout/LinedList"/>
    <dgm:cxn modelId="{5E9E134B-75D2-4A83-A44E-AE95A703111C}" srcId="{C98E3978-E4D2-4501-8DD4-B46E924F0A69}" destId="{A41AAB11-DEDC-4461-929C-1AA2AF985AD6}" srcOrd="0" destOrd="0" parTransId="{4A66FACD-7B49-4944-9635-CA30AB09FF3D}" sibTransId="{6049A2C1-ABA5-48D1-80C0-84B560B49442}"/>
    <dgm:cxn modelId="{E7092058-39E0-4D4C-93F3-F3DA195B1224}" type="presOf" srcId="{A41AAB11-DEDC-4461-929C-1AA2AF985AD6}" destId="{A1461535-9F44-41EF-B3D0-CEB834444913}" srcOrd="0" destOrd="0" presId="urn:microsoft.com/office/officeart/2008/layout/LinedList"/>
    <dgm:cxn modelId="{7DD32BAE-6337-4ED0-B2F2-48108D35E5C5}" srcId="{A41AAB11-DEDC-4461-929C-1AA2AF985AD6}" destId="{34F8FC6C-17CC-42BD-B676-426A7FA45F0D}" srcOrd="0" destOrd="0" parTransId="{AF085E79-D140-42A4-A37F-2071B95C2B4D}" sibTransId="{87892C8A-F79F-465A-94B2-16ADB3419F3D}"/>
    <dgm:cxn modelId="{D5C59775-C0DB-4793-85FE-F0774FCA61E8}" type="presParOf" srcId="{A6FA3967-3670-4CD7-9142-2CBAD729DB09}" destId="{7672F92F-CD84-46E2-96A9-191EA9D29338}" srcOrd="0" destOrd="0" presId="urn:microsoft.com/office/officeart/2008/layout/LinedList"/>
    <dgm:cxn modelId="{B463FA2E-3BF3-4F68-9A7F-C7082FA8A718}" type="presParOf" srcId="{A6FA3967-3670-4CD7-9142-2CBAD729DB09}" destId="{80F52299-5D31-4820-AA84-1DBF41348EFD}" srcOrd="1" destOrd="0" presId="urn:microsoft.com/office/officeart/2008/layout/LinedList"/>
    <dgm:cxn modelId="{58A0406A-C300-435D-B3B0-C9509E2F8C77}" type="presParOf" srcId="{80F52299-5D31-4820-AA84-1DBF41348EFD}" destId="{A1461535-9F44-41EF-B3D0-CEB834444913}" srcOrd="0" destOrd="0" presId="urn:microsoft.com/office/officeart/2008/layout/LinedList"/>
    <dgm:cxn modelId="{CFED7A31-99A6-41A4-9F76-A2F0D839F6B9}" type="presParOf" srcId="{80F52299-5D31-4820-AA84-1DBF41348EFD}" destId="{00EF1853-E2A2-48B8-A595-8F1F54435971}" srcOrd="1" destOrd="0" presId="urn:microsoft.com/office/officeart/2008/layout/LinedList"/>
    <dgm:cxn modelId="{150956C9-D32B-4E01-8287-BA9B029DC4D9}" type="presParOf" srcId="{00EF1853-E2A2-48B8-A595-8F1F54435971}" destId="{45608350-552C-4914-8DB4-63B2E448C86C}" srcOrd="0" destOrd="0" presId="urn:microsoft.com/office/officeart/2008/layout/LinedList"/>
    <dgm:cxn modelId="{15F957DD-519F-41FC-92F8-5FBABFBFF51C}" type="presParOf" srcId="{00EF1853-E2A2-48B8-A595-8F1F54435971}" destId="{854EA8AC-7E8B-46CE-9E32-8E8CCD863305}" srcOrd="1" destOrd="0" presId="urn:microsoft.com/office/officeart/2008/layout/LinedList"/>
    <dgm:cxn modelId="{946631DC-FAD7-4ACF-B299-883C18517CE3}" type="presParOf" srcId="{854EA8AC-7E8B-46CE-9E32-8E8CCD863305}" destId="{C51563E3-5069-46A0-B1D0-C043B239BE37}" srcOrd="0" destOrd="0" presId="urn:microsoft.com/office/officeart/2008/layout/LinedList"/>
    <dgm:cxn modelId="{DA84518A-B772-4E2B-A4A2-038F6CAE2F37}" type="presParOf" srcId="{854EA8AC-7E8B-46CE-9E32-8E8CCD863305}" destId="{73C46D20-245B-43AC-B50A-BA10B61A74E8}" srcOrd="1" destOrd="0" presId="urn:microsoft.com/office/officeart/2008/layout/LinedList"/>
    <dgm:cxn modelId="{5F4CB8BE-5759-452B-8523-5F5768FF1537}" type="presParOf" srcId="{854EA8AC-7E8B-46CE-9E32-8E8CCD863305}" destId="{44A54EE8-A493-4B05-8046-6A5E330A7682}" srcOrd="2" destOrd="0" presId="urn:microsoft.com/office/officeart/2008/layout/LinedList"/>
    <dgm:cxn modelId="{13694059-E4B7-44D6-980F-73AD34EC9977}" type="presParOf" srcId="{00EF1853-E2A2-48B8-A595-8F1F54435971}" destId="{7F862A0E-EF15-46BD-9AE7-4BAB315F3E2F}" srcOrd="2" destOrd="0" presId="urn:microsoft.com/office/officeart/2008/layout/LinedList"/>
    <dgm:cxn modelId="{FE5F75D4-89B7-45C0-9E83-2B051954C073}" type="presParOf" srcId="{00EF1853-E2A2-48B8-A595-8F1F54435971}" destId="{5C783100-F4F6-4E7E-A0BA-2C87A743036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8995962-9394-4B70-8EDB-802105A3C834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A75D6B-8ADC-4B04-9A52-3C4F3901C298}">
      <dgm:prSet custT="1"/>
      <dgm:spPr/>
      <dgm:t>
        <a:bodyPr/>
        <a:lstStyle/>
        <a:p>
          <a:pPr rtl="0"/>
          <a:r>
            <a:rPr lang="es-ES" sz="2000" b="0" i="0" dirty="0" smtClean="0"/>
            <a:t>criterios de encuadramiento</a:t>
          </a:r>
          <a:endParaRPr lang="es-ES" sz="2000" dirty="0"/>
        </a:p>
      </dgm:t>
    </dgm:pt>
    <dgm:pt modelId="{EA6A5404-DCCD-469C-B034-9B22AB78A16D}" type="parTrans" cxnId="{2658A49A-4ED5-43DA-8236-73D98DA81197}">
      <dgm:prSet/>
      <dgm:spPr/>
      <dgm:t>
        <a:bodyPr/>
        <a:lstStyle/>
        <a:p>
          <a:endParaRPr lang="es-ES"/>
        </a:p>
      </dgm:t>
    </dgm:pt>
    <dgm:pt modelId="{34F42C36-C20C-4C25-96A7-4844A33E191E}" type="sibTrans" cxnId="{2658A49A-4ED5-43DA-8236-73D98DA81197}">
      <dgm:prSet/>
      <dgm:spPr/>
      <dgm:t>
        <a:bodyPr/>
        <a:lstStyle/>
        <a:p>
          <a:endParaRPr lang="es-ES"/>
        </a:p>
      </dgm:t>
    </dgm:pt>
    <dgm:pt modelId="{3A165DAE-A3A9-4544-A451-2EBBB8A284EC}">
      <dgm:prSet custT="1"/>
      <dgm:spPr/>
      <dgm:t>
        <a:bodyPr/>
        <a:lstStyle/>
        <a:p>
          <a:pPr rtl="0"/>
          <a:r>
            <a:rPr lang="es-ES" sz="2000" b="0" i="0" dirty="0" smtClean="0"/>
            <a:t>retribuciones</a:t>
          </a:r>
          <a:endParaRPr lang="es-ES" sz="2000" dirty="0"/>
        </a:p>
      </dgm:t>
    </dgm:pt>
    <dgm:pt modelId="{2C5828F2-C11E-4A4D-BBE6-7A642C691471}" type="parTrans" cxnId="{982EEE65-CE40-46BF-8440-FE63380D2567}">
      <dgm:prSet/>
      <dgm:spPr/>
      <dgm:t>
        <a:bodyPr/>
        <a:lstStyle/>
        <a:p>
          <a:endParaRPr lang="es-ES"/>
        </a:p>
      </dgm:t>
    </dgm:pt>
    <dgm:pt modelId="{BF5E19DD-82DC-4ED4-BC6F-1DA0B3AA2BCC}" type="sibTrans" cxnId="{982EEE65-CE40-46BF-8440-FE63380D2567}">
      <dgm:prSet/>
      <dgm:spPr/>
      <dgm:t>
        <a:bodyPr/>
        <a:lstStyle/>
        <a:p>
          <a:endParaRPr lang="es-ES"/>
        </a:p>
      </dgm:t>
    </dgm:pt>
    <dgm:pt modelId="{A8728C5E-EB8B-404A-B2ED-E20C17E11CE6}">
      <dgm:prSet custT="1"/>
      <dgm:spPr/>
      <dgm:t>
        <a:bodyPr/>
        <a:lstStyle/>
        <a:p>
          <a:pPr rtl="0"/>
          <a:r>
            <a:rPr lang="es-ES" sz="2000" b="0" i="0" dirty="0" smtClean="0"/>
            <a:t>puestos de trabajo</a:t>
          </a:r>
          <a:endParaRPr lang="es-ES" sz="2000" dirty="0"/>
        </a:p>
      </dgm:t>
    </dgm:pt>
    <dgm:pt modelId="{34C5E335-2FAD-4A27-885E-D202B89EE811}" type="sibTrans" cxnId="{1AF8D81E-DD68-4FE0-93E7-9CEB21A2417D}">
      <dgm:prSet/>
      <dgm:spPr/>
      <dgm:t>
        <a:bodyPr/>
        <a:lstStyle/>
        <a:p>
          <a:endParaRPr lang="es-ES"/>
        </a:p>
      </dgm:t>
    </dgm:pt>
    <dgm:pt modelId="{303FBDF1-9F77-46AD-9C2A-EFF0CE631C51}" type="parTrans" cxnId="{1AF8D81E-DD68-4FE0-93E7-9CEB21A2417D}">
      <dgm:prSet/>
      <dgm:spPr/>
      <dgm:t>
        <a:bodyPr/>
        <a:lstStyle/>
        <a:p>
          <a:endParaRPr lang="es-ES"/>
        </a:p>
      </dgm:t>
    </dgm:pt>
    <dgm:pt modelId="{5E7F53CE-9992-44A7-AFCE-6AA5A4E4CD0F}">
      <dgm:prSet custT="1"/>
      <dgm:spPr/>
      <dgm:t>
        <a:bodyPr/>
        <a:lstStyle/>
        <a:p>
          <a:pPr rtl="0"/>
          <a:r>
            <a:rPr lang="es-ES" sz="2000" b="0" i="0" dirty="0" smtClean="0"/>
            <a:t>sesgos de género</a:t>
          </a:r>
          <a:endParaRPr lang="es-ES" sz="2000" dirty="0"/>
        </a:p>
      </dgm:t>
    </dgm:pt>
    <dgm:pt modelId="{7B2D41C2-DE99-4D53-B3B4-49D23384592E}" type="sibTrans" cxnId="{E3F60243-7495-45DE-9A37-A6751B02377E}">
      <dgm:prSet/>
      <dgm:spPr/>
      <dgm:t>
        <a:bodyPr/>
        <a:lstStyle/>
        <a:p>
          <a:endParaRPr lang="es-ES"/>
        </a:p>
      </dgm:t>
    </dgm:pt>
    <dgm:pt modelId="{4648AC08-E92D-4285-A20A-508BE202C5A1}" type="parTrans" cxnId="{E3F60243-7495-45DE-9A37-A6751B02377E}">
      <dgm:prSet/>
      <dgm:spPr/>
      <dgm:t>
        <a:bodyPr/>
        <a:lstStyle/>
        <a:p>
          <a:endParaRPr lang="es-ES"/>
        </a:p>
      </dgm:t>
    </dgm:pt>
    <dgm:pt modelId="{B03BB23B-173F-4268-BF90-DFFAEA7A199D}" type="pres">
      <dgm:prSet presAssocID="{28995962-9394-4B70-8EDB-802105A3C8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21AB0B-ADCD-413C-917E-47E5DAE5B87F}" type="pres">
      <dgm:prSet presAssocID="{5E7F53CE-9992-44A7-AFCE-6AA5A4E4CD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7BA0F3-7596-4E00-BC29-539C9A0C42ED}" type="pres">
      <dgm:prSet presAssocID="{5E7F53CE-9992-44A7-AFCE-6AA5A4E4CD0F}" presName="spNode" presStyleCnt="0"/>
      <dgm:spPr/>
    </dgm:pt>
    <dgm:pt modelId="{B32DEAD2-6A11-4967-839B-8978A3668509}" type="pres">
      <dgm:prSet presAssocID="{7B2D41C2-DE99-4D53-B3B4-49D23384592E}" presName="sibTrans" presStyleLbl="sibTrans1D1" presStyleIdx="0" presStyleCnt="4"/>
      <dgm:spPr/>
      <dgm:t>
        <a:bodyPr/>
        <a:lstStyle/>
        <a:p>
          <a:endParaRPr lang="es-ES"/>
        </a:p>
      </dgm:t>
    </dgm:pt>
    <dgm:pt modelId="{53E848E3-80EE-4BAD-8E6B-F5CD16CC7672}" type="pres">
      <dgm:prSet presAssocID="{A8728C5E-EB8B-404A-B2ED-E20C17E11C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D274D5-5060-4B7A-91C9-9FABF20A3472}" type="pres">
      <dgm:prSet presAssocID="{A8728C5E-EB8B-404A-B2ED-E20C17E11CE6}" presName="spNode" presStyleCnt="0"/>
      <dgm:spPr/>
    </dgm:pt>
    <dgm:pt modelId="{F72A57EA-0C0A-49F2-A4E8-A787B60CC6CC}" type="pres">
      <dgm:prSet presAssocID="{34C5E335-2FAD-4A27-885E-D202B89EE811}" presName="sibTrans" presStyleLbl="sibTrans1D1" presStyleIdx="1" presStyleCnt="4"/>
      <dgm:spPr/>
      <dgm:t>
        <a:bodyPr/>
        <a:lstStyle/>
        <a:p>
          <a:endParaRPr lang="es-ES"/>
        </a:p>
      </dgm:t>
    </dgm:pt>
    <dgm:pt modelId="{FFE256F7-DE18-4456-BCB9-717E9ACC31BD}" type="pres">
      <dgm:prSet presAssocID="{6DA75D6B-8ADC-4B04-9A52-3C4F3901C298}" presName="node" presStyleLbl="node1" presStyleIdx="2" presStyleCnt="4" custScaleX="1455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D2C03E-63D2-46A2-8841-869F0489CDE2}" type="pres">
      <dgm:prSet presAssocID="{6DA75D6B-8ADC-4B04-9A52-3C4F3901C298}" presName="spNode" presStyleCnt="0"/>
      <dgm:spPr/>
    </dgm:pt>
    <dgm:pt modelId="{E455FE08-3F40-40AF-B559-AC85F8B4CE55}" type="pres">
      <dgm:prSet presAssocID="{34F42C36-C20C-4C25-96A7-4844A33E191E}" presName="sibTrans" presStyleLbl="sibTrans1D1" presStyleIdx="2" presStyleCnt="4"/>
      <dgm:spPr/>
      <dgm:t>
        <a:bodyPr/>
        <a:lstStyle/>
        <a:p>
          <a:endParaRPr lang="es-ES"/>
        </a:p>
      </dgm:t>
    </dgm:pt>
    <dgm:pt modelId="{1ECCAB0D-A592-44A6-85A9-16FDAB866419}" type="pres">
      <dgm:prSet presAssocID="{3A165DAE-A3A9-4544-A451-2EBBB8A284EC}" presName="node" presStyleLbl="node1" presStyleIdx="3" presStyleCnt="4" custScaleX="121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DA7499-AA91-4BE3-BB29-98DF758C26DB}" type="pres">
      <dgm:prSet presAssocID="{3A165DAE-A3A9-4544-A451-2EBBB8A284EC}" presName="spNode" presStyleCnt="0"/>
      <dgm:spPr/>
    </dgm:pt>
    <dgm:pt modelId="{72EAD759-EC16-4D7C-97B8-5EA928E3A0C6}" type="pres">
      <dgm:prSet presAssocID="{BF5E19DD-82DC-4ED4-BC6F-1DA0B3AA2BCC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35F2950C-1305-458E-BDB9-3E3CDDCE9443}" type="presOf" srcId="{BF5E19DD-82DC-4ED4-BC6F-1DA0B3AA2BCC}" destId="{72EAD759-EC16-4D7C-97B8-5EA928E3A0C6}" srcOrd="0" destOrd="0" presId="urn:microsoft.com/office/officeart/2005/8/layout/cycle5"/>
    <dgm:cxn modelId="{2658A49A-4ED5-43DA-8236-73D98DA81197}" srcId="{28995962-9394-4B70-8EDB-802105A3C834}" destId="{6DA75D6B-8ADC-4B04-9A52-3C4F3901C298}" srcOrd="2" destOrd="0" parTransId="{EA6A5404-DCCD-469C-B034-9B22AB78A16D}" sibTransId="{34F42C36-C20C-4C25-96A7-4844A33E191E}"/>
    <dgm:cxn modelId="{E3F60243-7495-45DE-9A37-A6751B02377E}" srcId="{28995962-9394-4B70-8EDB-802105A3C834}" destId="{5E7F53CE-9992-44A7-AFCE-6AA5A4E4CD0F}" srcOrd="0" destOrd="0" parTransId="{4648AC08-E92D-4285-A20A-508BE202C5A1}" sibTransId="{7B2D41C2-DE99-4D53-B3B4-49D23384592E}"/>
    <dgm:cxn modelId="{9BE6C44F-F2D3-445A-AD2F-C6DDE0A4D7D9}" type="presOf" srcId="{6DA75D6B-8ADC-4B04-9A52-3C4F3901C298}" destId="{FFE256F7-DE18-4456-BCB9-717E9ACC31BD}" srcOrd="0" destOrd="0" presId="urn:microsoft.com/office/officeart/2005/8/layout/cycle5"/>
    <dgm:cxn modelId="{982EEE65-CE40-46BF-8440-FE63380D2567}" srcId="{28995962-9394-4B70-8EDB-802105A3C834}" destId="{3A165DAE-A3A9-4544-A451-2EBBB8A284EC}" srcOrd="3" destOrd="0" parTransId="{2C5828F2-C11E-4A4D-BBE6-7A642C691471}" sibTransId="{BF5E19DD-82DC-4ED4-BC6F-1DA0B3AA2BCC}"/>
    <dgm:cxn modelId="{F3AF22D7-5BDA-4EFE-B246-79E95114A3B4}" type="presOf" srcId="{5E7F53CE-9992-44A7-AFCE-6AA5A4E4CD0F}" destId="{4E21AB0B-ADCD-413C-917E-47E5DAE5B87F}" srcOrd="0" destOrd="0" presId="urn:microsoft.com/office/officeart/2005/8/layout/cycle5"/>
    <dgm:cxn modelId="{379DD93C-7A4E-44E5-9138-44969BE256B5}" type="presOf" srcId="{3A165DAE-A3A9-4544-A451-2EBBB8A284EC}" destId="{1ECCAB0D-A592-44A6-85A9-16FDAB866419}" srcOrd="0" destOrd="0" presId="urn:microsoft.com/office/officeart/2005/8/layout/cycle5"/>
    <dgm:cxn modelId="{0CE1A0ED-B571-4DB5-A8E1-31E18A86019D}" type="presOf" srcId="{34F42C36-C20C-4C25-96A7-4844A33E191E}" destId="{E455FE08-3F40-40AF-B559-AC85F8B4CE55}" srcOrd="0" destOrd="0" presId="urn:microsoft.com/office/officeart/2005/8/layout/cycle5"/>
    <dgm:cxn modelId="{F98352CF-4EA2-44C0-8FD3-0DB79E8FF868}" type="presOf" srcId="{7B2D41C2-DE99-4D53-B3B4-49D23384592E}" destId="{B32DEAD2-6A11-4967-839B-8978A3668509}" srcOrd="0" destOrd="0" presId="urn:microsoft.com/office/officeart/2005/8/layout/cycle5"/>
    <dgm:cxn modelId="{DA7CCA8E-E5A6-4B68-A51F-665C6C19920C}" type="presOf" srcId="{28995962-9394-4B70-8EDB-802105A3C834}" destId="{B03BB23B-173F-4268-BF90-DFFAEA7A199D}" srcOrd="0" destOrd="0" presId="urn:microsoft.com/office/officeart/2005/8/layout/cycle5"/>
    <dgm:cxn modelId="{1AF8D81E-DD68-4FE0-93E7-9CEB21A2417D}" srcId="{28995962-9394-4B70-8EDB-802105A3C834}" destId="{A8728C5E-EB8B-404A-B2ED-E20C17E11CE6}" srcOrd="1" destOrd="0" parTransId="{303FBDF1-9F77-46AD-9C2A-EFF0CE631C51}" sibTransId="{34C5E335-2FAD-4A27-885E-D202B89EE811}"/>
    <dgm:cxn modelId="{82AE567D-85FF-4F3D-8A61-2D0DC14D5CF6}" type="presOf" srcId="{34C5E335-2FAD-4A27-885E-D202B89EE811}" destId="{F72A57EA-0C0A-49F2-A4E8-A787B60CC6CC}" srcOrd="0" destOrd="0" presId="urn:microsoft.com/office/officeart/2005/8/layout/cycle5"/>
    <dgm:cxn modelId="{DA0F6348-B1E4-4A05-9FF3-1C8EFB68466E}" type="presOf" srcId="{A8728C5E-EB8B-404A-B2ED-E20C17E11CE6}" destId="{53E848E3-80EE-4BAD-8E6B-F5CD16CC7672}" srcOrd="0" destOrd="0" presId="urn:microsoft.com/office/officeart/2005/8/layout/cycle5"/>
    <dgm:cxn modelId="{C5827CB1-9C4E-4449-A42E-F3A7A27E089C}" type="presParOf" srcId="{B03BB23B-173F-4268-BF90-DFFAEA7A199D}" destId="{4E21AB0B-ADCD-413C-917E-47E5DAE5B87F}" srcOrd="0" destOrd="0" presId="urn:microsoft.com/office/officeart/2005/8/layout/cycle5"/>
    <dgm:cxn modelId="{1FCFA74A-0B86-4C99-9128-E70D3E16A06C}" type="presParOf" srcId="{B03BB23B-173F-4268-BF90-DFFAEA7A199D}" destId="{747BA0F3-7596-4E00-BC29-539C9A0C42ED}" srcOrd="1" destOrd="0" presId="urn:microsoft.com/office/officeart/2005/8/layout/cycle5"/>
    <dgm:cxn modelId="{DB242F30-4720-41E6-BC73-2CAB54112590}" type="presParOf" srcId="{B03BB23B-173F-4268-BF90-DFFAEA7A199D}" destId="{B32DEAD2-6A11-4967-839B-8978A3668509}" srcOrd="2" destOrd="0" presId="urn:microsoft.com/office/officeart/2005/8/layout/cycle5"/>
    <dgm:cxn modelId="{FD081D4C-939F-407F-804A-F4F9094899FD}" type="presParOf" srcId="{B03BB23B-173F-4268-BF90-DFFAEA7A199D}" destId="{53E848E3-80EE-4BAD-8E6B-F5CD16CC7672}" srcOrd="3" destOrd="0" presId="urn:microsoft.com/office/officeart/2005/8/layout/cycle5"/>
    <dgm:cxn modelId="{9DDFC4C2-8222-49BA-92D5-27F79EC67021}" type="presParOf" srcId="{B03BB23B-173F-4268-BF90-DFFAEA7A199D}" destId="{BFD274D5-5060-4B7A-91C9-9FABF20A3472}" srcOrd="4" destOrd="0" presId="urn:microsoft.com/office/officeart/2005/8/layout/cycle5"/>
    <dgm:cxn modelId="{6D4A1ECF-2364-424D-A338-466F7DCB0D86}" type="presParOf" srcId="{B03BB23B-173F-4268-BF90-DFFAEA7A199D}" destId="{F72A57EA-0C0A-49F2-A4E8-A787B60CC6CC}" srcOrd="5" destOrd="0" presId="urn:microsoft.com/office/officeart/2005/8/layout/cycle5"/>
    <dgm:cxn modelId="{3C9E80E7-7BB4-49D8-9B5E-7D7130A9624A}" type="presParOf" srcId="{B03BB23B-173F-4268-BF90-DFFAEA7A199D}" destId="{FFE256F7-DE18-4456-BCB9-717E9ACC31BD}" srcOrd="6" destOrd="0" presId="urn:microsoft.com/office/officeart/2005/8/layout/cycle5"/>
    <dgm:cxn modelId="{5F96C9A1-DB82-450F-AD4A-889DAFFEED57}" type="presParOf" srcId="{B03BB23B-173F-4268-BF90-DFFAEA7A199D}" destId="{19D2C03E-63D2-46A2-8841-869F0489CDE2}" srcOrd="7" destOrd="0" presId="urn:microsoft.com/office/officeart/2005/8/layout/cycle5"/>
    <dgm:cxn modelId="{ABB06B61-BF9C-4F26-B15D-7FFC32261FC9}" type="presParOf" srcId="{B03BB23B-173F-4268-BF90-DFFAEA7A199D}" destId="{E455FE08-3F40-40AF-B559-AC85F8B4CE55}" srcOrd="8" destOrd="0" presId="urn:microsoft.com/office/officeart/2005/8/layout/cycle5"/>
    <dgm:cxn modelId="{AB1B01AF-5AB3-4EA1-96D7-0FF11E5E960C}" type="presParOf" srcId="{B03BB23B-173F-4268-BF90-DFFAEA7A199D}" destId="{1ECCAB0D-A592-44A6-85A9-16FDAB866419}" srcOrd="9" destOrd="0" presId="urn:microsoft.com/office/officeart/2005/8/layout/cycle5"/>
    <dgm:cxn modelId="{574B6857-257C-4F6B-BC45-696FBD8DD107}" type="presParOf" srcId="{B03BB23B-173F-4268-BF90-DFFAEA7A199D}" destId="{2ADA7499-AA91-4BE3-BB29-98DF758C26DB}" srcOrd="10" destOrd="0" presId="urn:microsoft.com/office/officeart/2005/8/layout/cycle5"/>
    <dgm:cxn modelId="{234062AB-7025-493F-8D42-8A3BDB257B7E}" type="presParOf" srcId="{B03BB23B-173F-4268-BF90-DFFAEA7A199D}" destId="{72EAD759-EC16-4D7C-97B8-5EA928E3A0C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30B1144-D00B-4321-B8C9-9D6939DFBD5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BB345D-6301-491D-8400-EB6CBB12DEA2}">
      <dgm:prSet/>
      <dgm:spPr/>
      <dgm:t>
        <a:bodyPr/>
        <a:lstStyle/>
        <a:p>
          <a:pPr rtl="0"/>
          <a:r>
            <a:rPr lang="es-ES" b="1" i="0" u="sng" dirty="0" smtClean="0"/>
            <a:t>valoración de la neutralidad </a:t>
          </a:r>
          <a:r>
            <a:rPr lang="es-ES" b="0" i="0" dirty="0" smtClean="0"/>
            <a:t>a través del </a:t>
          </a:r>
          <a:r>
            <a:rPr lang="es-ES" b="1" i="0" u="sng" dirty="0" smtClean="0"/>
            <a:t>“diferencial retributivo”</a:t>
          </a:r>
          <a:endParaRPr lang="es-ES" b="1" u="sng" dirty="0"/>
        </a:p>
      </dgm:t>
    </dgm:pt>
    <dgm:pt modelId="{9A1804C0-CCAA-45A7-975F-EA9743F86F77}" type="parTrans" cxnId="{C6793A66-D3D8-4E13-84EA-13A6E8683667}">
      <dgm:prSet/>
      <dgm:spPr/>
      <dgm:t>
        <a:bodyPr/>
        <a:lstStyle/>
        <a:p>
          <a:endParaRPr lang="es-ES"/>
        </a:p>
      </dgm:t>
    </dgm:pt>
    <dgm:pt modelId="{7EB1AE51-6916-407D-AEA3-50E558CAE39B}" type="sibTrans" cxnId="{C6793A66-D3D8-4E13-84EA-13A6E8683667}">
      <dgm:prSet/>
      <dgm:spPr/>
      <dgm:t>
        <a:bodyPr/>
        <a:lstStyle/>
        <a:p>
          <a:endParaRPr lang="es-ES"/>
        </a:p>
      </dgm:t>
    </dgm:pt>
    <dgm:pt modelId="{161F8472-88DC-45E8-8905-A7928E94D7D8}">
      <dgm:prSet/>
      <dgm:spPr/>
      <dgm:t>
        <a:bodyPr/>
        <a:lstStyle/>
        <a:p>
          <a:pPr rtl="0"/>
          <a:r>
            <a:rPr lang="es-ES" b="0" i="0" dirty="0" smtClean="0"/>
            <a:t> </a:t>
          </a:r>
          <a:r>
            <a:rPr lang="es-ES" b="1" i="0" u="sng" dirty="0" smtClean="0"/>
            <a:t>cruce de datos </a:t>
          </a:r>
          <a:r>
            <a:rPr lang="es-ES" b="0" i="0" dirty="0" smtClean="0"/>
            <a:t>entre los sistemas de </a:t>
          </a:r>
          <a:r>
            <a:rPr lang="es-ES" b="1" i="0" u="sng" dirty="0" smtClean="0"/>
            <a:t>clasificación profesional </a:t>
          </a:r>
          <a:r>
            <a:rPr lang="es-ES" b="0" i="0" dirty="0" smtClean="0"/>
            <a:t>y las </a:t>
          </a:r>
          <a:r>
            <a:rPr lang="es-ES" b="1" i="0" u="sng" dirty="0" smtClean="0"/>
            <a:t>tablas salariales </a:t>
          </a:r>
          <a:r>
            <a:rPr lang="es-ES" b="0" i="0" dirty="0" smtClean="0"/>
            <a:t>de los convenios</a:t>
          </a:r>
          <a:endParaRPr lang="es-ES" dirty="0"/>
        </a:p>
      </dgm:t>
    </dgm:pt>
    <dgm:pt modelId="{75FC0EC0-C645-4B8F-940C-EA2226321345}" type="parTrans" cxnId="{E4B90A8B-D736-4829-948D-662003BFC4AB}">
      <dgm:prSet/>
      <dgm:spPr/>
      <dgm:t>
        <a:bodyPr/>
        <a:lstStyle/>
        <a:p>
          <a:endParaRPr lang="es-ES"/>
        </a:p>
      </dgm:t>
    </dgm:pt>
    <dgm:pt modelId="{5D822F64-1739-4BCC-BB5C-326A865E951B}" type="sibTrans" cxnId="{E4B90A8B-D736-4829-948D-662003BFC4AB}">
      <dgm:prSet/>
      <dgm:spPr/>
      <dgm:t>
        <a:bodyPr/>
        <a:lstStyle/>
        <a:p>
          <a:endParaRPr lang="es-ES"/>
        </a:p>
      </dgm:t>
    </dgm:pt>
    <dgm:pt modelId="{57526232-0539-449A-BF2B-0512394EC0DF}" type="pres">
      <dgm:prSet presAssocID="{E30B1144-D00B-4321-B8C9-9D6939DFBD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5A36B3-2008-4C01-A295-4873C22B9A4E}" type="pres">
      <dgm:prSet presAssocID="{E30B1144-D00B-4321-B8C9-9D6939DFBD55}" presName="vNodes" presStyleCnt="0"/>
      <dgm:spPr/>
    </dgm:pt>
    <dgm:pt modelId="{6C0A5269-42E9-4F83-89D4-264E03A9AC3B}" type="pres">
      <dgm:prSet presAssocID="{CCBB345D-6301-491D-8400-EB6CBB12DEA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FAE1B8-1B3E-4C2F-A193-463F926C4E77}" type="pres">
      <dgm:prSet presAssocID="{E30B1144-D00B-4321-B8C9-9D6939DFBD55}" presName="sibTransLast" presStyleLbl="sibTrans2D1" presStyleIdx="0" presStyleCnt="1"/>
      <dgm:spPr/>
      <dgm:t>
        <a:bodyPr/>
        <a:lstStyle/>
        <a:p>
          <a:endParaRPr lang="es-ES"/>
        </a:p>
      </dgm:t>
    </dgm:pt>
    <dgm:pt modelId="{7BC7F524-4562-452C-AFC5-53D024827580}" type="pres">
      <dgm:prSet presAssocID="{E30B1144-D00B-4321-B8C9-9D6939DFBD55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70C87ED3-783B-4E08-8B1F-E8EDAD5B9C77}" type="pres">
      <dgm:prSet presAssocID="{E30B1144-D00B-4321-B8C9-9D6939DFBD55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076E39-E778-4737-A83E-63F100658522}" type="presOf" srcId="{161F8472-88DC-45E8-8905-A7928E94D7D8}" destId="{70C87ED3-783B-4E08-8B1F-E8EDAD5B9C77}" srcOrd="0" destOrd="0" presId="urn:microsoft.com/office/officeart/2005/8/layout/equation2"/>
    <dgm:cxn modelId="{B9967C35-1870-48FB-AA8A-E8EDE9E3A0F8}" type="presOf" srcId="{7EB1AE51-6916-407D-AEA3-50E558CAE39B}" destId="{73FAE1B8-1B3E-4C2F-A193-463F926C4E77}" srcOrd="0" destOrd="0" presId="urn:microsoft.com/office/officeart/2005/8/layout/equation2"/>
    <dgm:cxn modelId="{C6793A66-D3D8-4E13-84EA-13A6E8683667}" srcId="{E30B1144-D00B-4321-B8C9-9D6939DFBD55}" destId="{CCBB345D-6301-491D-8400-EB6CBB12DEA2}" srcOrd="0" destOrd="0" parTransId="{9A1804C0-CCAA-45A7-975F-EA9743F86F77}" sibTransId="{7EB1AE51-6916-407D-AEA3-50E558CAE39B}"/>
    <dgm:cxn modelId="{662C802D-6F01-4FE3-9A4D-334ED27F73F4}" type="presOf" srcId="{CCBB345D-6301-491D-8400-EB6CBB12DEA2}" destId="{6C0A5269-42E9-4F83-89D4-264E03A9AC3B}" srcOrd="0" destOrd="0" presId="urn:microsoft.com/office/officeart/2005/8/layout/equation2"/>
    <dgm:cxn modelId="{E4B90A8B-D736-4829-948D-662003BFC4AB}" srcId="{E30B1144-D00B-4321-B8C9-9D6939DFBD55}" destId="{161F8472-88DC-45E8-8905-A7928E94D7D8}" srcOrd="1" destOrd="0" parTransId="{75FC0EC0-C645-4B8F-940C-EA2226321345}" sibTransId="{5D822F64-1739-4BCC-BB5C-326A865E951B}"/>
    <dgm:cxn modelId="{38D76B08-83D6-4170-AFE6-69D6BD79C41F}" type="presOf" srcId="{E30B1144-D00B-4321-B8C9-9D6939DFBD55}" destId="{57526232-0539-449A-BF2B-0512394EC0DF}" srcOrd="0" destOrd="0" presId="urn:microsoft.com/office/officeart/2005/8/layout/equation2"/>
    <dgm:cxn modelId="{410786B2-18F5-4977-A7FC-664044DAF2E6}" type="presOf" srcId="{7EB1AE51-6916-407D-AEA3-50E558CAE39B}" destId="{7BC7F524-4562-452C-AFC5-53D024827580}" srcOrd="1" destOrd="0" presId="urn:microsoft.com/office/officeart/2005/8/layout/equation2"/>
    <dgm:cxn modelId="{00D89D5C-70D0-4751-9333-73BF0E4F0ACF}" type="presParOf" srcId="{57526232-0539-449A-BF2B-0512394EC0DF}" destId="{6A5A36B3-2008-4C01-A295-4873C22B9A4E}" srcOrd="0" destOrd="0" presId="urn:microsoft.com/office/officeart/2005/8/layout/equation2"/>
    <dgm:cxn modelId="{DFECDE15-87EE-4F9E-AF74-42869A79A666}" type="presParOf" srcId="{6A5A36B3-2008-4C01-A295-4873C22B9A4E}" destId="{6C0A5269-42E9-4F83-89D4-264E03A9AC3B}" srcOrd="0" destOrd="0" presId="urn:microsoft.com/office/officeart/2005/8/layout/equation2"/>
    <dgm:cxn modelId="{6E97E543-1117-4F5D-ACDC-056957B4A8F4}" type="presParOf" srcId="{57526232-0539-449A-BF2B-0512394EC0DF}" destId="{73FAE1B8-1B3E-4C2F-A193-463F926C4E77}" srcOrd="1" destOrd="0" presId="urn:microsoft.com/office/officeart/2005/8/layout/equation2"/>
    <dgm:cxn modelId="{94DE5592-5199-4470-A053-9B507408B2AB}" type="presParOf" srcId="{73FAE1B8-1B3E-4C2F-A193-463F926C4E77}" destId="{7BC7F524-4562-452C-AFC5-53D024827580}" srcOrd="0" destOrd="0" presId="urn:microsoft.com/office/officeart/2005/8/layout/equation2"/>
    <dgm:cxn modelId="{E9E7C0DA-5F2E-4941-8911-C3AC231E9A0E}" type="presParOf" srcId="{57526232-0539-449A-BF2B-0512394EC0DF}" destId="{70C87ED3-783B-4E08-8B1F-E8EDAD5B9C7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24F6EDC-289B-4DC8-9114-795BF87184C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45D947-9A1C-4E31-93F2-2FF0B2FCFBD9}">
      <dgm:prSet/>
      <dgm:spPr/>
      <dgm:t>
        <a:bodyPr/>
        <a:lstStyle/>
        <a:p>
          <a:pPr rtl="0"/>
          <a:r>
            <a:rPr lang="es-ES" dirty="0" smtClean="0"/>
            <a:t>SALARIO BASE = superiores en profesiones masculinizadas (industria, construcción…) o puestos más elevados </a:t>
          </a:r>
          <a:endParaRPr lang="es-ES" dirty="0"/>
        </a:p>
      </dgm:t>
    </dgm:pt>
    <dgm:pt modelId="{141E2BC4-7880-4F2C-8EDC-B62B9B6106EF}" type="parTrans" cxnId="{541086AA-800D-4B0B-9F1F-DD6C8A4C18B3}">
      <dgm:prSet/>
      <dgm:spPr/>
      <dgm:t>
        <a:bodyPr/>
        <a:lstStyle/>
        <a:p>
          <a:endParaRPr lang="es-ES"/>
        </a:p>
      </dgm:t>
    </dgm:pt>
    <dgm:pt modelId="{45606E6C-E8EC-433C-B77B-1613CA85FD77}" type="sibTrans" cxnId="{541086AA-800D-4B0B-9F1F-DD6C8A4C18B3}">
      <dgm:prSet/>
      <dgm:spPr/>
      <dgm:t>
        <a:bodyPr/>
        <a:lstStyle/>
        <a:p>
          <a:endParaRPr lang="es-ES"/>
        </a:p>
      </dgm:t>
    </dgm:pt>
    <dgm:pt modelId="{E421D37F-234B-457B-8A31-832F3EA0102A}">
      <dgm:prSet/>
      <dgm:spPr/>
      <dgm:t>
        <a:bodyPr/>
        <a:lstStyle/>
        <a:p>
          <a:pPr rtl="0"/>
          <a:r>
            <a:rPr lang="es-ES" dirty="0" smtClean="0"/>
            <a:t>COMPLEMENTOS =  </a:t>
          </a:r>
          <a:endParaRPr lang="es-ES" dirty="0"/>
        </a:p>
      </dgm:t>
    </dgm:pt>
    <dgm:pt modelId="{6FC4ADF7-5DC1-4A75-92EF-9F2E46E88D54}" type="parTrans" cxnId="{855FA198-734C-49D4-8304-349514802BD7}">
      <dgm:prSet/>
      <dgm:spPr/>
      <dgm:t>
        <a:bodyPr/>
        <a:lstStyle/>
        <a:p>
          <a:endParaRPr lang="es-ES"/>
        </a:p>
      </dgm:t>
    </dgm:pt>
    <dgm:pt modelId="{9F044E1F-47A7-4D32-9FED-B554892DB590}" type="sibTrans" cxnId="{855FA198-734C-49D4-8304-349514802BD7}">
      <dgm:prSet/>
      <dgm:spPr/>
      <dgm:t>
        <a:bodyPr/>
        <a:lstStyle/>
        <a:p>
          <a:endParaRPr lang="es-ES"/>
        </a:p>
      </dgm:t>
    </dgm:pt>
    <dgm:pt modelId="{81E851E0-DACF-4FFB-BB6C-B6D4E3B4D208}">
      <dgm:prSet/>
      <dgm:spPr/>
      <dgm:t>
        <a:bodyPr/>
        <a:lstStyle/>
        <a:p>
          <a:pPr rtl="0"/>
          <a:r>
            <a:rPr lang="es-ES" u="sng" dirty="0" smtClean="0"/>
            <a:t>Funcionales en trabajo industrial</a:t>
          </a:r>
          <a:r>
            <a:rPr lang="es-ES" dirty="0" smtClean="0"/>
            <a:t>: peligrosidad, </a:t>
          </a:r>
          <a:r>
            <a:rPr lang="es-ES" dirty="0" err="1" smtClean="0"/>
            <a:t>penosidad</a:t>
          </a:r>
          <a:r>
            <a:rPr lang="es-ES" dirty="0" smtClean="0"/>
            <a:t>, toxicidad, insalubridad, nocturnidad o </a:t>
          </a:r>
          <a:r>
            <a:rPr lang="es-ES" dirty="0" err="1" smtClean="0"/>
            <a:t>turnicidad</a:t>
          </a:r>
          <a:r>
            <a:rPr lang="es-ES" dirty="0" smtClean="0"/>
            <a:t>. </a:t>
          </a:r>
          <a:endParaRPr lang="es-ES" dirty="0"/>
        </a:p>
      </dgm:t>
    </dgm:pt>
    <dgm:pt modelId="{30304D13-B750-4632-934F-760FBD6A8AF1}" type="parTrans" cxnId="{14384B7B-F00E-40AB-96B8-7FA0F468C76A}">
      <dgm:prSet/>
      <dgm:spPr/>
      <dgm:t>
        <a:bodyPr/>
        <a:lstStyle/>
        <a:p>
          <a:endParaRPr lang="es-ES"/>
        </a:p>
      </dgm:t>
    </dgm:pt>
    <dgm:pt modelId="{DE2EE58A-ECDE-4189-8C1A-AB7D77D734A1}" type="sibTrans" cxnId="{14384B7B-F00E-40AB-96B8-7FA0F468C76A}">
      <dgm:prSet/>
      <dgm:spPr/>
      <dgm:t>
        <a:bodyPr/>
        <a:lstStyle/>
        <a:p>
          <a:endParaRPr lang="es-ES"/>
        </a:p>
      </dgm:t>
    </dgm:pt>
    <dgm:pt modelId="{02A137E6-B57F-4ABC-9617-7077A08F5BC8}">
      <dgm:prSet/>
      <dgm:spPr/>
      <dgm:t>
        <a:bodyPr/>
        <a:lstStyle/>
        <a:p>
          <a:pPr rtl="0"/>
          <a:r>
            <a:rPr lang="es-ES" u="sng" dirty="0" smtClean="0"/>
            <a:t>Funcionales en sector servicios o trabajos administrativos</a:t>
          </a:r>
          <a:r>
            <a:rPr lang="es-ES" dirty="0" smtClean="0"/>
            <a:t>: pluses de dedicación, puntualidad, asiduidad, permanencia, prolongación de la jornada, horas extras o trabajo en festivos</a:t>
          </a:r>
          <a:endParaRPr lang="es-ES" dirty="0"/>
        </a:p>
      </dgm:t>
    </dgm:pt>
    <dgm:pt modelId="{8555D5C3-F1D8-461F-B1F1-434D28920152}" type="parTrans" cxnId="{A4CD0F9F-04B4-4F31-8B5A-35B45AFB459C}">
      <dgm:prSet/>
      <dgm:spPr/>
      <dgm:t>
        <a:bodyPr/>
        <a:lstStyle/>
        <a:p>
          <a:endParaRPr lang="es-ES"/>
        </a:p>
      </dgm:t>
    </dgm:pt>
    <dgm:pt modelId="{40E4175F-EC78-4A0B-91FC-7E7E9CCEBE10}" type="sibTrans" cxnId="{A4CD0F9F-04B4-4F31-8B5A-35B45AFB459C}">
      <dgm:prSet/>
      <dgm:spPr/>
      <dgm:t>
        <a:bodyPr/>
        <a:lstStyle/>
        <a:p>
          <a:endParaRPr lang="es-ES"/>
        </a:p>
      </dgm:t>
    </dgm:pt>
    <dgm:pt modelId="{207F8CDA-7169-4BDA-A9CE-5A1F8CC270B7}">
      <dgm:prSet/>
      <dgm:spPr/>
      <dgm:t>
        <a:bodyPr/>
        <a:lstStyle/>
        <a:p>
          <a:pPr rtl="0"/>
          <a:r>
            <a:rPr lang="es-ES" u="sng" dirty="0" smtClean="0"/>
            <a:t>Personales</a:t>
          </a:r>
          <a:r>
            <a:rPr lang="es-ES" dirty="0" smtClean="0"/>
            <a:t> como la antigüedad (penalizan la temporalidad, la rotación, la intermitencia o la discontinuidad)</a:t>
          </a:r>
          <a:endParaRPr lang="es-ES" dirty="0"/>
        </a:p>
      </dgm:t>
    </dgm:pt>
    <dgm:pt modelId="{E4557947-F8D2-48C6-9AB9-3974AA3E866F}" type="parTrans" cxnId="{ED18717C-EAEB-48B7-BCFE-F2AC2D96FA90}">
      <dgm:prSet/>
      <dgm:spPr/>
      <dgm:t>
        <a:bodyPr/>
        <a:lstStyle/>
        <a:p>
          <a:endParaRPr lang="es-ES"/>
        </a:p>
      </dgm:t>
    </dgm:pt>
    <dgm:pt modelId="{5E081A82-C7D5-4A4A-8F7C-519D4C691F14}" type="sibTrans" cxnId="{ED18717C-EAEB-48B7-BCFE-F2AC2D96FA90}">
      <dgm:prSet/>
      <dgm:spPr/>
      <dgm:t>
        <a:bodyPr/>
        <a:lstStyle/>
        <a:p>
          <a:endParaRPr lang="es-ES"/>
        </a:p>
      </dgm:t>
    </dgm:pt>
    <dgm:pt modelId="{10AC59A2-4581-43E9-B86D-A1347CBA8BDF}">
      <dgm:prSet/>
      <dgm:spPr/>
      <dgm:t>
        <a:bodyPr/>
        <a:lstStyle/>
        <a:p>
          <a:pPr rtl="0"/>
          <a:r>
            <a:rPr lang="es-ES" dirty="0" smtClean="0"/>
            <a:t>Relacionados con </a:t>
          </a:r>
          <a:r>
            <a:rPr lang="es-ES" u="sng" dirty="0" smtClean="0"/>
            <a:t>resultados o desempeño</a:t>
          </a:r>
          <a:r>
            <a:rPr lang="es-ES" dirty="0" smtClean="0"/>
            <a:t>: primas de productividad, </a:t>
          </a:r>
          <a:r>
            <a:rPr lang="es-ES" i="1" dirty="0" err="1" smtClean="0"/>
            <a:t>bonus</a:t>
          </a:r>
          <a:r>
            <a:rPr lang="es-ES" dirty="0" smtClean="0"/>
            <a:t>, objetivos… Conceptos vinculados al </a:t>
          </a:r>
          <a:r>
            <a:rPr lang="es-ES" u="sng" dirty="0" smtClean="0"/>
            <a:t>mando, la jefatura, la responsabilidad o las funciones directivas</a:t>
          </a:r>
          <a:endParaRPr lang="es-ES" dirty="0"/>
        </a:p>
      </dgm:t>
    </dgm:pt>
    <dgm:pt modelId="{2CDB1B36-FDCD-450A-A3C3-F1C53FE67157}" type="parTrans" cxnId="{A23D3847-0DF3-4CDB-950F-6AD932C7053E}">
      <dgm:prSet/>
      <dgm:spPr/>
      <dgm:t>
        <a:bodyPr/>
        <a:lstStyle/>
        <a:p>
          <a:endParaRPr lang="es-ES"/>
        </a:p>
      </dgm:t>
    </dgm:pt>
    <dgm:pt modelId="{83320894-359E-4C22-A7C2-74F3BF93B5DF}" type="sibTrans" cxnId="{A23D3847-0DF3-4CDB-950F-6AD932C7053E}">
      <dgm:prSet/>
      <dgm:spPr/>
      <dgm:t>
        <a:bodyPr/>
        <a:lstStyle/>
        <a:p>
          <a:endParaRPr lang="es-ES"/>
        </a:p>
      </dgm:t>
    </dgm:pt>
    <dgm:pt modelId="{0247B494-76F6-4DEA-B897-C347089E4659}" type="pres">
      <dgm:prSet presAssocID="{D24F6EDC-289B-4DC8-9114-795BF87184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0E0678-D4AF-4DF1-8F34-FEF47A0D6305}" type="pres">
      <dgm:prSet presAssocID="{BF45D947-9A1C-4E31-93F2-2FF0B2FCFBD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D5EC8F-6541-464B-BBF5-2C8D86B1339F}" type="pres">
      <dgm:prSet presAssocID="{45606E6C-E8EC-433C-B77B-1613CA85FD77}" presName="spacer" presStyleCnt="0"/>
      <dgm:spPr/>
      <dgm:t>
        <a:bodyPr/>
        <a:lstStyle/>
        <a:p>
          <a:endParaRPr lang="es-ES"/>
        </a:p>
      </dgm:t>
    </dgm:pt>
    <dgm:pt modelId="{BFCB37D0-DF13-4A8F-967D-5201CCE3A16B}" type="pres">
      <dgm:prSet presAssocID="{E421D37F-234B-457B-8A31-832F3EA0102A}" presName="parentText" presStyleLbl="node1" presStyleIdx="1" presStyleCnt="2" custLinFactNeighborX="0" custLinFactNeighborY="14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CD1750-76FA-4437-8B74-E234C66DA14A}" type="pres">
      <dgm:prSet presAssocID="{E421D37F-234B-457B-8A31-832F3EA0102A}" presName="childText" presStyleLbl="revTx" presStyleIdx="0" presStyleCnt="1" custScaleY="117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12E660-551B-40D4-A3AB-52C50CE20D0F}" type="presOf" srcId="{E421D37F-234B-457B-8A31-832F3EA0102A}" destId="{BFCB37D0-DF13-4A8F-967D-5201CCE3A16B}" srcOrd="0" destOrd="0" presId="urn:microsoft.com/office/officeart/2005/8/layout/vList2"/>
    <dgm:cxn modelId="{855FA198-734C-49D4-8304-349514802BD7}" srcId="{D24F6EDC-289B-4DC8-9114-795BF87184C9}" destId="{E421D37F-234B-457B-8A31-832F3EA0102A}" srcOrd="1" destOrd="0" parTransId="{6FC4ADF7-5DC1-4A75-92EF-9F2E46E88D54}" sibTransId="{9F044E1F-47A7-4D32-9FED-B554892DB590}"/>
    <dgm:cxn modelId="{A23D3847-0DF3-4CDB-950F-6AD932C7053E}" srcId="{E421D37F-234B-457B-8A31-832F3EA0102A}" destId="{10AC59A2-4581-43E9-B86D-A1347CBA8BDF}" srcOrd="3" destOrd="0" parTransId="{2CDB1B36-FDCD-450A-A3C3-F1C53FE67157}" sibTransId="{83320894-359E-4C22-A7C2-74F3BF93B5DF}"/>
    <dgm:cxn modelId="{5C903D23-F93E-4AC7-9295-DCE0C5332E72}" type="presOf" srcId="{207F8CDA-7169-4BDA-A9CE-5A1F8CC270B7}" destId="{14CD1750-76FA-4437-8B74-E234C66DA14A}" srcOrd="0" destOrd="2" presId="urn:microsoft.com/office/officeart/2005/8/layout/vList2"/>
    <dgm:cxn modelId="{14384B7B-F00E-40AB-96B8-7FA0F468C76A}" srcId="{E421D37F-234B-457B-8A31-832F3EA0102A}" destId="{81E851E0-DACF-4FFB-BB6C-B6D4E3B4D208}" srcOrd="0" destOrd="0" parTransId="{30304D13-B750-4632-934F-760FBD6A8AF1}" sibTransId="{DE2EE58A-ECDE-4189-8C1A-AB7D77D734A1}"/>
    <dgm:cxn modelId="{CD70AB57-3249-47A1-B140-A1048BC348F2}" type="presOf" srcId="{D24F6EDC-289B-4DC8-9114-795BF87184C9}" destId="{0247B494-76F6-4DEA-B897-C347089E4659}" srcOrd="0" destOrd="0" presId="urn:microsoft.com/office/officeart/2005/8/layout/vList2"/>
    <dgm:cxn modelId="{541086AA-800D-4B0B-9F1F-DD6C8A4C18B3}" srcId="{D24F6EDC-289B-4DC8-9114-795BF87184C9}" destId="{BF45D947-9A1C-4E31-93F2-2FF0B2FCFBD9}" srcOrd="0" destOrd="0" parTransId="{141E2BC4-7880-4F2C-8EDC-B62B9B6106EF}" sibTransId="{45606E6C-E8EC-433C-B77B-1613CA85FD77}"/>
    <dgm:cxn modelId="{FE63B834-FB44-4E4F-80A1-55D08AAD87CB}" type="presOf" srcId="{BF45D947-9A1C-4E31-93F2-2FF0B2FCFBD9}" destId="{2F0E0678-D4AF-4DF1-8F34-FEF47A0D6305}" srcOrd="0" destOrd="0" presId="urn:microsoft.com/office/officeart/2005/8/layout/vList2"/>
    <dgm:cxn modelId="{D9A4BC39-67AB-4347-9233-29447BBA6EF4}" type="presOf" srcId="{10AC59A2-4581-43E9-B86D-A1347CBA8BDF}" destId="{14CD1750-76FA-4437-8B74-E234C66DA14A}" srcOrd="0" destOrd="3" presId="urn:microsoft.com/office/officeart/2005/8/layout/vList2"/>
    <dgm:cxn modelId="{A4CD0F9F-04B4-4F31-8B5A-35B45AFB459C}" srcId="{E421D37F-234B-457B-8A31-832F3EA0102A}" destId="{02A137E6-B57F-4ABC-9617-7077A08F5BC8}" srcOrd="1" destOrd="0" parTransId="{8555D5C3-F1D8-461F-B1F1-434D28920152}" sibTransId="{40E4175F-EC78-4A0B-91FC-7E7E9CCEBE10}"/>
    <dgm:cxn modelId="{7119B9B4-3AFE-4F4F-9238-08433FD6C43C}" type="presOf" srcId="{81E851E0-DACF-4FFB-BB6C-B6D4E3B4D208}" destId="{14CD1750-76FA-4437-8B74-E234C66DA14A}" srcOrd="0" destOrd="0" presId="urn:microsoft.com/office/officeart/2005/8/layout/vList2"/>
    <dgm:cxn modelId="{803710AB-B9C0-4BC3-ACC9-96F72F8B864C}" type="presOf" srcId="{02A137E6-B57F-4ABC-9617-7077A08F5BC8}" destId="{14CD1750-76FA-4437-8B74-E234C66DA14A}" srcOrd="0" destOrd="1" presId="urn:microsoft.com/office/officeart/2005/8/layout/vList2"/>
    <dgm:cxn modelId="{ED18717C-EAEB-48B7-BCFE-F2AC2D96FA90}" srcId="{E421D37F-234B-457B-8A31-832F3EA0102A}" destId="{207F8CDA-7169-4BDA-A9CE-5A1F8CC270B7}" srcOrd="2" destOrd="0" parTransId="{E4557947-F8D2-48C6-9AB9-3974AA3E866F}" sibTransId="{5E081A82-C7D5-4A4A-8F7C-519D4C691F14}"/>
    <dgm:cxn modelId="{A8A55F74-CCCC-4E7D-A22A-0F2FF9D09AB5}" type="presParOf" srcId="{0247B494-76F6-4DEA-B897-C347089E4659}" destId="{2F0E0678-D4AF-4DF1-8F34-FEF47A0D6305}" srcOrd="0" destOrd="0" presId="urn:microsoft.com/office/officeart/2005/8/layout/vList2"/>
    <dgm:cxn modelId="{40BD85EA-CF89-46BF-82CA-D52B2A9EF6FF}" type="presParOf" srcId="{0247B494-76F6-4DEA-B897-C347089E4659}" destId="{5DD5EC8F-6541-464B-BBF5-2C8D86B1339F}" srcOrd="1" destOrd="0" presId="urn:microsoft.com/office/officeart/2005/8/layout/vList2"/>
    <dgm:cxn modelId="{0D42134E-0B58-4DAC-B749-F21442B89AC4}" type="presParOf" srcId="{0247B494-76F6-4DEA-B897-C347089E4659}" destId="{BFCB37D0-DF13-4A8F-967D-5201CCE3A16B}" srcOrd="2" destOrd="0" presId="urn:microsoft.com/office/officeart/2005/8/layout/vList2"/>
    <dgm:cxn modelId="{C759AE26-51C2-4DFC-8CF8-C5FC4268A7CA}" type="presParOf" srcId="{0247B494-76F6-4DEA-B897-C347089E4659}" destId="{14CD1750-76FA-4437-8B74-E234C66DA1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5F3D425-9FBB-4868-9FB5-592959DB5C9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A487A5-1345-4E5A-A904-4E30DF15D0F5}">
      <dgm:prSet/>
      <dgm:spPr/>
      <dgm:t>
        <a:bodyPr/>
        <a:lstStyle/>
        <a:p>
          <a:pPr rtl="0"/>
          <a:r>
            <a:rPr lang="es-ES" dirty="0" smtClean="0"/>
            <a:t>STSJ de Canarias, de 2 julio de 2019 (Rec.369/2019) </a:t>
          </a:r>
          <a:endParaRPr lang="es-ES" dirty="0"/>
        </a:p>
      </dgm:t>
    </dgm:pt>
    <dgm:pt modelId="{39303D05-4842-4FB7-A930-6206C6CA4964}" type="parTrans" cxnId="{1CB80661-E592-41F1-B348-3D5FECE51170}">
      <dgm:prSet/>
      <dgm:spPr/>
      <dgm:t>
        <a:bodyPr/>
        <a:lstStyle/>
        <a:p>
          <a:endParaRPr lang="es-ES"/>
        </a:p>
      </dgm:t>
    </dgm:pt>
    <dgm:pt modelId="{AF9A374D-A634-418C-B663-81E82767594B}" type="sibTrans" cxnId="{1CB80661-E592-41F1-B348-3D5FECE51170}">
      <dgm:prSet/>
      <dgm:spPr/>
      <dgm:t>
        <a:bodyPr/>
        <a:lstStyle/>
        <a:p>
          <a:endParaRPr lang="es-ES"/>
        </a:p>
      </dgm:t>
    </dgm:pt>
    <dgm:pt modelId="{BC1F61DC-2DEB-4D4B-8A33-5F37D8772561}">
      <dgm:prSet/>
      <dgm:spPr/>
      <dgm:t>
        <a:bodyPr/>
        <a:lstStyle/>
        <a:p>
          <a:pPr rtl="0"/>
          <a:r>
            <a:rPr lang="es-ES" dirty="0" smtClean="0"/>
            <a:t>Sanción pecuniaria a un </a:t>
          </a:r>
          <a:r>
            <a:rPr lang="es-ES" u="sng" dirty="0" smtClean="0"/>
            <a:t>hotel</a:t>
          </a:r>
          <a:r>
            <a:rPr lang="es-ES" dirty="0" smtClean="0"/>
            <a:t> por no realizar valoración ergonómica de puestos de trabajo del departamento de pisos</a:t>
          </a:r>
          <a:endParaRPr lang="es-ES" dirty="0"/>
        </a:p>
      </dgm:t>
    </dgm:pt>
    <dgm:pt modelId="{CB27640B-F30D-4A94-9BB5-833B681E28A2}" type="parTrans" cxnId="{9F98AD8D-2AEE-4E9E-9243-24A4059079BB}">
      <dgm:prSet/>
      <dgm:spPr/>
      <dgm:t>
        <a:bodyPr/>
        <a:lstStyle/>
        <a:p>
          <a:endParaRPr lang="es-ES"/>
        </a:p>
      </dgm:t>
    </dgm:pt>
    <dgm:pt modelId="{0BD492DD-26F9-444A-9A98-DC90E64259A3}" type="sibTrans" cxnId="{9F98AD8D-2AEE-4E9E-9243-24A4059079BB}">
      <dgm:prSet/>
      <dgm:spPr/>
      <dgm:t>
        <a:bodyPr/>
        <a:lstStyle/>
        <a:p>
          <a:endParaRPr lang="es-ES"/>
        </a:p>
      </dgm:t>
    </dgm:pt>
    <dgm:pt modelId="{3CA3EA5E-62C1-4A8E-9ACB-9C9D4C4092A6}">
      <dgm:prSet/>
      <dgm:spPr/>
      <dgm:t>
        <a:bodyPr/>
        <a:lstStyle/>
        <a:p>
          <a:pPr rtl="0"/>
          <a:r>
            <a:rPr lang="es-ES" smtClean="0"/>
            <a:t>= peligrosidad y riesgo de lesiones músculo-esqueléticas </a:t>
          </a:r>
          <a:endParaRPr lang="es-ES"/>
        </a:p>
      </dgm:t>
    </dgm:pt>
    <dgm:pt modelId="{3F71EF67-28D0-43EC-A5D8-FAD35E3C50E5}" type="parTrans" cxnId="{F2EF70EC-0C48-4B05-A4BD-595CE70C7C10}">
      <dgm:prSet/>
      <dgm:spPr/>
      <dgm:t>
        <a:bodyPr/>
        <a:lstStyle/>
        <a:p>
          <a:endParaRPr lang="es-ES"/>
        </a:p>
      </dgm:t>
    </dgm:pt>
    <dgm:pt modelId="{5FDCDE2C-B171-45E6-9168-EBAC92A2D334}" type="sibTrans" cxnId="{F2EF70EC-0C48-4B05-A4BD-595CE70C7C10}">
      <dgm:prSet/>
      <dgm:spPr/>
      <dgm:t>
        <a:bodyPr/>
        <a:lstStyle/>
        <a:p>
          <a:endParaRPr lang="es-ES"/>
        </a:p>
      </dgm:t>
    </dgm:pt>
    <dgm:pt modelId="{3BDAFFAA-3212-421E-A07E-3439EA3D1F79}" type="pres">
      <dgm:prSet presAssocID="{25F3D425-9FBB-4868-9FB5-592959DB5C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BCE360-23CB-44BE-BC79-8B9950F0AF9F}" type="pres">
      <dgm:prSet presAssocID="{B9A487A5-1345-4E5A-A904-4E30DF15D0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0611C3-7718-4122-A4A2-B272D1F5550C}" type="pres">
      <dgm:prSet presAssocID="{AF9A374D-A634-418C-B663-81E82767594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38E54F8-17BD-4BDE-8726-18C8E17BAD09}" type="pres">
      <dgm:prSet presAssocID="{AF9A374D-A634-418C-B663-81E82767594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B62DA19-9FF3-4667-8FC2-CB8DC5636C3B}" type="pres">
      <dgm:prSet presAssocID="{BC1F61DC-2DEB-4D4B-8A33-5F37D87725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E830C2-04C2-4798-888B-4242072E8DD0}" type="pres">
      <dgm:prSet presAssocID="{0BD492DD-26F9-444A-9A98-DC90E64259A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29C4936-D937-49AC-A94F-4CD86C5F763F}" type="pres">
      <dgm:prSet presAssocID="{0BD492DD-26F9-444A-9A98-DC90E64259A3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C98715C1-AB9B-4B48-8C3D-5DD45634382C}" type="pres">
      <dgm:prSet presAssocID="{3CA3EA5E-62C1-4A8E-9ACB-9C9D4C4092A6}" presName="node" presStyleLbl="node1" presStyleIdx="2" presStyleCnt="3" custLinFactNeighborX="14651" custLinFactNeighborY="-6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75E99-F509-4422-9515-D8DB32AD55E4}" type="presOf" srcId="{AF9A374D-A634-418C-B663-81E82767594B}" destId="{CA0611C3-7718-4122-A4A2-B272D1F5550C}" srcOrd="0" destOrd="0" presId="urn:microsoft.com/office/officeart/2005/8/layout/process1"/>
    <dgm:cxn modelId="{060AD336-A720-4671-A0AC-3367B87668F4}" type="presOf" srcId="{3CA3EA5E-62C1-4A8E-9ACB-9C9D4C4092A6}" destId="{C98715C1-AB9B-4B48-8C3D-5DD45634382C}" srcOrd="0" destOrd="0" presId="urn:microsoft.com/office/officeart/2005/8/layout/process1"/>
    <dgm:cxn modelId="{B675A453-27B9-4183-9DDD-43CE1AC640A3}" type="presOf" srcId="{0BD492DD-26F9-444A-9A98-DC90E64259A3}" destId="{029C4936-D937-49AC-A94F-4CD86C5F763F}" srcOrd="1" destOrd="0" presId="urn:microsoft.com/office/officeart/2005/8/layout/process1"/>
    <dgm:cxn modelId="{F3AF35F7-FEAF-41A0-B461-09CA52F31419}" type="presOf" srcId="{25F3D425-9FBB-4868-9FB5-592959DB5C9C}" destId="{3BDAFFAA-3212-421E-A07E-3439EA3D1F79}" srcOrd="0" destOrd="0" presId="urn:microsoft.com/office/officeart/2005/8/layout/process1"/>
    <dgm:cxn modelId="{F2EF70EC-0C48-4B05-A4BD-595CE70C7C10}" srcId="{25F3D425-9FBB-4868-9FB5-592959DB5C9C}" destId="{3CA3EA5E-62C1-4A8E-9ACB-9C9D4C4092A6}" srcOrd="2" destOrd="0" parTransId="{3F71EF67-28D0-43EC-A5D8-FAD35E3C50E5}" sibTransId="{5FDCDE2C-B171-45E6-9168-EBAC92A2D334}"/>
    <dgm:cxn modelId="{3A972358-2408-4723-BD75-2384BDEB390F}" type="presOf" srcId="{0BD492DD-26F9-444A-9A98-DC90E64259A3}" destId="{95E830C2-04C2-4798-888B-4242072E8DD0}" srcOrd="0" destOrd="0" presId="urn:microsoft.com/office/officeart/2005/8/layout/process1"/>
    <dgm:cxn modelId="{9F98AD8D-2AEE-4E9E-9243-24A4059079BB}" srcId="{25F3D425-9FBB-4868-9FB5-592959DB5C9C}" destId="{BC1F61DC-2DEB-4D4B-8A33-5F37D8772561}" srcOrd="1" destOrd="0" parTransId="{CB27640B-F30D-4A94-9BB5-833B681E28A2}" sibTransId="{0BD492DD-26F9-444A-9A98-DC90E64259A3}"/>
    <dgm:cxn modelId="{30AE821C-702D-439B-928F-900107E316DD}" type="presOf" srcId="{AF9A374D-A634-418C-B663-81E82767594B}" destId="{438E54F8-17BD-4BDE-8726-18C8E17BAD09}" srcOrd="1" destOrd="0" presId="urn:microsoft.com/office/officeart/2005/8/layout/process1"/>
    <dgm:cxn modelId="{1CB80661-E592-41F1-B348-3D5FECE51170}" srcId="{25F3D425-9FBB-4868-9FB5-592959DB5C9C}" destId="{B9A487A5-1345-4E5A-A904-4E30DF15D0F5}" srcOrd="0" destOrd="0" parTransId="{39303D05-4842-4FB7-A930-6206C6CA4964}" sibTransId="{AF9A374D-A634-418C-B663-81E82767594B}"/>
    <dgm:cxn modelId="{D1E42004-1405-45AD-8BD7-55773BB9AB5F}" type="presOf" srcId="{B9A487A5-1345-4E5A-A904-4E30DF15D0F5}" destId="{88BCE360-23CB-44BE-BC79-8B9950F0AF9F}" srcOrd="0" destOrd="0" presId="urn:microsoft.com/office/officeart/2005/8/layout/process1"/>
    <dgm:cxn modelId="{511B4E31-76E8-4C28-BC1E-7F0392450289}" type="presOf" srcId="{BC1F61DC-2DEB-4D4B-8A33-5F37D8772561}" destId="{DB62DA19-9FF3-4667-8FC2-CB8DC5636C3B}" srcOrd="0" destOrd="0" presId="urn:microsoft.com/office/officeart/2005/8/layout/process1"/>
    <dgm:cxn modelId="{3FC3689F-26D7-4E9B-AAD0-DF63CA79E57C}" type="presParOf" srcId="{3BDAFFAA-3212-421E-A07E-3439EA3D1F79}" destId="{88BCE360-23CB-44BE-BC79-8B9950F0AF9F}" srcOrd="0" destOrd="0" presId="urn:microsoft.com/office/officeart/2005/8/layout/process1"/>
    <dgm:cxn modelId="{36256946-D781-4E04-80C6-1DE673779801}" type="presParOf" srcId="{3BDAFFAA-3212-421E-A07E-3439EA3D1F79}" destId="{CA0611C3-7718-4122-A4A2-B272D1F5550C}" srcOrd="1" destOrd="0" presId="urn:microsoft.com/office/officeart/2005/8/layout/process1"/>
    <dgm:cxn modelId="{FFB4CD7B-3414-4CC9-B4D3-2E8F0A126A9D}" type="presParOf" srcId="{CA0611C3-7718-4122-A4A2-B272D1F5550C}" destId="{438E54F8-17BD-4BDE-8726-18C8E17BAD09}" srcOrd="0" destOrd="0" presId="urn:microsoft.com/office/officeart/2005/8/layout/process1"/>
    <dgm:cxn modelId="{1D12790F-44E4-477C-9046-ADDFFA78B548}" type="presParOf" srcId="{3BDAFFAA-3212-421E-A07E-3439EA3D1F79}" destId="{DB62DA19-9FF3-4667-8FC2-CB8DC5636C3B}" srcOrd="2" destOrd="0" presId="urn:microsoft.com/office/officeart/2005/8/layout/process1"/>
    <dgm:cxn modelId="{087E9273-F25C-4CE5-9A5C-74FF940A56F9}" type="presParOf" srcId="{3BDAFFAA-3212-421E-A07E-3439EA3D1F79}" destId="{95E830C2-04C2-4798-888B-4242072E8DD0}" srcOrd="3" destOrd="0" presId="urn:microsoft.com/office/officeart/2005/8/layout/process1"/>
    <dgm:cxn modelId="{E8C4300A-E073-4B47-9472-8891A90AAAEB}" type="presParOf" srcId="{95E830C2-04C2-4798-888B-4242072E8DD0}" destId="{029C4936-D937-49AC-A94F-4CD86C5F763F}" srcOrd="0" destOrd="0" presId="urn:microsoft.com/office/officeart/2005/8/layout/process1"/>
    <dgm:cxn modelId="{68B2DEC6-6C82-4DBD-93B6-FB9D85F53C0A}" type="presParOf" srcId="{3BDAFFAA-3212-421E-A07E-3439EA3D1F79}" destId="{C98715C1-AB9B-4B48-8C3D-5DD4563438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0B1DADA-87B7-4349-A18C-864A52E012CA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3557FD-4EEB-4ED0-9425-78D9D7054403}">
      <dgm:prSet/>
      <dgm:spPr/>
      <dgm:t>
        <a:bodyPr/>
        <a:lstStyle/>
        <a:p>
          <a:pPr rtl="0"/>
          <a:r>
            <a:rPr lang="es-ES" b="1" u="sng" dirty="0" smtClean="0"/>
            <a:t>FALTA DE CLARIDAD EN LOS CONCEPTOS </a:t>
          </a:r>
          <a:r>
            <a:rPr lang="es-ES" dirty="0" smtClean="0"/>
            <a:t>RETRIBUTIVOS</a:t>
          </a:r>
          <a:endParaRPr lang="es-ES" dirty="0"/>
        </a:p>
      </dgm:t>
    </dgm:pt>
    <dgm:pt modelId="{30D5B160-E053-43E1-A2AA-A74F64E2C0E8}" type="parTrans" cxnId="{F6CD10A4-DDAD-49FA-8051-E065FE406042}">
      <dgm:prSet/>
      <dgm:spPr/>
      <dgm:t>
        <a:bodyPr/>
        <a:lstStyle/>
        <a:p>
          <a:endParaRPr lang="es-ES"/>
        </a:p>
      </dgm:t>
    </dgm:pt>
    <dgm:pt modelId="{74671514-591F-4C79-AF2B-296FC6ED4065}" type="sibTrans" cxnId="{F6CD10A4-DDAD-49FA-8051-E065FE406042}">
      <dgm:prSet/>
      <dgm:spPr/>
      <dgm:t>
        <a:bodyPr/>
        <a:lstStyle/>
        <a:p>
          <a:endParaRPr lang="es-ES"/>
        </a:p>
      </dgm:t>
    </dgm:pt>
    <dgm:pt modelId="{A7F778DE-7A2C-4EEF-88A2-689C9A368C64}">
      <dgm:prSet/>
      <dgm:spPr/>
      <dgm:t>
        <a:bodyPr/>
        <a:lstStyle/>
        <a:p>
          <a:pPr rtl="0"/>
          <a:r>
            <a:rPr lang="es-ES" dirty="0" smtClean="0"/>
            <a:t>CONCEPTOS DE ATRIBUCION </a:t>
          </a:r>
          <a:r>
            <a:rPr lang="es-ES" b="1" i="1" dirty="0" smtClean="0"/>
            <a:t>DISCRECIONAL</a:t>
          </a:r>
          <a:endParaRPr lang="es-ES" b="1" i="1" dirty="0"/>
        </a:p>
      </dgm:t>
    </dgm:pt>
    <dgm:pt modelId="{24C05356-A5E3-4BE9-826E-3D5B64EF4E5E}" type="parTrans" cxnId="{4CF8BDFA-0D02-409A-AF04-F937B3385B0E}">
      <dgm:prSet/>
      <dgm:spPr/>
      <dgm:t>
        <a:bodyPr/>
        <a:lstStyle/>
        <a:p>
          <a:endParaRPr lang="es-ES"/>
        </a:p>
      </dgm:t>
    </dgm:pt>
    <dgm:pt modelId="{09ECDC69-06AF-4D0D-9CE6-8845AC6FB197}" type="sibTrans" cxnId="{4CF8BDFA-0D02-409A-AF04-F937B3385B0E}">
      <dgm:prSet/>
      <dgm:spPr/>
      <dgm:t>
        <a:bodyPr/>
        <a:lstStyle/>
        <a:p>
          <a:endParaRPr lang="es-ES"/>
        </a:p>
      </dgm:t>
    </dgm:pt>
    <dgm:pt modelId="{8F564DC4-CF05-437D-AAC1-F7E36E26929B}">
      <dgm:prSet/>
      <dgm:spPr/>
      <dgm:t>
        <a:bodyPr/>
        <a:lstStyle/>
        <a:p>
          <a:pPr rtl="0"/>
          <a:r>
            <a:rPr lang="es-ES" b="1" dirty="0" smtClean="0"/>
            <a:t>FALTA DE TRANSPARENCIA</a:t>
          </a:r>
          <a:endParaRPr lang="es-ES" b="1" dirty="0"/>
        </a:p>
      </dgm:t>
    </dgm:pt>
    <dgm:pt modelId="{24C88A7A-6A76-42D8-BD98-CF4607EFFFDC}" type="parTrans" cxnId="{4FD47013-B614-4B2D-B2EF-C9624AD94EB0}">
      <dgm:prSet/>
      <dgm:spPr/>
      <dgm:t>
        <a:bodyPr/>
        <a:lstStyle/>
        <a:p>
          <a:endParaRPr lang="es-ES"/>
        </a:p>
      </dgm:t>
    </dgm:pt>
    <dgm:pt modelId="{E0B32BDD-FE0B-4505-AC84-02F2B9394F6B}" type="sibTrans" cxnId="{4FD47013-B614-4B2D-B2EF-C9624AD94EB0}">
      <dgm:prSet/>
      <dgm:spPr/>
      <dgm:t>
        <a:bodyPr/>
        <a:lstStyle/>
        <a:p>
          <a:endParaRPr lang="es-ES"/>
        </a:p>
      </dgm:t>
    </dgm:pt>
    <dgm:pt modelId="{1FCAAA26-48A4-418D-AAE3-ECF2658ED1C1}" type="pres">
      <dgm:prSet presAssocID="{40B1DADA-87B7-4349-A18C-864A52E012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7649A1-C6AA-41AF-91AB-A890C22C1670}" type="pres">
      <dgm:prSet presAssocID="{D73557FD-4EEB-4ED0-9425-78D9D7054403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EE3E1-8FD3-4BEF-83AA-58DA44726246}" type="pres">
      <dgm:prSet presAssocID="{74671514-591F-4C79-AF2B-296FC6ED4065}" presName="space" presStyleCnt="0"/>
      <dgm:spPr/>
    </dgm:pt>
    <dgm:pt modelId="{7A3DD20F-313E-4ABC-9CD9-4C32855E7E66}" type="pres">
      <dgm:prSet presAssocID="{A7F778DE-7A2C-4EEF-88A2-689C9A368C6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BBE1F9-2E15-4338-A93F-DDDBB4B58BC5}" type="pres">
      <dgm:prSet presAssocID="{09ECDC69-06AF-4D0D-9CE6-8845AC6FB197}" presName="space" presStyleCnt="0"/>
      <dgm:spPr/>
    </dgm:pt>
    <dgm:pt modelId="{1561BFCF-C990-4571-A5E2-5E731F44A893}" type="pres">
      <dgm:prSet presAssocID="{8F564DC4-CF05-437D-AAC1-F7E36E26929B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6EF062-4CE2-41D6-B88D-C4F5BCC9353C}" type="presOf" srcId="{40B1DADA-87B7-4349-A18C-864A52E012CA}" destId="{1FCAAA26-48A4-418D-AAE3-ECF2658ED1C1}" srcOrd="0" destOrd="0" presId="urn:microsoft.com/office/officeart/2005/8/layout/venn3"/>
    <dgm:cxn modelId="{5E5212FE-66CB-4DFC-8FB9-A1F4B035A99C}" type="presOf" srcId="{8F564DC4-CF05-437D-AAC1-F7E36E26929B}" destId="{1561BFCF-C990-4571-A5E2-5E731F44A893}" srcOrd="0" destOrd="0" presId="urn:microsoft.com/office/officeart/2005/8/layout/venn3"/>
    <dgm:cxn modelId="{B626A62E-739A-4DC6-9FBB-A62842EDB731}" type="presOf" srcId="{A7F778DE-7A2C-4EEF-88A2-689C9A368C64}" destId="{7A3DD20F-313E-4ABC-9CD9-4C32855E7E66}" srcOrd="0" destOrd="0" presId="urn:microsoft.com/office/officeart/2005/8/layout/venn3"/>
    <dgm:cxn modelId="{4CF8BDFA-0D02-409A-AF04-F937B3385B0E}" srcId="{40B1DADA-87B7-4349-A18C-864A52E012CA}" destId="{A7F778DE-7A2C-4EEF-88A2-689C9A368C64}" srcOrd="1" destOrd="0" parTransId="{24C05356-A5E3-4BE9-826E-3D5B64EF4E5E}" sibTransId="{09ECDC69-06AF-4D0D-9CE6-8845AC6FB197}"/>
    <dgm:cxn modelId="{F6CD10A4-DDAD-49FA-8051-E065FE406042}" srcId="{40B1DADA-87B7-4349-A18C-864A52E012CA}" destId="{D73557FD-4EEB-4ED0-9425-78D9D7054403}" srcOrd="0" destOrd="0" parTransId="{30D5B160-E053-43E1-A2AA-A74F64E2C0E8}" sibTransId="{74671514-591F-4C79-AF2B-296FC6ED4065}"/>
    <dgm:cxn modelId="{0B242835-2AAE-4173-9128-537B25CA6F36}" type="presOf" srcId="{D73557FD-4EEB-4ED0-9425-78D9D7054403}" destId="{B47649A1-C6AA-41AF-91AB-A890C22C1670}" srcOrd="0" destOrd="0" presId="urn:microsoft.com/office/officeart/2005/8/layout/venn3"/>
    <dgm:cxn modelId="{4FD47013-B614-4B2D-B2EF-C9624AD94EB0}" srcId="{40B1DADA-87B7-4349-A18C-864A52E012CA}" destId="{8F564DC4-CF05-437D-AAC1-F7E36E26929B}" srcOrd="2" destOrd="0" parTransId="{24C88A7A-6A76-42D8-BD98-CF4607EFFFDC}" sibTransId="{E0B32BDD-FE0B-4505-AC84-02F2B9394F6B}"/>
    <dgm:cxn modelId="{D1F8D0C8-97B4-4F4C-BFA7-78CF35AAF63D}" type="presParOf" srcId="{1FCAAA26-48A4-418D-AAE3-ECF2658ED1C1}" destId="{B47649A1-C6AA-41AF-91AB-A890C22C1670}" srcOrd="0" destOrd="0" presId="urn:microsoft.com/office/officeart/2005/8/layout/venn3"/>
    <dgm:cxn modelId="{345670D8-69C5-4332-853C-D3C5EA79FE19}" type="presParOf" srcId="{1FCAAA26-48A4-418D-AAE3-ECF2658ED1C1}" destId="{0A7EE3E1-8FD3-4BEF-83AA-58DA44726246}" srcOrd="1" destOrd="0" presId="urn:microsoft.com/office/officeart/2005/8/layout/venn3"/>
    <dgm:cxn modelId="{101BDF06-C585-4A04-AA36-C5A38E81FBF8}" type="presParOf" srcId="{1FCAAA26-48A4-418D-AAE3-ECF2658ED1C1}" destId="{7A3DD20F-313E-4ABC-9CD9-4C32855E7E66}" srcOrd="2" destOrd="0" presId="urn:microsoft.com/office/officeart/2005/8/layout/venn3"/>
    <dgm:cxn modelId="{D473B9C2-DC2E-4E9F-81FB-C36CE6F6BF86}" type="presParOf" srcId="{1FCAAA26-48A4-418D-AAE3-ECF2658ED1C1}" destId="{C9BBE1F9-2E15-4338-A93F-DDDBB4B58BC5}" srcOrd="3" destOrd="0" presId="urn:microsoft.com/office/officeart/2005/8/layout/venn3"/>
    <dgm:cxn modelId="{74DEF395-E641-4672-B3D9-404120676794}" type="presParOf" srcId="{1FCAAA26-48A4-418D-AAE3-ECF2658ED1C1}" destId="{1561BFCF-C990-4571-A5E2-5E731F44A89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14AB7B2-95C7-4B21-A77A-E95F98E4783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9BD458-AC33-4854-A303-BC2A512DC2B0}">
      <dgm:prSet/>
      <dgm:spPr/>
      <dgm:t>
        <a:bodyPr/>
        <a:lstStyle/>
        <a:p>
          <a:pPr rtl="0"/>
          <a:r>
            <a:rPr lang="es-ES" dirty="0" smtClean="0"/>
            <a:t>Una empresa hotelera atribuye un “</a:t>
          </a:r>
          <a:r>
            <a:rPr lang="es-ES" b="1" i="1" u="sng" dirty="0" smtClean="0"/>
            <a:t>plus voluntario absorbible”</a:t>
          </a:r>
          <a:endParaRPr lang="es-ES" dirty="0"/>
        </a:p>
      </dgm:t>
    </dgm:pt>
    <dgm:pt modelId="{5478F4F4-F2E2-4866-86B0-BD4507CB65A6}" type="parTrans" cxnId="{6B2A1538-CE7D-4A60-A2D4-DC75A5124E25}">
      <dgm:prSet/>
      <dgm:spPr/>
      <dgm:t>
        <a:bodyPr/>
        <a:lstStyle/>
        <a:p>
          <a:endParaRPr lang="es-ES"/>
        </a:p>
      </dgm:t>
    </dgm:pt>
    <dgm:pt modelId="{B2DB99B7-0734-4B5F-A7DB-19490C59CDBC}" type="sibTrans" cxnId="{6B2A1538-CE7D-4A60-A2D4-DC75A5124E25}">
      <dgm:prSet/>
      <dgm:spPr/>
      <dgm:t>
        <a:bodyPr/>
        <a:lstStyle/>
        <a:p>
          <a:endParaRPr lang="es-ES"/>
        </a:p>
      </dgm:t>
    </dgm:pt>
    <dgm:pt modelId="{07AF5FFF-18CD-4AF6-87D7-11F7F41DE580}">
      <dgm:prSet/>
      <dgm:spPr/>
      <dgm:t>
        <a:bodyPr/>
        <a:lstStyle/>
        <a:p>
          <a:pPr rtl="0"/>
          <a:r>
            <a:rPr lang="es-ES" dirty="0" smtClean="0"/>
            <a:t>118,42 y 168,19 euros al mes, a los empleados de los departamentos de </a:t>
          </a:r>
          <a:r>
            <a:rPr lang="es-ES" b="1" dirty="0" smtClean="0"/>
            <a:t>cocina</a:t>
          </a:r>
          <a:r>
            <a:rPr lang="es-ES" dirty="0" smtClean="0"/>
            <a:t> y </a:t>
          </a:r>
          <a:r>
            <a:rPr lang="es-ES" b="1" dirty="0" smtClean="0"/>
            <a:t>bares</a:t>
          </a:r>
          <a:endParaRPr lang="es-ES" b="1" dirty="0"/>
        </a:p>
      </dgm:t>
    </dgm:pt>
    <dgm:pt modelId="{037ECF7C-DA93-4F85-9319-82C8D0D172C6}" type="parTrans" cxnId="{9DF36C20-9FBA-4A98-B0D0-7E50B519C62D}">
      <dgm:prSet/>
      <dgm:spPr/>
      <dgm:t>
        <a:bodyPr/>
        <a:lstStyle/>
        <a:p>
          <a:endParaRPr lang="es-ES"/>
        </a:p>
      </dgm:t>
    </dgm:pt>
    <dgm:pt modelId="{E3374728-AC8C-41EE-9C91-42690E3407DC}" type="sibTrans" cxnId="{9DF36C20-9FBA-4A98-B0D0-7E50B519C62D}">
      <dgm:prSet/>
      <dgm:spPr/>
      <dgm:t>
        <a:bodyPr/>
        <a:lstStyle/>
        <a:p>
          <a:endParaRPr lang="es-ES"/>
        </a:p>
      </dgm:t>
    </dgm:pt>
    <dgm:pt modelId="{467513AD-7FAA-4BD9-8EDD-77AC7E6474D5}">
      <dgm:prSet/>
      <dgm:spPr/>
      <dgm:t>
        <a:bodyPr/>
        <a:lstStyle/>
        <a:p>
          <a:pPr rtl="0"/>
          <a:r>
            <a:rPr lang="es-ES" dirty="0" smtClean="0"/>
            <a:t>10,37 euros al mes a las </a:t>
          </a:r>
          <a:r>
            <a:rPr lang="es-ES" b="1" dirty="0" smtClean="0"/>
            <a:t>camareras de pisos </a:t>
          </a:r>
          <a:endParaRPr lang="es-ES" b="1" dirty="0"/>
        </a:p>
      </dgm:t>
    </dgm:pt>
    <dgm:pt modelId="{FF753EAE-5DB9-4E82-B0A7-4D054DA88E72}" type="parTrans" cxnId="{D6B7A465-DC16-4D75-ACD1-3990CE390442}">
      <dgm:prSet/>
      <dgm:spPr/>
      <dgm:t>
        <a:bodyPr/>
        <a:lstStyle/>
        <a:p>
          <a:endParaRPr lang="es-ES"/>
        </a:p>
      </dgm:t>
    </dgm:pt>
    <dgm:pt modelId="{11164B17-3F87-4B00-ACDA-369874C006CE}" type="sibTrans" cxnId="{D6B7A465-DC16-4D75-ACD1-3990CE390442}">
      <dgm:prSet/>
      <dgm:spPr/>
      <dgm:t>
        <a:bodyPr/>
        <a:lstStyle/>
        <a:p>
          <a:endParaRPr lang="es-ES"/>
        </a:p>
      </dgm:t>
    </dgm:pt>
    <dgm:pt modelId="{D5465AF4-ECAE-4E76-BD09-4F884D8DACA4}" type="pres">
      <dgm:prSet presAssocID="{714AB7B2-95C7-4B21-A77A-E95F98E478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321FD-2C2F-40C8-8D4D-76677061E3F6}" type="pres">
      <dgm:prSet presAssocID="{4A9BD458-AC33-4854-A303-BC2A512DC2B0}" presName="linNode" presStyleCnt="0"/>
      <dgm:spPr/>
    </dgm:pt>
    <dgm:pt modelId="{3DDD4B07-7840-4B51-B4B7-DA8F056A7263}" type="pres">
      <dgm:prSet presAssocID="{4A9BD458-AC33-4854-A303-BC2A512DC2B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E5A147-DF77-4ED5-8D29-3C010794CFB9}" type="pres">
      <dgm:prSet presAssocID="{4A9BD458-AC33-4854-A303-BC2A512DC2B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B7A465-DC16-4D75-ACD1-3990CE390442}" srcId="{4A9BD458-AC33-4854-A303-BC2A512DC2B0}" destId="{467513AD-7FAA-4BD9-8EDD-77AC7E6474D5}" srcOrd="1" destOrd="0" parTransId="{FF753EAE-5DB9-4E82-B0A7-4D054DA88E72}" sibTransId="{11164B17-3F87-4B00-ACDA-369874C006CE}"/>
    <dgm:cxn modelId="{01771194-67B7-49F8-A4A8-48CCC0E907B1}" type="presOf" srcId="{4A9BD458-AC33-4854-A303-BC2A512DC2B0}" destId="{3DDD4B07-7840-4B51-B4B7-DA8F056A7263}" srcOrd="0" destOrd="0" presId="urn:microsoft.com/office/officeart/2005/8/layout/vList6"/>
    <dgm:cxn modelId="{9DF36C20-9FBA-4A98-B0D0-7E50B519C62D}" srcId="{4A9BD458-AC33-4854-A303-BC2A512DC2B0}" destId="{07AF5FFF-18CD-4AF6-87D7-11F7F41DE580}" srcOrd="0" destOrd="0" parTransId="{037ECF7C-DA93-4F85-9319-82C8D0D172C6}" sibTransId="{E3374728-AC8C-41EE-9C91-42690E3407DC}"/>
    <dgm:cxn modelId="{6B2A1538-CE7D-4A60-A2D4-DC75A5124E25}" srcId="{714AB7B2-95C7-4B21-A77A-E95F98E4783A}" destId="{4A9BD458-AC33-4854-A303-BC2A512DC2B0}" srcOrd="0" destOrd="0" parTransId="{5478F4F4-F2E2-4866-86B0-BD4507CB65A6}" sibTransId="{B2DB99B7-0734-4B5F-A7DB-19490C59CDBC}"/>
    <dgm:cxn modelId="{87C07AC7-4866-4FD3-AE82-9A6A63E1D727}" type="presOf" srcId="{07AF5FFF-18CD-4AF6-87D7-11F7F41DE580}" destId="{8EE5A147-DF77-4ED5-8D29-3C010794CFB9}" srcOrd="0" destOrd="0" presId="urn:microsoft.com/office/officeart/2005/8/layout/vList6"/>
    <dgm:cxn modelId="{8C3A8E2E-EF3B-4409-9C87-CE5D01FFD730}" type="presOf" srcId="{467513AD-7FAA-4BD9-8EDD-77AC7E6474D5}" destId="{8EE5A147-DF77-4ED5-8D29-3C010794CFB9}" srcOrd="0" destOrd="1" presId="urn:microsoft.com/office/officeart/2005/8/layout/vList6"/>
    <dgm:cxn modelId="{3AE82226-DAAC-4CC5-B3CC-49E93E18177C}" type="presOf" srcId="{714AB7B2-95C7-4B21-A77A-E95F98E4783A}" destId="{D5465AF4-ECAE-4E76-BD09-4F884D8DACA4}" srcOrd="0" destOrd="0" presId="urn:microsoft.com/office/officeart/2005/8/layout/vList6"/>
    <dgm:cxn modelId="{B7E3105F-F6B2-4397-8A72-18438884B1DD}" type="presParOf" srcId="{D5465AF4-ECAE-4E76-BD09-4F884D8DACA4}" destId="{958321FD-2C2F-40C8-8D4D-76677061E3F6}" srcOrd="0" destOrd="0" presId="urn:microsoft.com/office/officeart/2005/8/layout/vList6"/>
    <dgm:cxn modelId="{F9E1D10E-7813-40DA-91B1-D5A26D4E54A5}" type="presParOf" srcId="{958321FD-2C2F-40C8-8D4D-76677061E3F6}" destId="{3DDD4B07-7840-4B51-B4B7-DA8F056A7263}" srcOrd="0" destOrd="0" presId="urn:microsoft.com/office/officeart/2005/8/layout/vList6"/>
    <dgm:cxn modelId="{9652317E-CB37-46D2-9B4F-86F2D1F74DE8}" type="presParOf" srcId="{958321FD-2C2F-40C8-8D4D-76677061E3F6}" destId="{8EE5A147-DF77-4ED5-8D29-3C010794CF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A9A432D-604F-4459-A34A-ABA9F26192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07E2C-67A7-4F87-BDD5-EFE686C7E7E8}">
      <dgm:prSet custT="1"/>
      <dgm:spPr/>
      <dgm:t>
        <a:bodyPr/>
        <a:lstStyle/>
        <a:p>
          <a:pPr rtl="0"/>
          <a:r>
            <a:rPr lang="es-ES" sz="1800" dirty="0" smtClean="0"/>
            <a:t>“plus de productividad”</a:t>
          </a:r>
          <a:endParaRPr lang="es-ES" sz="1800" dirty="0"/>
        </a:p>
      </dgm:t>
    </dgm:pt>
    <dgm:pt modelId="{14AC4513-AF8B-40BC-B488-199334CF42DB}" type="parTrans" cxnId="{9FA817F1-706B-47D2-9A85-C393CB107477}">
      <dgm:prSet/>
      <dgm:spPr/>
      <dgm:t>
        <a:bodyPr/>
        <a:lstStyle/>
        <a:p>
          <a:endParaRPr lang="es-ES"/>
        </a:p>
      </dgm:t>
    </dgm:pt>
    <dgm:pt modelId="{C0AF4F91-C37F-4A5D-BBD0-85CEBE7A7808}" type="sibTrans" cxnId="{9FA817F1-706B-47D2-9A85-C393CB107477}">
      <dgm:prSet/>
      <dgm:spPr/>
      <dgm:t>
        <a:bodyPr/>
        <a:lstStyle/>
        <a:p>
          <a:endParaRPr lang="es-ES"/>
        </a:p>
      </dgm:t>
    </dgm:pt>
    <dgm:pt modelId="{F75D96B1-194A-403A-8D4E-53139203F692}">
      <dgm:prSet custT="1"/>
      <dgm:spPr/>
      <dgm:t>
        <a:bodyPr/>
        <a:lstStyle/>
        <a:p>
          <a:pPr rtl="0"/>
          <a:r>
            <a:rPr lang="es-ES" sz="1800" dirty="0" smtClean="0"/>
            <a:t>resto de trabajadores de otros departamentos (cocina y sala), camareros de sala (85% hombres)= 640,67 €</a:t>
          </a:r>
          <a:endParaRPr lang="es-ES" sz="1800" dirty="0"/>
        </a:p>
      </dgm:t>
    </dgm:pt>
    <dgm:pt modelId="{60515460-B1BF-436F-BB57-BE0E7AFDF4B2}" type="parTrans" cxnId="{0136CACF-EF00-4E92-B106-E13DDFD5B83C}">
      <dgm:prSet/>
      <dgm:spPr/>
      <dgm:t>
        <a:bodyPr/>
        <a:lstStyle/>
        <a:p>
          <a:endParaRPr lang="es-ES"/>
        </a:p>
      </dgm:t>
    </dgm:pt>
    <dgm:pt modelId="{E5E27533-9A69-455E-B1B2-9AA46F15A00B}" type="sibTrans" cxnId="{0136CACF-EF00-4E92-B106-E13DDFD5B83C}">
      <dgm:prSet/>
      <dgm:spPr/>
      <dgm:t>
        <a:bodyPr/>
        <a:lstStyle/>
        <a:p>
          <a:endParaRPr lang="es-ES"/>
        </a:p>
      </dgm:t>
    </dgm:pt>
    <dgm:pt modelId="{61AF2DBB-6690-484E-892C-F9D965AE94FB}">
      <dgm:prSet custT="1"/>
      <dgm:spPr/>
      <dgm:t>
        <a:bodyPr/>
        <a:lstStyle/>
        <a:p>
          <a:pPr rtl="0"/>
          <a:r>
            <a:rPr lang="es-ES" sz="1800" dirty="0" smtClean="0"/>
            <a:t>Instancia</a:t>
          </a:r>
          <a:endParaRPr lang="es-ES" sz="1800" dirty="0"/>
        </a:p>
      </dgm:t>
    </dgm:pt>
    <dgm:pt modelId="{EC828A15-CB3E-4587-8757-00BA25D163DC}" type="parTrans" cxnId="{108F263A-F5E4-4A95-BEE7-E5C690FB0966}">
      <dgm:prSet/>
      <dgm:spPr/>
      <dgm:t>
        <a:bodyPr/>
        <a:lstStyle/>
        <a:p>
          <a:endParaRPr lang="es-ES"/>
        </a:p>
      </dgm:t>
    </dgm:pt>
    <dgm:pt modelId="{FE34A2AB-D53A-4FFE-820E-70C1B3632BFE}" type="sibTrans" cxnId="{108F263A-F5E4-4A95-BEE7-E5C690FB0966}">
      <dgm:prSet/>
      <dgm:spPr/>
      <dgm:t>
        <a:bodyPr/>
        <a:lstStyle/>
        <a:p>
          <a:endParaRPr lang="es-ES"/>
        </a:p>
      </dgm:t>
    </dgm:pt>
    <dgm:pt modelId="{22A28C0F-8FCA-496F-8BE6-4884ED040617}">
      <dgm:prSet custT="1"/>
      <dgm:spPr/>
      <dgm:t>
        <a:bodyPr/>
        <a:lstStyle/>
        <a:p>
          <a:pPr rtl="0"/>
          <a:r>
            <a:rPr lang="es-ES" sz="1800" dirty="0" smtClean="0"/>
            <a:t>Suplicación</a:t>
          </a:r>
          <a:endParaRPr lang="es-ES" sz="1800" dirty="0"/>
        </a:p>
      </dgm:t>
    </dgm:pt>
    <dgm:pt modelId="{71FBB336-2A5D-459D-BE15-8DD8DC298DAC}" type="parTrans" cxnId="{98320153-CAC6-489C-8074-9CBB086A6E18}">
      <dgm:prSet/>
      <dgm:spPr/>
      <dgm:t>
        <a:bodyPr/>
        <a:lstStyle/>
        <a:p>
          <a:endParaRPr lang="es-ES"/>
        </a:p>
      </dgm:t>
    </dgm:pt>
    <dgm:pt modelId="{D2BBDBF3-FA8C-4A62-ABFF-4CF7BDD7FDD5}" type="sibTrans" cxnId="{98320153-CAC6-489C-8074-9CBB086A6E18}">
      <dgm:prSet/>
      <dgm:spPr/>
      <dgm:t>
        <a:bodyPr/>
        <a:lstStyle/>
        <a:p>
          <a:endParaRPr lang="es-ES"/>
        </a:p>
      </dgm:t>
    </dgm:pt>
    <dgm:pt modelId="{A665B303-9827-4659-8C17-5D218F4A5A3E}">
      <dgm:prSet custT="1"/>
      <dgm:spPr/>
      <dgm:t>
        <a:bodyPr/>
        <a:lstStyle/>
        <a:p>
          <a:pPr rtl="0"/>
          <a:r>
            <a:rPr lang="es-ES" sz="1800" dirty="0" smtClean="0"/>
            <a:t>¿plus de productividad? = causa específica = volumen de trabajo o resultados de la empresa</a:t>
          </a:r>
          <a:endParaRPr lang="es-ES" sz="1800" dirty="0"/>
        </a:p>
      </dgm:t>
    </dgm:pt>
    <dgm:pt modelId="{FEEDBEE7-EC2B-4E54-A92C-12E4C2977CD6}" type="parTrans" cxnId="{B0614C75-B65B-448E-80F0-B8C3DF7E9889}">
      <dgm:prSet/>
      <dgm:spPr/>
      <dgm:t>
        <a:bodyPr/>
        <a:lstStyle/>
        <a:p>
          <a:endParaRPr lang="es-ES"/>
        </a:p>
      </dgm:t>
    </dgm:pt>
    <dgm:pt modelId="{7080FC56-257E-427C-81FC-52D221646246}" type="sibTrans" cxnId="{B0614C75-B65B-448E-80F0-B8C3DF7E9889}">
      <dgm:prSet/>
      <dgm:spPr/>
      <dgm:t>
        <a:bodyPr/>
        <a:lstStyle/>
        <a:p>
          <a:endParaRPr lang="es-ES"/>
        </a:p>
      </dgm:t>
    </dgm:pt>
    <dgm:pt modelId="{DCDCF526-D363-4B47-90A9-826D6323F30E}">
      <dgm:prSet custT="1"/>
      <dgm:spPr/>
      <dgm:t>
        <a:bodyPr/>
        <a:lstStyle/>
        <a:p>
          <a:pPr rtl="0"/>
          <a:r>
            <a:rPr lang="es-ES" sz="1800" b="1" u="sng" dirty="0" smtClean="0"/>
            <a:t>Opacidad y falta de objetividad </a:t>
          </a:r>
          <a:r>
            <a:rPr lang="es-ES" sz="1800" dirty="0" smtClean="0"/>
            <a:t>= </a:t>
          </a:r>
          <a:r>
            <a:rPr lang="es-ES" sz="1800" b="1" u="sng" dirty="0" smtClean="0"/>
            <a:t>discriminatorio</a:t>
          </a:r>
          <a:r>
            <a:rPr lang="es-ES" sz="1800" dirty="0" smtClean="0"/>
            <a:t> = </a:t>
          </a:r>
          <a:r>
            <a:rPr lang="es-ES" sz="1800" b="1" u="sng" dirty="0" smtClean="0"/>
            <a:t>nulidad</a:t>
          </a:r>
          <a:r>
            <a:rPr lang="es-ES" sz="1800" dirty="0" smtClean="0"/>
            <a:t> del pacto en ese punto</a:t>
          </a:r>
          <a:endParaRPr lang="es-ES" sz="1800" dirty="0"/>
        </a:p>
      </dgm:t>
    </dgm:pt>
    <dgm:pt modelId="{4908E032-9D51-4CBD-89E7-11214C0D8A0A}" type="parTrans" cxnId="{4DC5D623-00FD-4ECC-B08B-EFA0C4D694D9}">
      <dgm:prSet/>
      <dgm:spPr/>
      <dgm:t>
        <a:bodyPr/>
        <a:lstStyle/>
        <a:p>
          <a:endParaRPr lang="es-ES"/>
        </a:p>
      </dgm:t>
    </dgm:pt>
    <dgm:pt modelId="{75616517-50BA-42BE-AEE3-6D95947915EB}" type="sibTrans" cxnId="{4DC5D623-00FD-4ECC-B08B-EFA0C4D694D9}">
      <dgm:prSet/>
      <dgm:spPr/>
      <dgm:t>
        <a:bodyPr/>
        <a:lstStyle/>
        <a:p>
          <a:endParaRPr lang="es-ES"/>
        </a:p>
      </dgm:t>
    </dgm:pt>
    <dgm:pt modelId="{44B8AEFF-2217-4F04-AA23-851D69183182}">
      <dgm:prSet custT="1"/>
      <dgm:spPr/>
      <dgm:t>
        <a:bodyPr/>
        <a:lstStyle/>
        <a:p>
          <a:pPr rtl="0"/>
          <a:r>
            <a:rPr lang="es-ES" sz="1800" dirty="0" smtClean="0"/>
            <a:t> departamento de pisos (92% mujeres) = 139 €</a:t>
          </a:r>
          <a:endParaRPr lang="es-ES" sz="1800" dirty="0"/>
        </a:p>
      </dgm:t>
    </dgm:pt>
    <dgm:pt modelId="{01850B48-C317-4EA6-B410-0C4206026F63}" type="parTrans" cxnId="{B7C2C946-7BAD-482F-A485-A27E96CA05C7}">
      <dgm:prSet/>
      <dgm:spPr/>
      <dgm:t>
        <a:bodyPr/>
        <a:lstStyle/>
        <a:p>
          <a:endParaRPr lang="es-ES"/>
        </a:p>
      </dgm:t>
    </dgm:pt>
    <dgm:pt modelId="{A63B6CA4-CCB2-4BEC-9B35-B747CD5C8B44}" type="sibTrans" cxnId="{B7C2C946-7BAD-482F-A485-A27E96CA05C7}">
      <dgm:prSet/>
      <dgm:spPr/>
      <dgm:t>
        <a:bodyPr/>
        <a:lstStyle/>
        <a:p>
          <a:endParaRPr lang="es-ES"/>
        </a:p>
      </dgm:t>
    </dgm:pt>
    <dgm:pt modelId="{1DA3921E-CEDE-459C-B426-0147C54902FF}">
      <dgm:prSet custT="1"/>
      <dgm:spPr/>
      <dgm:t>
        <a:bodyPr/>
        <a:lstStyle/>
        <a:p>
          <a:pPr rtl="0"/>
          <a:r>
            <a:rPr lang="es-ES" sz="1800" dirty="0" smtClean="0"/>
            <a:t>considera que había razones objetivas, como la </a:t>
          </a:r>
          <a:r>
            <a:rPr lang="es-ES" sz="1800" dirty="0" err="1" smtClean="0"/>
            <a:t>turnidad</a:t>
          </a:r>
          <a:r>
            <a:rPr lang="es-ES" sz="1800" dirty="0" smtClean="0"/>
            <a:t>, nocturnidad, exigencias formativas…</a:t>
          </a:r>
          <a:endParaRPr lang="es-ES" sz="1800" dirty="0"/>
        </a:p>
      </dgm:t>
    </dgm:pt>
    <dgm:pt modelId="{52D41AB7-2432-415A-8A5A-DBF8B440AA9E}" type="parTrans" cxnId="{389BF294-A22F-4DFD-998F-633B32A64AD6}">
      <dgm:prSet/>
      <dgm:spPr/>
      <dgm:t>
        <a:bodyPr/>
        <a:lstStyle/>
        <a:p>
          <a:endParaRPr lang="es-ES"/>
        </a:p>
      </dgm:t>
    </dgm:pt>
    <dgm:pt modelId="{899BDD2C-DDB0-4EE1-89DE-3C540D33D85F}" type="sibTrans" cxnId="{389BF294-A22F-4DFD-998F-633B32A64AD6}">
      <dgm:prSet/>
      <dgm:spPr/>
      <dgm:t>
        <a:bodyPr/>
        <a:lstStyle/>
        <a:p>
          <a:endParaRPr lang="es-ES"/>
        </a:p>
      </dgm:t>
    </dgm:pt>
    <dgm:pt modelId="{BDA48541-0A87-4690-ACC5-C9687DBC5F6B}">
      <dgm:prSet custT="1"/>
      <dgm:spPr/>
      <dgm:t>
        <a:bodyPr/>
        <a:lstStyle/>
        <a:p>
          <a:pPr rtl="0"/>
          <a:r>
            <a:rPr lang="es-ES" sz="1800" b="1" u="sng" dirty="0" smtClean="0"/>
            <a:t>mismo nivel </a:t>
          </a:r>
          <a:r>
            <a:rPr lang="es-ES" sz="1800" dirty="0" smtClean="0"/>
            <a:t>retributivo </a:t>
          </a:r>
          <a:r>
            <a:rPr lang="es-ES" sz="1800" b="1" u="sng" dirty="0" smtClean="0"/>
            <a:t>no implica IGUAL VALOR </a:t>
          </a:r>
          <a:r>
            <a:rPr lang="es-ES" sz="1800" dirty="0" smtClean="0"/>
            <a:t>[STJUE de 26 de junio de 2001, </a:t>
          </a:r>
          <a:r>
            <a:rPr lang="es-ES" sz="1800" i="1" dirty="0" smtClean="0"/>
            <a:t>asunto </a:t>
          </a:r>
          <a:r>
            <a:rPr lang="es-ES" sz="1800" i="1" dirty="0" err="1" smtClean="0"/>
            <a:t>Brunnhofer</a:t>
          </a:r>
          <a:r>
            <a:rPr lang="es-ES" sz="1800" dirty="0" smtClean="0"/>
            <a:t> (C-381/99)]</a:t>
          </a:r>
          <a:endParaRPr lang="es-ES" sz="1800" dirty="0"/>
        </a:p>
      </dgm:t>
    </dgm:pt>
    <dgm:pt modelId="{C1883881-422A-4A68-A5E9-FCA8ED16D1E2}" type="parTrans" cxnId="{B3583942-E64E-4094-B49E-C8AA84AF3337}">
      <dgm:prSet/>
      <dgm:spPr/>
      <dgm:t>
        <a:bodyPr/>
        <a:lstStyle/>
        <a:p>
          <a:endParaRPr lang="es-ES"/>
        </a:p>
      </dgm:t>
    </dgm:pt>
    <dgm:pt modelId="{7385023E-96FD-408A-ADDF-47DDDABF48E6}" type="sibTrans" cxnId="{B3583942-E64E-4094-B49E-C8AA84AF3337}">
      <dgm:prSet/>
      <dgm:spPr/>
      <dgm:t>
        <a:bodyPr/>
        <a:lstStyle/>
        <a:p>
          <a:endParaRPr lang="es-ES"/>
        </a:p>
      </dgm:t>
    </dgm:pt>
    <dgm:pt modelId="{EAE6D786-0171-47B9-831D-F2218AA288DE}" type="pres">
      <dgm:prSet presAssocID="{9A9A432D-604F-4459-A34A-ABA9F2619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30A437-BA63-4EC9-987D-C4F330E4E326}" type="pres">
      <dgm:prSet presAssocID="{6B307E2C-67A7-4F87-BDD5-EFE686C7E7E8}" presName="linNode" presStyleCnt="0"/>
      <dgm:spPr/>
    </dgm:pt>
    <dgm:pt modelId="{D324C8F4-A8FF-4019-9FB2-8BAA444F0285}" type="pres">
      <dgm:prSet presAssocID="{6B307E2C-67A7-4F87-BDD5-EFE686C7E7E8}" presName="parentText" presStyleLbl="node1" presStyleIdx="0" presStyleCnt="3" custScaleX="768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AF56A-B7A9-4F61-BCB3-AF1186D50610}" type="pres">
      <dgm:prSet presAssocID="{6B307E2C-67A7-4F87-BDD5-EFE686C7E7E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C85783-A482-4EA3-ABA8-0644ACE65025}" type="pres">
      <dgm:prSet presAssocID="{C0AF4F91-C37F-4A5D-BBD0-85CEBE7A7808}" presName="sp" presStyleCnt="0"/>
      <dgm:spPr/>
    </dgm:pt>
    <dgm:pt modelId="{3F97D6D5-FEC2-467C-BFB3-996EC8F3D7CC}" type="pres">
      <dgm:prSet presAssocID="{61AF2DBB-6690-484E-892C-F9D965AE94FB}" presName="linNode" presStyleCnt="0"/>
      <dgm:spPr/>
    </dgm:pt>
    <dgm:pt modelId="{8F94E008-C0EA-4AA0-9358-FB99B4F8883A}" type="pres">
      <dgm:prSet presAssocID="{61AF2DBB-6690-484E-892C-F9D965AE94FB}" presName="parentText" presStyleLbl="node1" presStyleIdx="1" presStyleCnt="3" custScaleX="78998" custLinFactNeighborX="-39" custLinFactNeighborY="-49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3CA991-BCC8-4FCE-8E9A-B3B7E10E4E19}" type="pres">
      <dgm:prSet presAssocID="{61AF2DBB-6690-484E-892C-F9D965AE94FB}" presName="descendantText" presStyleLbl="alignAccFollowNode1" presStyleIdx="1" presStyleCnt="3" custScaleY="73976" custLinFactNeighborX="-339" custLinFactNeighborY="-7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0D15CD-5E36-4C4C-A79A-0B0BF89D16BA}" type="pres">
      <dgm:prSet presAssocID="{FE34A2AB-D53A-4FFE-820E-70C1B3632BFE}" presName="sp" presStyleCnt="0"/>
      <dgm:spPr/>
    </dgm:pt>
    <dgm:pt modelId="{EFDEBDFE-3003-4D5C-A0B8-572537E32C81}" type="pres">
      <dgm:prSet presAssocID="{22A28C0F-8FCA-496F-8BE6-4884ED040617}" presName="linNode" presStyleCnt="0"/>
      <dgm:spPr/>
    </dgm:pt>
    <dgm:pt modelId="{5D59C1E2-3EBF-4EF8-AC1D-E8262A0DDE32}" type="pres">
      <dgm:prSet presAssocID="{22A28C0F-8FCA-496F-8BE6-4884ED040617}" presName="parentText" presStyleLbl="node1" presStyleIdx="2" presStyleCnt="3" custScaleX="78320" custLinFactNeighborX="381" custLinFactNeighborY="-599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8B3F1-6D02-464D-B49B-4C773E06052F}" type="pres">
      <dgm:prSet presAssocID="{22A28C0F-8FCA-496F-8BE6-4884ED040617}" presName="descendantText" presStyleLbl="alignAccFollowNode1" presStyleIdx="2" presStyleCnt="3" custScaleY="198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320153-CAC6-489C-8074-9CBB086A6E18}" srcId="{9A9A432D-604F-4459-A34A-ABA9F26192EC}" destId="{22A28C0F-8FCA-496F-8BE6-4884ED040617}" srcOrd="2" destOrd="0" parTransId="{71FBB336-2A5D-459D-BE15-8DD8DC298DAC}" sibTransId="{D2BBDBF3-FA8C-4A62-ABFF-4CF7BDD7FDD5}"/>
    <dgm:cxn modelId="{108F263A-F5E4-4A95-BEE7-E5C690FB0966}" srcId="{9A9A432D-604F-4459-A34A-ABA9F26192EC}" destId="{61AF2DBB-6690-484E-892C-F9D965AE94FB}" srcOrd="1" destOrd="0" parTransId="{EC828A15-CB3E-4587-8757-00BA25D163DC}" sibTransId="{FE34A2AB-D53A-4FFE-820E-70C1B3632BFE}"/>
    <dgm:cxn modelId="{89C3CF8D-47A6-4B29-9AE0-79E63246614D}" type="presOf" srcId="{6B307E2C-67A7-4F87-BDD5-EFE686C7E7E8}" destId="{D324C8F4-A8FF-4019-9FB2-8BAA444F0285}" srcOrd="0" destOrd="0" presId="urn:microsoft.com/office/officeart/2005/8/layout/vList5"/>
    <dgm:cxn modelId="{77394A17-A1DC-4012-93B7-E219126A5946}" type="presOf" srcId="{1DA3921E-CEDE-459C-B426-0147C54902FF}" destId="{7C3CA991-BCC8-4FCE-8E9A-B3B7E10E4E19}" srcOrd="0" destOrd="0" presId="urn:microsoft.com/office/officeart/2005/8/layout/vList5"/>
    <dgm:cxn modelId="{FEDA4308-CB34-4192-8824-E14075ACA6F8}" type="presOf" srcId="{A665B303-9827-4659-8C17-5D218F4A5A3E}" destId="{2D28B3F1-6D02-464D-B49B-4C773E06052F}" srcOrd="0" destOrd="1" presId="urn:microsoft.com/office/officeart/2005/8/layout/vList5"/>
    <dgm:cxn modelId="{4DC5D623-00FD-4ECC-B08B-EFA0C4D694D9}" srcId="{22A28C0F-8FCA-496F-8BE6-4884ED040617}" destId="{DCDCF526-D363-4B47-90A9-826D6323F30E}" srcOrd="2" destOrd="0" parTransId="{4908E032-9D51-4CBD-89E7-11214C0D8A0A}" sibTransId="{75616517-50BA-42BE-AEE3-6D95947915EB}"/>
    <dgm:cxn modelId="{FA45FF60-F270-4605-9B44-5C7ED5F693BB}" type="presOf" srcId="{22A28C0F-8FCA-496F-8BE6-4884ED040617}" destId="{5D59C1E2-3EBF-4EF8-AC1D-E8262A0DDE32}" srcOrd="0" destOrd="0" presId="urn:microsoft.com/office/officeart/2005/8/layout/vList5"/>
    <dgm:cxn modelId="{389BF294-A22F-4DFD-998F-633B32A64AD6}" srcId="{61AF2DBB-6690-484E-892C-F9D965AE94FB}" destId="{1DA3921E-CEDE-459C-B426-0147C54902FF}" srcOrd="0" destOrd="0" parTransId="{52D41AB7-2432-415A-8A5A-DBF8B440AA9E}" sibTransId="{899BDD2C-DDB0-4EE1-89DE-3C540D33D85F}"/>
    <dgm:cxn modelId="{1A47B438-57A2-476D-BF7E-6F92BBC8AE61}" type="presOf" srcId="{BDA48541-0A87-4690-ACC5-C9687DBC5F6B}" destId="{2D28B3F1-6D02-464D-B49B-4C773E06052F}" srcOrd="0" destOrd="0" presId="urn:microsoft.com/office/officeart/2005/8/layout/vList5"/>
    <dgm:cxn modelId="{0136CACF-EF00-4E92-B106-E13DDFD5B83C}" srcId="{6B307E2C-67A7-4F87-BDD5-EFE686C7E7E8}" destId="{F75D96B1-194A-403A-8D4E-53139203F692}" srcOrd="1" destOrd="0" parTransId="{60515460-B1BF-436F-BB57-BE0E7AFDF4B2}" sibTransId="{E5E27533-9A69-455E-B1B2-9AA46F15A00B}"/>
    <dgm:cxn modelId="{9FA817F1-706B-47D2-9A85-C393CB107477}" srcId="{9A9A432D-604F-4459-A34A-ABA9F26192EC}" destId="{6B307E2C-67A7-4F87-BDD5-EFE686C7E7E8}" srcOrd="0" destOrd="0" parTransId="{14AC4513-AF8B-40BC-B488-199334CF42DB}" sibTransId="{C0AF4F91-C37F-4A5D-BBD0-85CEBE7A7808}"/>
    <dgm:cxn modelId="{8E811DEC-9D1B-46C2-A7DF-CC48D0CC7F60}" type="presOf" srcId="{DCDCF526-D363-4B47-90A9-826D6323F30E}" destId="{2D28B3F1-6D02-464D-B49B-4C773E06052F}" srcOrd="0" destOrd="2" presId="urn:microsoft.com/office/officeart/2005/8/layout/vList5"/>
    <dgm:cxn modelId="{B7C2C946-7BAD-482F-A485-A27E96CA05C7}" srcId="{6B307E2C-67A7-4F87-BDD5-EFE686C7E7E8}" destId="{44B8AEFF-2217-4F04-AA23-851D69183182}" srcOrd="0" destOrd="0" parTransId="{01850B48-C317-4EA6-B410-0C4206026F63}" sibTransId="{A63B6CA4-CCB2-4BEC-9B35-B747CD5C8B44}"/>
    <dgm:cxn modelId="{A39AF2E5-46CF-490A-9C2D-FB56CEFA82CD}" type="presOf" srcId="{9A9A432D-604F-4459-A34A-ABA9F26192EC}" destId="{EAE6D786-0171-47B9-831D-F2218AA288DE}" srcOrd="0" destOrd="0" presId="urn:microsoft.com/office/officeart/2005/8/layout/vList5"/>
    <dgm:cxn modelId="{A9A6D099-44E5-4D49-A030-D315BEF016BB}" type="presOf" srcId="{61AF2DBB-6690-484E-892C-F9D965AE94FB}" destId="{8F94E008-C0EA-4AA0-9358-FB99B4F8883A}" srcOrd="0" destOrd="0" presId="urn:microsoft.com/office/officeart/2005/8/layout/vList5"/>
    <dgm:cxn modelId="{B0614C75-B65B-448E-80F0-B8C3DF7E9889}" srcId="{22A28C0F-8FCA-496F-8BE6-4884ED040617}" destId="{A665B303-9827-4659-8C17-5D218F4A5A3E}" srcOrd="1" destOrd="0" parTransId="{FEEDBEE7-EC2B-4E54-A92C-12E4C2977CD6}" sibTransId="{7080FC56-257E-427C-81FC-52D221646246}"/>
    <dgm:cxn modelId="{B48040CE-950A-4343-AA84-27843E39D44D}" type="presOf" srcId="{F75D96B1-194A-403A-8D4E-53139203F692}" destId="{DC9AF56A-B7A9-4F61-BCB3-AF1186D50610}" srcOrd="0" destOrd="1" presId="urn:microsoft.com/office/officeart/2005/8/layout/vList5"/>
    <dgm:cxn modelId="{0E343389-3A4F-4269-A300-D59225BE1EB1}" type="presOf" srcId="{44B8AEFF-2217-4F04-AA23-851D69183182}" destId="{DC9AF56A-B7A9-4F61-BCB3-AF1186D50610}" srcOrd="0" destOrd="0" presId="urn:microsoft.com/office/officeart/2005/8/layout/vList5"/>
    <dgm:cxn modelId="{B3583942-E64E-4094-B49E-C8AA84AF3337}" srcId="{22A28C0F-8FCA-496F-8BE6-4884ED040617}" destId="{BDA48541-0A87-4690-ACC5-C9687DBC5F6B}" srcOrd="0" destOrd="0" parTransId="{C1883881-422A-4A68-A5E9-FCA8ED16D1E2}" sibTransId="{7385023E-96FD-408A-ADDF-47DDDABF48E6}"/>
    <dgm:cxn modelId="{9C0A12F6-1716-48EE-A5C8-F07B903F9A6D}" type="presParOf" srcId="{EAE6D786-0171-47B9-831D-F2218AA288DE}" destId="{1230A437-BA63-4EC9-987D-C4F330E4E326}" srcOrd="0" destOrd="0" presId="urn:microsoft.com/office/officeart/2005/8/layout/vList5"/>
    <dgm:cxn modelId="{0805F1B9-7B7A-47BB-B0E6-BC8FF849F187}" type="presParOf" srcId="{1230A437-BA63-4EC9-987D-C4F330E4E326}" destId="{D324C8F4-A8FF-4019-9FB2-8BAA444F0285}" srcOrd="0" destOrd="0" presId="urn:microsoft.com/office/officeart/2005/8/layout/vList5"/>
    <dgm:cxn modelId="{F05C63F2-9823-41F9-A5FC-FCC8D596A6EB}" type="presParOf" srcId="{1230A437-BA63-4EC9-987D-C4F330E4E326}" destId="{DC9AF56A-B7A9-4F61-BCB3-AF1186D50610}" srcOrd="1" destOrd="0" presId="urn:microsoft.com/office/officeart/2005/8/layout/vList5"/>
    <dgm:cxn modelId="{B6C26E1E-E774-41AA-A885-03CCDC6B08E0}" type="presParOf" srcId="{EAE6D786-0171-47B9-831D-F2218AA288DE}" destId="{B2C85783-A482-4EA3-ABA8-0644ACE65025}" srcOrd="1" destOrd="0" presId="urn:microsoft.com/office/officeart/2005/8/layout/vList5"/>
    <dgm:cxn modelId="{6252DC94-2ABB-44ED-B40F-2CA728393C00}" type="presParOf" srcId="{EAE6D786-0171-47B9-831D-F2218AA288DE}" destId="{3F97D6D5-FEC2-467C-BFB3-996EC8F3D7CC}" srcOrd="2" destOrd="0" presId="urn:microsoft.com/office/officeart/2005/8/layout/vList5"/>
    <dgm:cxn modelId="{F7C423D1-6BD8-459B-9DCD-0ECD058486E5}" type="presParOf" srcId="{3F97D6D5-FEC2-467C-BFB3-996EC8F3D7CC}" destId="{8F94E008-C0EA-4AA0-9358-FB99B4F8883A}" srcOrd="0" destOrd="0" presId="urn:microsoft.com/office/officeart/2005/8/layout/vList5"/>
    <dgm:cxn modelId="{36ADDBCE-A79D-419F-A45A-C1F4F0F5D19F}" type="presParOf" srcId="{3F97D6D5-FEC2-467C-BFB3-996EC8F3D7CC}" destId="{7C3CA991-BCC8-4FCE-8E9A-B3B7E10E4E19}" srcOrd="1" destOrd="0" presId="urn:microsoft.com/office/officeart/2005/8/layout/vList5"/>
    <dgm:cxn modelId="{039A5012-30BF-477E-887C-81CBAF003702}" type="presParOf" srcId="{EAE6D786-0171-47B9-831D-F2218AA288DE}" destId="{5F0D15CD-5E36-4C4C-A79A-0B0BF89D16BA}" srcOrd="3" destOrd="0" presId="urn:microsoft.com/office/officeart/2005/8/layout/vList5"/>
    <dgm:cxn modelId="{330C4180-2BBD-43F2-908F-320AF7CC10BF}" type="presParOf" srcId="{EAE6D786-0171-47B9-831D-F2218AA288DE}" destId="{EFDEBDFE-3003-4D5C-A0B8-572537E32C81}" srcOrd="4" destOrd="0" presId="urn:microsoft.com/office/officeart/2005/8/layout/vList5"/>
    <dgm:cxn modelId="{B09F2DFA-F3B0-484A-BBBB-CEDF0441F443}" type="presParOf" srcId="{EFDEBDFE-3003-4D5C-A0B8-572537E32C81}" destId="{5D59C1E2-3EBF-4EF8-AC1D-E8262A0DDE32}" srcOrd="0" destOrd="0" presId="urn:microsoft.com/office/officeart/2005/8/layout/vList5"/>
    <dgm:cxn modelId="{8D4156DB-6564-4EF7-A15B-2F2E68CB2184}" type="presParOf" srcId="{EFDEBDFE-3003-4D5C-A0B8-572537E32C81}" destId="{2D28B3F1-6D02-464D-B49B-4C773E0605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19995A2-EA0D-4927-97FF-6DF870338C7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E4A429-54A3-49BE-AA6A-D6876475269C}">
      <dgm:prSet/>
      <dgm:spPr/>
      <dgm:t>
        <a:bodyPr/>
        <a:lstStyle/>
        <a:p>
          <a:pPr rtl="0"/>
          <a:r>
            <a:rPr lang="es-ES" dirty="0" smtClean="0"/>
            <a:t>Trabajadora responsable del departamento de finanzas</a:t>
          </a:r>
          <a:endParaRPr lang="es-ES" dirty="0"/>
        </a:p>
      </dgm:t>
    </dgm:pt>
    <dgm:pt modelId="{2DCBE3B5-373B-4CF1-B8A5-A6DFB4CACB52}" type="parTrans" cxnId="{353E1FA7-E29F-42A4-96D6-313F7F0E1C5D}">
      <dgm:prSet/>
      <dgm:spPr/>
      <dgm:t>
        <a:bodyPr/>
        <a:lstStyle/>
        <a:p>
          <a:endParaRPr lang="es-ES"/>
        </a:p>
      </dgm:t>
    </dgm:pt>
    <dgm:pt modelId="{DBCF9CBA-3ED5-4D81-A406-4569DD1904FC}" type="sibTrans" cxnId="{353E1FA7-E29F-42A4-96D6-313F7F0E1C5D}">
      <dgm:prSet/>
      <dgm:spPr/>
      <dgm:t>
        <a:bodyPr/>
        <a:lstStyle/>
        <a:p>
          <a:endParaRPr lang="es-ES"/>
        </a:p>
      </dgm:t>
    </dgm:pt>
    <dgm:pt modelId="{B5E98833-0029-4150-88AB-4204FCC654AE}">
      <dgm:prSet/>
      <dgm:spPr/>
      <dgm:t>
        <a:bodyPr/>
        <a:lstStyle/>
        <a:p>
          <a:pPr rtl="0"/>
          <a:r>
            <a:rPr lang="es-ES" dirty="0" smtClean="0"/>
            <a:t>Incentivos = </a:t>
          </a:r>
          <a:r>
            <a:rPr lang="es-ES" b="1" u="sng" dirty="0" smtClean="0"/>
            <a:t>los fija el gerente discrecionalmente</a:t>
          </a:r>
          <a:endParaRPr lang="es-ES" b="1" u="sng" dirty="0"/>
        </a:p>
      </dgm:t>
    </dgm:pt>
    <dgm:pt modelId="{D5CDDBC2-D165-4671-BFC0-C62F5728D4DF}" type="parTrans" cxnId="{62C78C85-CDD2-4490-982C-05F067D27BC8}">
      <dgm:prSet/>
      <dgm:spPr/>
      <dgm:t>
        <a:bodyPr/>
        <a:lstStyle/>
        <a:p>
          <a:endParaRPr lang="es-ES"/>
        </a:p>
      </dgm:t>
    </dgm:pt>
    <dgm:pt modelId="{5F7EAA70-BD8D-4583-96BE-DE32A3438724}" type="sibTrans" cxnId="{62C78C85-CDD2-4490-982C-05F067D27BC8}">
      <dgm:prSet/>
      <dgm:spPr/>
      <dgm:t>
        <a:bodyPr/>
        <a:lstStyle/>
        <a:p>
          <a:endParaRPr lang="es-ES"/>
        </a:p>
      </dgm:t>
    </dgm:pt>
    <dgm:pt modelId="{8861C8FE-7F73-42D4-B19D-F420A191132B}">
      <dgm:prSet/>
      <dgm:spPr/>
      <dgm:t>
        <a:bodyPr/>
        <a:lstStyle/>
        <a:p>
          <a:pPr rtl="0"/>
          <a:r>
            <a:rPr lang="es-ES" dirty="0" smtClean="0"/>
            <a:t>La empresa </a:t>
          </a:r>
          <a:r>
            <a:rPr lang="es-ES" b="1" u="sng" dirty="0" smtClean="0"/>
            <a:t>opone razones vagas </a:t>
          </a:r>
          <a:r>
            <a:rPr lang="es-ES" dirty="0" smtClean="0"/>
            <a:t>y </a:t>
          </a:r>
          <a:r>
            <a:rPr lang="es-ES" b="1" u="sng" dirty="0" smtClean="0"/>
            <a:t>no justifica objetivamente la diferencia</a:t>
          </a:r>
          <a:endParaRPr lang="es-ES" b="1" u="sng" dirty="0"/>
        </a:p>
      </dgm:t>
    </dgm:pt>
    <dgm:pt modelId="{6BCBBABB-497D-4843-B498-CAACDB3D1F13}" type="parTrans" cxnId="{77076481-6F32-43C1-BE60-A22B802D8214}">
      <dgm:prSet/>
      <dgm:spPr/>
      <dgm:t>
        <a:bodyPr/>
        <a:lstStyle/>
        <a:p>
          <a:endParaRPr lang="es-ES"/>
        </a:p>
      </dgm:t>
    </dgm:pt>
    <dgm:pt modelId="{5C9798B6-51A6-40D2-84E3-BA644BDFC65C}" type="sibTrans" cxnId="{77076481-6F32-43C1-BE60-A22B802D8214}">
      <dgm:prSet/>
      <dgm:spPr/>
      <dgm:t>
        <a:bodyPr/>
        <a:lstStyle/>
        <a:p>
          <a:endParaRPr lang="es-ES"/>
        </a:p>
      </dgm:t>
    </dgm:pt>
    <dgm:pt modelId="{2990128B-E7E9-4DC9-A4DF-8AC3D15DE1D7}">
      <dgm:prSet/>
      <dgm:spPr/>
      <dgm:t>
        <a:bodyPr/>
        <a:lstStyle/>
        <a:p>
          <a:pPr rtl="0"/>
          <a:r>
            <a:rPr lang="es-ES" dirty="0" smtClean="0"/>
            <a:t>Demanda de tutela = estimada</a:t>
          </a:r>
          <a:endParaRPr lang="es-ES" dirty="0"/>
        </a:p>
      </dgm:t>
    </dgm:pt>
    <dgm:pt modelId="{4423AD9C-5115-41EC-B68D-9D3F4B9FD752}" type="parTrans" cxnId="{610F10EE-5723-4BB2-9222-370D8B1B2E58}">
      <dgm:prSet/>
      <dgm:spPr/>
      <dgm:t>
        <a:bodyPr/>
        <a:lstStyle/>
        <a:p>
          <a:endParaRPr lang="es-ES"/>
        </a:p>
      </dgm:t>
    </dgm:pt>
    <dgm:pt modelId="{87563639-0520-4E35-8C99-958DE359484B}" type="sibTrans" cxnId="{610F10EE-5723-4BB2-9222-370D8B1B2E58}">
      <dgm:prSet/>
      <dgm:spPr/>
      <dgm:t>
        <a:bodyPr/>
        <a:lstStyle/>
        <a:p>
          <a:endParaRPr lang="es-ES"/>
        </a:p>
      </dgm:t>
    </dgm:pt>
    <dgm:pt modelId="{F9587AB8-BD6E-43C7-AE75-0F4BD4664613}">
      <dgm:prSet/>
      <dgm:spPr/>
      <dgm:t>
        <a:bodyPr/>
        <a:lstStyle/>
        <a:p>
          <a:pPr rtl="0"/>
          <a:r>
            <a:rPr lang="es-ES" dirty="0" smtClean="0"/>
            <a:t>abono de las oportunas </a:t>
          </a:r>
          <a:r>
            <a:rPr lang="es-ES" b="1" u="sng" dirty="0" smtClean="0"/>
            <a:t>diferencias salariales </a:t>
          </a:r>
          <a:endParaRPr lang="es-ES" b="1" u="sng" dirty="0"/>
        </a:p>
      </dgm:t>
    </dgm:pt>
    <dgm:pt modelId="{E6862055-74C7-4102-BEF2-BCFE12FC6619}" type="parTrans" cxnId="{F11EEF64-4B35-4071-9D1D-DC9F52CE105F}">
      <dgm:prSet/>
      <dgm:spPr/>
      <dgm:t>
        <a:bodyPr/>
        <a:lstStyle/>
        <a:p>
          <a:endParaRPr lang="es-ES"/>
        </a:p>
      </dgm:t>
    </dgm:pt>
    <dgm:pt modelId="{641383FE-F064-4533-A299-4F1CD39883E6}" type="sibTrans" cxnId="{F11EEF64-4B35-4071-9D1D-DC9F52CE105F}">
      <dgm:prSet/>
      <dgm:spPr/>
      <dgm:t>
        <a:bodyPr/>
        <a:lstStyle/>
        <a:p>
          <a:endParaRPr lang="es-ES"/>
        </a:p>
      </dgm:t>
    </dgm:pt>
    <dgm:pt modelId="{AF72516E-DBDC-4850-8EB9-ACA15D6EA335}">
      <dgm:prSet/>
      <dgm:spPr/>
      <dgm:t>
        <a:bodyPr/>
        <a:lstStyle/>
        <a:p>
          <a:pPr rtl="0"/>
          <a:r>
            <a:rPr lang="es-ES" b="1" u="sng" dirty="0" smtClean="0"/>
            <a:t>+ indemnización en resarcimiento de los daños </a:t>
          </a:r>
          <a:r>
            <a:rPr lang="es-ES" dirty="0" smtClean="0"/>
            <a:t>(que el tribunal de instancia estima en 35.000 euros) ex art.183 LRJS</a:t>
          </a:r>
          <a:endParaRPr lang="es-ES" dirty="0"/>
        </a:p>
      </dgm:t>
    </dgm:pt>
    <dgm:pt modelId="{9D2AEB74-ED35-4024-AA81-7C9199D062BB}" type="parTrans" cxnId="{CE89680E-1C10-4F48-9A4A-5570174F71B4}">
      <dgm:prSet/>
      <dgm:spPr/>
      <dgm:t>
        <a:bodyPr/>
        <a:lstStyle/>
        <a:p>
          <a:endParaRPr lang="es-ES"/>
        </a:p>
      </dgm:t>
    </dgm:pt>
    <dgm:pt modelId="{E304A501-65E3-4BAC-BEA5-1BB4ECCEF9E6}" type="sibTrans" cxnId="{CE89680E-1C10-4F48-9A4A-5570174F71B4}">
      <dgm:prSet/>
      <dgm:spPr/>
      <dgm:t>
        <a:bodyPr/>
        <a:lstStyle/>
        <a:p>
          <a:endParaRPr lang="es-ES"/>
        </a:p>
      </dgm:t>
    </dgm:pt>
    <dgm:pt modelId="{60833EF6-6362-40F2-8142-97A53C565310}">
      <dgm:prSet/>
      <dgm:spPr/>
      <dgm:t>
        <a:bodyPr/>
        <a:lstStyle/>
        <a:p>
          <a:pPr rtl="0"/>
          <a:r>
            <a:rPr lang="es-ES" dirty="0" smtClean="0"/>
            <a:t>= incentivos en el período 2014-2016 </a:t>
          </a:r>
          <a:r>
            <a:rPr lang="es-ES" b="1" u="sng" dirty="0" smtClean="0"/>
            <a:t>muy inferiores </a:t>
          </a:r>
          <a:r>
            <a:rPr lang="es-ES" dirty="0" smtClean="0"/>
            <a:t>al resto de responsables</a:t>
          </a:r>
          <a:endParaRPr lang="es-ES" dirty="0"/>
        </a:p>
      </dgm:t>
    </dgm:pt>
    <dgm:pt modelId="{C53F2AF6-1ABD-4290-8B66-A0BA58B62B74}" type="parTrans" cxnId="{F893A979-D9DC-4CA1-B96F-245CB4DF77BA}">
      <dgm:prSet/>
      <dgm:spPr/>
      <dgm:t>
        <a:bodyPr/>
        <a:lstStyle/>
        <a:p>
          <a:endParaRPr lang="es-ES"/>
        </a:p>
      </dgm:t>
    </dgm:pt>
    <dgm:pt modelId="{18C891DA-AB09-4779-9428-B7D110AAE58C}" type="sibTrans" cxnId="{F893A979-D9DC-4CA1-B96F-245CB4DF77BA}">
      <dgm:prSet/>
      <dgm:spPr/>
      <dgm:t>
        <a:bodyPr/>
        <a:lstStyle/>
        <a:p>
          <a:endParaRPr lang="es-ES"/>
        </a:p>
      </dgm:t>
    </dgm:pt>
    <dgm:pt modelId="{259930AA-A06F-4ED4-913D-B57057795C79}">
      <dgm:prSet/>
      <dgm:spPr/>
      <dgm:t>
        <a:bodyPr/>
        <a:lstStyle/>
        <a:p>
          <a:pPr rtl="0"/>
          <a:r>
            <a:rPr lang="es-ES" b="1" u="sng" dirty="0" smtClean="0"/>
            <a:t>restitución</a:t>
          </a:r>
          <a:r>
            <a:rPr lang="es-ES" dirty="0" smtClean="0"/>
            <a:t> retroactiva de derechos </a:t>
          </a:r>
          <a:endParaRPr lang="es-ES" dirty="0"/>
        </a:p>
      </dgm:t>
    </dgm:pt>
    <dgm:pt modelId="{E9DFBF5A-8DD6-40A6-942B-094296AA7B78}" type="parTrans" cxnId="{A7E1099B-E2CF-4E4D-9B89-0E0732933B2C}">
      <dgm:prSet/>
      <dgm:spPr/>
      <dgm:t>
        <a:bodyPr/>
        <a:lstStyle/>
        <a:p>
          <a:endParaRPr lang="es-ES"/>
        </a:p>
      </dgm:t>
    </dgm:pt>
    <dgm:pt modelId="{992C1D5E-4AA9-40AF-83D2-180B640794EA}" type="sibTrans" cxnId="{A7E1099B-E2CF-4E4D-9B89-0E0732933B2C}">
      <dgm:prSet/>
      <dgm:spPr/>
      <dgm:t>
        <a:bodyPr/>
        <a:lstStyle/>
        <a:p>
          <a:endParaRPr lang="es-ES"/>
        </a:p>
      </dgm:t>
    </dgm:pt>
    <dgm:pt modelId="{007F6B02-585E-4692-8D5C-191F7FF6FB23}" type="pres">
      <dgm:prSet presAssocID="{819995A2-EA0D-4927-97FF-6DF870338C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199115-1056-4CF1-A884-0992ED4DD307}" type="pres">
      <dgm:prSet presAssocID="{90E4A429-54A3-49BE-AA6A-D6876475269C}" presName="composite" presStyleCnt="0"/>
      <dgm:spPr/>
    </dgm:pt>
    <dgm:pt modelId="{1B58B319-093B-4753-B795-5775B7CF7B12}" type="pres">
      <dgm:prSet presAssocID="{90E4A429-54A3-49BE-AA6A-D6876475269C}" presName="parTx" presStyleLbl="alignNode1" presStyleIdx="0" presStyleCnt="2" custScaleX="102320" custLinFactNeighborX="569" custLinFactNeighborY="-3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F5DF2B-C09E-470C-8450-77AA336AB64F}" type="pres">
      <dgm:prSet presAssocID="{90E4A429-54A3-49BE-AA6A-D6876475269C}" presName="desTx" presStyleLbl="alignAccFollowNode1" presStyleIdx="0" presStyleCnt="2" custScaleX="1036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236470-6528-42C4-9C41-3422CCD43D4F}" type="pres">
      <dgm:prSet presAssocID="{DBCF9CBA-3ED5-4D81-A406-4569DD1904FC}" presName="space" presStyleCnt="0"/>
      <dgm:spPr/>
    </dgm:pt>
    <dgm:pt modelId="{32264CE4-BC5E-4BB1-8A8B-30AED7638BBA}" type="pres">
      <dgm:prSet presAssocID="{2990128B-E7E9-4DC9-A4DF-8AC3D15DE1D7}" presName="composite" presStyleCnt="0"/>
      <dgm:spPr/>
    </dgm:pt>
    <dgm:pt modelId="{4AD35228-893B-416B-AE62-656738B9E2AE}" type="pres">
      <dgm:prSet presAssocID="{2990128B-E7E9-4DC9-A4DF-8AC3D15DE1D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AE4AB-1A47-401F-ACB1-97C8AC8F456A}" type="pres">
      <dgm:prSet presAssocID="{2990128B-E7E9-4DC9-A4DF-8AC3D15DE1D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E1099B-E2CF-4E4D-9B89-0E0732933B2C}" srcId="{2990128B-E7E9-4DC9-A4DF-8AC3D15DE1D7}" destId="{259930AA-A06F-4ED4-913D-B57057795C79}" srcOrd="0" destOrd="0" parTransId="{E9DFBF5A-8DD6-40A6-942B-094296AA7B78}" sibTransId="{992C1D5E-4AA9-40AF-83D2-180B640794EA}"/>
    <dgm:cxn modelId="{6C13973E-FBAC-4911-9F39-F0DC2C7199A7}" type="presOf" srcId="{259930AA-A06F-4ED4-913D-B57057795C79}" destId="{0EFAE4AB-1A47-401F-ACB1-97C8AC8F456A}" srcOrd="0" destOrd="0" presId="urn:microsoft.com/office/officeart/2005/8/layout/hList1"/>
    <dgm:cxn modelId="{610F10EE-5723-4BB2-9222-370D8B1B2E58}" srcId="{819995A2-EA0D-4927-97FF-6DF870338C77}" destId="{2990128B-E7E9-4DC9-A4DF-8AC3D15DE1D7}" srcOrd="1" destOrd="0" parTransId="{4423AD9C-5115-41EC-B68D-9D3F4B9FD752}" sibTransId="{87563639-0520-4E35-8C99-958DE359484B}"/>
    <dgm:cxn modelId="{A6356BAF-3DB2-4451-BC67-5C265B858E47}" type="presOf" srcId="{90E4A429-54A3-49BE-AA6A-D6876475269C}" destId="{1B58B319-093B-4753-B795-5775B7CF7B12}" srcOrd="0" destOrd="0" presId="urn:microsoft.com/office/officeart/2005/8/layout/hList1"/>
    <dgm:cxn modelId="{F11EEF64-4B35-4071-9D1D-DC9F52CE105F}" srcId="{2990128B-E7E9-4DC9-A4DF-8AC3D15DE1D7}" destId="{F9587AB8-BD6E-43C7-AE75-0F4BD4664613}" srcOrd="1" destOrd="0" parTransId="{E6862055-74C7-4102-BEF2-BCFE12FC6619}" sibTransId="{641383FE-F064-4533-A299-4F1CD39883E6}"/>
    <dgm:cxn modelId="{353E1FA7-E29F-42A4-96D6-313F7F0E1C5D}" srcId="{819995A2-EA0D-4927-97FF-6DF870338C77}" destId="{90E4A429-54A3-49BE-AA6A-D6876475269C}" srcOrd="0" destOrd="0" parTransId="{2DCBE3B5-373B-4CF1-B8A5-A6DFB4CACB52}" sibTransId="{DBCF9CBA-3ED5-4D81-A406-4569DD1904FC}"/>
    <dgm:cxn modelId="{9B3EBF10-79D5-4FDB-ADB9-2EA3D309AFAE}" type="presOf" srcId="{819995A2-EA0D-4927-97FF-6DF870338C77}" destId="{007F6B02-585E-4692-8D5C-191F7FF6FB23}" srcOrd="0" destOrd="0" presId="urn:microsoft.com/office/officeart/2005/8/layout/hList1"/>
    <dgm:cxn modelId="{F893A979-D9DC-4CA1-B96F-245CB4DF77BA}" srcId="{90E4A429-54A3-49BE-AA6A-D6876475269C}" destId="{60833EF6-6362-40F2-8142-97A53C565310}" srcOrd="0" destOrd="0" parTransId="{C53F2AF6-1ABD-4290-8B66-A0BA58B62B74}" sibTransId="{18C891DA-AB09-4779-9428-B7D110AAE58C}"/>
    <dgm:cxn modelId="{64B498BF-6F29-4E64-9476-33AAD61D29F6}" type="presOf" srcId="{B5E98833-0029-4150-88AB-4204FCC654AE}" destId="{C0F5DF2B-C09E-470C-8450-77AA336AB64F}" srcOrd="0" destOrd="1" presId="urn:microsoft.com/office/officeart/2005/8/layout/hList1"/>
    <dgm:cxn modelId="{3728002F-188E-42DE-93AC-0385350F8F04}" type="presOf" srcId="{60833EF6-6362-40F2-8142-97A53C565310}" destId="{C0F5DF2B-C09E-470C-8450-77AA336AB64F}" srcOrd="0" destOrd="0" presId="urn:microsoft.com/office/officeart/2005/8/layout/hList1"/>
    <dgm:cxn modelId="{05DE11A5-53A4-4F76-82BB-DF90A8722991}" type="presOf" srcId="{2990128B-E7E9-4DC9-A4DF-8AC3D15DE1D7}" destId="{4AD35228-893B-416B-AE62-656738B9E2AE}" srcOrd="0" destOrd="0" presId="urn:microsoft.com/office/officeart/2005/8/layout/hList1"/>
    <dgm:cxn modelId="{77076481-6F32-43C1-BE60-A22B802D8214}" srcId="{90E4A429-54A3-49BE-AA6A-D6876475269C}" destId="{8861C8FE-7F73-42D4-B19D-F420A191132B}" srcOrd="2" destOrd="0" parTransId="{6BCBBABB-497D-4843-B498-CAACDB3D1F13}" sibTransId="{5C9798B6-51A6-40D2-84E3-BA644BDFC65C}"/>
    <dgm:cxn modelId="{62C78C85-CDD2-4490-982C-05F067D27BC8}" srcId="{90E4A429-54A3-49BE-AA6A-D6876475269C}" destId="{B5E98833-0029-4150-88AB-4204FCC654AE}" srcOrd="1" destOrd="0" parTransId="{D5CDDBC2-D165-4671-BFC0-C62F5728D4DF}" sibTransId="{5F7EAA70-BD8D-4583-96BE-DE32A3438724}"/>
    <dgm:cxn modelId="{F2586161-ABC5-412A-AAAD-032796961DD4}" type="presOf" srcId="{8861C8FE-7F73-42D4-B19D-F420A191132B}" destId="{C0F5DF2B-C09E-470C-8450-77AA336AB64F}" srcOrd="0" destOrd="2" presId="urn:microsoft.com/office/officeart/2005/8/layout/hList1"/>
    <dgm:cxn modelId="{CE89680E-1C10-4F48-9A4A-5570174F71B4}" srcId="{2990128B-E7E9-4DC9-A4DF-8AC3D15DE1D7}" destId="{AF72516E-DBDC-4850-8EB9-ACA15D6EA335}" srcOrd="2" destOrd="0" parTransId="{9D2AEB74-ED35-4024-AA81-7C9199D062BB}" sibTransId="{E304A501-65E3-4BAC-BEA5-1BB4ECCEF9E6}"/>
    <dgm:cxn modelId="{B5E256F0-A814-41BE-A749-68973E27DCC1}" type="presOf" srcId="{AF72516E-DBDC-4850-8EB9-ACA15D6EA335}" destId="{0EFAE4AB-1A47-401F-ACB1-97C8AC8F456A}" srcOrd="0" destOrd="2" presId="urn:microsoft.com/office/officeart/2005/8/layout/hList1"/>
    <dgm:cxn modelId="{79B67F93-84BA-475F-8E27-597150FCD954}" type="presOf" srcId="{F9587AB8-BD6E-43C7-AE75-0F4BD4664613}" destId="{0EFAE4AB-1A47-401F-ACB1-97C8AC8F456A}" srcOrd="0" destOrd="1" presId="urn:microsoft.com/office/officeart/2005/8/layout/hList1"/>
    <dgm:cxn modelId="{A9801CCF-7AD9-49CB-9305-3BB1F5A6D9DD}" type="presParOf" srcId="{007F6B02-585E-4692-8D5C-191F7FF6FB23}" destId="{42199115-1056-4CF1-A884-0992ED4DD307}" srcOrd="0" destOrd="0" presId="urn:microsoft.com/office/officeart/2005/8/layout/hList1"/>
    <dgm:cxn modelId="{DDE9203C-EB2B-46D2-876E-45B1B208DCAB}" type="presParOf" srcId="{42199115-1056-4CF1-A884-0992ED4DD307}" destId="{1B58B319-093B-4753-B795-5775B7CF7B12}" srcOrd="0" destOrd="0" presId="urn:microsoft.com/office/officeart/2005/8/layout/hList1"/>
    <dgm:cxn modelId="{2080C4E6-C84A-4CF7-B2A4-4CD2DDBDD675}" type="presParOf" srcId="{42199115-1056-4CF1-A884-0992ED4DD307}" destId="{C0F5DF2B-C09E-470C-8450-77AA336AB64F}" srcOrd="1" destOrd="0" presId="urn:microsoft.com/office/officeart/2005/8/layout/hList1"/>
    <dgm:cxn modelId="{6EB73966-DD51-4990-BACC-40B235464F95}" type="presParOf" srcId="{007F6B02-585E-4692-8D5C-191F7FF6FB23}" destId="{B3236470-6528-42C4-9C41-3422CCD43D4F}" srcOrd="1" destOrd="0" presId="urn:microsoft.com/office/officeart/2005/8/layout/hList1"/>
    <dgm:cxn modelId="{1C0F8609-E661-4E93-BD6E-6FC23CD122C5}" type="presParOf" srcId="{007F6B02-585E-4692-8D5C-191F7FF6FB23}" destId="{32264CE4-BC5E-4BB1-8A8B-30AED7638BBA}" srcOrd="2" destOrd="0" presId="urn:microsoft.com/office/officeart/2005/8/layout/hList1"/>
    <dgm:cxn modelId="{00A3DE47-D52F-47DE-A0E6-F6BE031B93F4}" type="presParOf" srcId="{32264CE4-BC5E-4BB1-8A8B-30AED7638BBA}" destId="{4AD35228-893B-416B-AE62-656738B9E2AE}" srcOrd="0" destOrd="0" presId="urn:microsoft.com/office/officeart/2005/8/layout/hList1"/>
    <dgm:cxn modelId="{7EDE977D-D4BD-4162-BFE3-1FA4118D3B0D}" type="presParOf" srcId="{32264CE4-BC5E-4BB1-8A8B-30AED7638BBA}" destId="{0EFAE4AB-1A47-401F-ACB1-97C8AC8F45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0B0C654-B5A6-49B8-8E91-EEFA69D43D5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4F3611-CA9B-4DFA-AAA0-FA7EB893888A}">
      <dgm:prSet custT="1"/>
      <dgm:spPr/>
      <dgm:t>
        <a:bodyPr/>
        <a:lstStyle/>
        <a:p>
          <a:pPr rtl="0"/>
          <a:r>
            <a:rPr lang="es-ES" sz="1800" b="1" u="sng" dirty="0" smtClean="0"/>
            <a:t>Las mujeres dedican más tiempo que los hombres a trabajar en tareas domésticas, con independencia de cualquier otra variable </a:t>
          </a:r>
          <a:r>
            <a:rPr lang="es-ES" sz="1800" dirty="0" smtClean="0"/>
            <a:t>(situación familiar, nivel de estudios o de renta…)</a:t>
          </a:r>
          <a:endParaRPr lang="es-ES" sz="1800" dirty="0"/>
        </a:p>
      </dgm:t>
    </dgm:pt>
    <dgm:pt modelId="{2A429CDF-072E-482A-BB7F-A80849C45A1D}" type="parTrans" cxnId="{FD6894B8-27FC-40E7-9A40-CFEFAEE6CF57}">
      <dgm:prSet/>
      <dgm:spPr/>
      <dgm:t>
        <a:bodyPr/>
        <a:lstStyle/>
        <a:p>
          <a:endParaRPr lang="es-ES"/>
        </a:p>
      </dgm:t>
    </dgm:pt>
    <dgm:pt modelId="{66FBEA54-440D-4F98-B5D6-996499D4BB05}" type="sibTrans" cxnId="{FD6894B8-27FC-40E7-9A40-CFEFAEE6CF57}">
      <dgm:prSet/>
      <dgm:spPr/>
      <dgm:t>
        <a:bodyPr/>
        <a:lstStyle/>
        <a:p>
          <a:endParaRPr lang="es-ES"/>
        </a:p>
      </dgm:t>
    </dgm:pt>
    <dgm:pt modelId="{A3BE58A5-CEB9-49EB-87ED-80F7172363CB}">
      <dgm:prSet custT="1"/>
      <dgm:spPr/>
      <dgm:t>
        <a:bodyPr/>
        <a:lstStyle/>
        <a:p>
          <a:pPr rtl="0"/>
          <a:r>
            <a:rPr lang="es-ES" sz="1800" dirty="0" smtClean="0"/>
            <a:t>La </a:t>
          </a:r>
          <a:r>
            <a:rPr lang="es-ES" sz="1800" b="1" u="sng" dirty="0" smtClean="0"/>
            <a:t>contratación de mujeres </a:t>
          </a:r>
          <a:r>
            <a:rPr lang="es-ES" sz="1800" dirty="0" smtClean="0"/>
            <a:t>es inferior a la de los hombres en todos los tramos de edad, </a:t>
          </a:r>
          <a:r>
            <a:rPr lang="es-ES" sz="1800" b="1" u="sng" dirty="0" smtClean="0"/>
            <a:t>menor aún de los 30 y los 44 años</a:t>
          </a:r>
          <a:r>
            <a:rPr lang="es-ES" sz="1800" dirty="0" smtClean="0"/>
            <a:t> </a:t>
          </a:r>
          <a:endParaRPr lang="es-ES" sz="1800" dirty="0"/>
        </a:p>
      </dgm:t>
    </dgm:pt>
    <dgm:pt modelId="{56388C7C-3D6E-4E69-A450-78512BFCA17F}" type="parTrans" cxnId="{68E6C3D7-A64A-48AE-A300-7D1E108AF8C5}">
      <dgm:prSet/>
      <dgm:spPr/>
      <dgm:t>
        <a:bodyPr/>
        <a:lstStyle/>
        <a:p>
          <a:endParaRPr lang="es-ES"/>
        </a:p>
      </dgm:t>
    </dgm:pt>
    <dgm:pt modelId="{B289D8F3-AE9D-4527-A06F-FB405FA20F94}" type="sibTrans" cxnId="{68E6C3D7-A64A-48AE-A300-7D1E108AF8C5}">
      <dgm:prSet/>
      <dgm:spPr/>
      <dgm:t>
        <a:bodyPr/>
        <a:lstStyle/>
        <a:p>
          <a:endParaRPr lang="es-ES"/>
        </a:p>
      </dgm:t>
    </dgm:pt>
    <dgm:pt modelId="{A6801065-6384-4F54-8A29-0714577F4F43}">
      <dgm:prSet custT="1"/>
      <dgm:spPr/>
      <dgm:t>
        <a:bodyPr/>
        <a:lstStyle/>
        <a:p>
          <a:pPr rtl="0"/>
          <a:r>
            <a:rPr lang="es-ES" sz="1800" dirty="0" smtClean="0"/>
            <a:t>Las </a:t>
          </a:r>
          <a:r>
            <a:rPr lang="es-ES" sz="1800" b="1" u="sng" dirty="0" smtClean="0"/>
            <a:t>mujeres solteras ganan más </a:t>
          </a:r>
          <a:r>
            <a:rPr lang="es-ES" sz="1800" dirty="0" smtClean="0"/>
            <a:t>de media que las casadas, al revés que ocurre con los hombres</a:t>
          </a:r>
          <a:endParaRPr lang="es-ES" sz="1800" dirty="0"/>
        </a:p>
      </dgm:t>
    </dgm:pt>
    <dgm:pt modelId="{28DCF9CF-7794-4489-BDC0-02D27030AD18}" type="parTrans" cxnId="{257CEE7B-AAAC-4F24-9DC6-0AE3E01BA2F6}">
      <dgm:prSet/>
      <dgm:spPr/>
      <dgm:t>
        <a:bodyPr/>
        <a:lstStyle/>
        <a:p>
          <a:endParaRPr lang="es-ES"/>
        </a:p>
      </dgm:t>
    </dgm:pt>
    <dgm:pt modelId="{2F40DEA9-7DD8-4DBF-B42D-09FD04617346}" type="sibTrans" cxnId="{257CEE7B-AAAC-4F24-9DC6-0AE3E01BA2F6}">
      <dgm:prSet/>
      <dgm:spPr/>
      <dgm:t>
        <a:bodyPr/>
        <a:lstStyle/>
        <a:p>
          <a:endParaRPr lang="es-ES"/>
        </a:p>
      </dgm:t>
    </dgm:pt>
    <dgm:pt modelId="{212D8BCB-65D7-4E8A-B47B-9DB96AE010F9}">
      <dgm:prSet custT="1"/>
      <dgm:spPr/>
      <dgm:t>
        <a:bodyPr/>
        <a:lstStyle/>
        <a:p>
          <a:pPr rtl="0"/>
          <a:r>
            <a:rPr lang="es-ES" sz="1800" dirty="0" smtClean="0"/>
            <a:t>La </a:t>
          </a:r>
          <a:r>
            <a:rPr lang="es-ES" sz="1800" b="1" u="sng" dirty="0" smtClean="0"/>
            <a:t>maternidad influye en las propias decisiones de las mujeres </a:t>
          </a:r>
          <a:r>
            <a:rPr lang="es-ES" sz="1800" dirty="0" smtClean="0"/>
            <a:t>sobre su educación, formación académica, capacitación profesional, elección del empleo y continuidad en él</a:t>
          </a:r>
          <a:endParaRPr lang="es-ES" sz="1800" dirty="0"/>
        </a:p>
      </dgm:t>
    </dgm:pt>
    <dgm:pt modelId="{551993A5-2976-4D97-85FF-B4F3068FE289}" type="parTrans" cxnId="{593643EB-F3B0-420B-89DA-67C335E3F6CB}">
      <dgm:prSet/>
      <dgm:spPr/>
      <dgm:t>
        <a:bodyPr/>
        <a:lstStyle/>
        <a:p>
          <a:endParaRPr lang="es-ES"/>
        </a:p>
      </dgm:t>
    </dgm:pt>
    <dgm:pt modelId="{AB6CB786-4EC4-458A-AAEC-A3F17F514848}" type="sibTrans" cxnId="{593643EB-F3B0-420B-89DA-67C335E3F6CB}">
      <dgm:prSet/>
      <dgm:spPr/>
      <dgm:t>
        <a:bodyPr/>
        <a:lstStyle/>
        <a:p>
          <a:endParaRPr lang="es-ES"/>
        </a:p>
      </dgm:t>
    </dgm:pt>
    <dgm:pt modelId="{0D8F30B4-EDEA-4B41-A35E-CF41C47429BB}">
      <dgm:prSet custT="1"/>
      <dgm:spPr/>
      <dgm:t>
        <a:bodyPr/>
        <a:lstStyle/>
        <a:p>
          <a:pPr rtl="0"/>
          <a:r>
            <a:rPr lang="es-ES" sz="1800" dirty="0" smtClean="0"/>
            <a:t>Los </a:t>
          </a:r>
          <a:r>
            <a:rPr lang="es-ES" sz="1800" b="1" u="sng" dirty="0" smtClean="0"/>
            <a:t>hombres despliegan una progresión en el empleo más lineal y continua = </a:t>
          </a:r>
          <a:r>
            <a:rPr lang="es-ES" sz="1800" dirty="0" smtClean="0"/>
            <a:t>las mujeres, que tienen mayores </a:t>
          </a:r>
          <a:r>
            <a:rPr lang="es-ES" sz="1800" b="1" u="sng" dirty="0" smtClean="0"/>
            <a:t>interrupciones en su carrera</a:t>
          </a:r>
          <a:endParaRPr lang="es-ES" sz="1800" b="1" u="sng" dirty="0"/>
        </a:p>
      </dgm:t>
    </dgm:pt>
    <dgm:pt modelId="{5A9952AF-DE68-47D1-9F5E-916D41D7A5A2}" type="parTrans" cxnId="{AEB51FA4-1F6C-4D5A-B57D-FA2D25DEB2D8}">
      <dgm:prSet/>
      <dgm:spPr/>
      <dgm:t>
        <a:bodyPr/>
        <a:lstStyle/>
        <a:p>
          <a:endParaRPr lang="es-ES"/>
        </a:p>
      </dgm:t>
    </dgm:pt>
    <dgm:pt modelId="{5C67DE5E-B85D-41C4-8EF7-6684042BA2CA}" type="sibTrans" cxnId="{AEB51FA4-1F6C-4D5A-B57D-FA2D25DEB2D8}">
      <dgm:prSet/>
      <dgm:spPr/>
      <dgm:t>
        <a:bodyPr/>
        <a:lstStyle/>
        <a:p>
          <a:endParaRPr lang="es-ES"/>
        </a:p>
      </dgm:t>
    </dgm:pt>
    <dgm:pt modelId="{14D70CED-6824-4DA9-A00E-15F84946AA27}" type="pres">
      <dgm:prSet presAssocID="{E0B0C654-B5A6-49B8-8E91-EEFA69D43D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2F31770-F872-4BB9-BFDB-550F8BC9349F}" type="pres">
      <dgm:prSet presAssocID="{E0B0C654-B5A6-49B8-8E91-EEFA69D43D57}" presName="Name1" presStyleCnt="0"/>
      <dgm:spPr/>
      <dgm:t>
        <a:bodyPr/>
        <a:lstStyle/>
        <a:p>
          <a:endParaRPr lang="es-ES"/>
        </a:p>
      </dgm:t>
    </dgm:pt>
    <dgm:pt modelId="{1DA43337-5EB4-4B64-BC49-E4259DBFFDB7}" type="pres">
      <dgm:prSet presAssocID="{E0B0C654-B5A6-49B8-8E91-EEFA69D43D57}" presName="cycle" presStyleCnt="0"/>
      <dgm:spPr/>
      <dgm:t>
        <a:bodyPr/>
        <a:lstStyle/>
        <a:p>
          <a:endParaRPr lang="es-ES"/>
        </a:p>
      </dgm:t>
    </dgm:pt>
    <dgm:pt modelId="{3429D09C-6F31-4A16-82CE-5CBAAF380146}" type="pres">
      <dgm:prSet presAssocID="{E0B0C654-B5A6-49B8-8E91-EEFA69D43D57}" presName="srcNode" presStyleLbl="node1" presStyleIdx="0" presStyleCnt="5"/>
      <dgm:spPr/>
      <dgm:t>
        <a:bodyPr/>
        <a:lstStyle/>
        <a:p>
          <a:endParaRPr lang="es-ES"/>
        </a:p>
      </dgm:t>
    </dgm:pt>
    <dgm:pt modelId="{B55E7BD5-C69F-4690-A9CB-6C5401EC2640}" type="pres">
      <dgm:prSet presAssocID="{E0B0C654-B5A6-49B8-8E91-EEFA69D43D57}" presName="conn" presStyleLbl="parChTrans1D2" presStyleIdx="0" presStyleCnt="1"/>
      <dgm:spPr/>
      <dgm:t>
        <a:bodyPr/>
        <a:lstStyle/>
        <a:p>
          <a:endParaRPr lang="es-ES"/>
        </a:p>
      </dgm:t>
    </dgm:pt>
    <dgm:pt modelId="{732D4137-23F6-4F3B-8779-62AE4EA1D8E1}" type="pres">
      <dgm:prSet presAssocID="{E0B0C654-B5A6-49B8-8E91-EEFA69D43D57}" presName="extraNode" presStyleLbl="node1" presStyleIdx="0" presStyleCnt="5"/>
      <dgm:spPr/>
      <dgm:t>
        <a:bodyPr/>
        <a:lstStyle/>
        <a:p>
          <a:endParaRPr lang="es-ES"/>
        </a:p>
      </dgm:t>
    </dgm:pt>
    <dgm:pt modelId="{EF31BB96-3D83-4E71-99BE-024FFF58FC3F}" type="pres">
      <dgm:prSet presAssocID="{E0B0C654-B5A6-49B8-8E91-EEFA69D43D57}" presName="dstNode" presStyleLbl="node1" presStyleIdx="0" presStyleCnt="5"/>
      <dgm:spPr/>
      <dgm:t>
        <a:bodyPr/>
        <a:lstStyle/>
        <a:p>
          <a:endParaRPr lang="es-ES"/>
        </a:p>
      </dgm:t>
    </dgm:pt>
    <dgm:pt modelId="{B4619177-B025-4F01-AC31-B00836B191B2}" type="pres">
      <dgm:prSet presAssocID="{484F3611-CA9B-4DFA-AAA0-FA7EB893888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774483-E689-4545-A986-D872AF142955}" type="pres">
      <dgm:prSet presAssocID="{484F3611-CA9B-4DFA-AAA0-FA7EB893888A}" presName="accent_1" presStyleCnt="0"/>
      <dgm:spPr/>
      <dgm:t>
        <a:bodyPr/>
        <a:lstStyle/>
        <a:p>
          <a:endParaRPr lang="es-ES"/>
        </a:p>
      </dgm:t>
    </dgm:pt>
    <dgm:pt modelId="{421E66D0-4484-49AB-A7F4-26721DDDC979}" type="pres">
      <dgm:prSet presAssocID="{484F3611-CA9B-4DFA-AAA0-FA7EB893888A}" presName="accentRepeatNode" presStyleLbl="solidFgAcc1" presStyleIdx="0" presStyleCnt="5"/>
      <dgm:spPr/>
      <dgm:t>
        <a:bodyPr/>
        <a:lstStyle/>
        <a:p>
          <a:endParaRPr lang="es-ES"/>
        </a:p>
      </dgm:t>
    </dgm:pt>
    <dgm:pt modelId="{6556C011-B284-4193-AD47-787133CF61AB}" type="pres">
      <dgm:prSet presAssocID="{A3BE58A5-CEB9-49EB-87ED-80F7172363C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81291B-A3DF-46C3-9094-C100462B6E6D}" type="pres">
      <dgm:prSet presAssocID="{A3BE58A5-CEB9-49EB-87ED-80F7172363CB}" presName="accent_2" presStyleCnt="0"/>
      <dgm:spPr/>
      <dgm:t>
        <a:bodyPr/>
        <a:lstStyle/>
        <a:p>
          <a:endParaRPr lang="es-ES"/>
        </a:p>
      </dgm:t>
    </dgm:pt>
    <dgm:pt modelId="{A61FE10B-0D4F-41E8-AEA9-9EBB3585D527}" type="pres">
      <dgm:prSet presAssocID="{A3BE58A5-CEB9-49EB-87ED-80F7172363CB}" presName="accentRepeatNode" presStyleLbl="solidFgAcc1" presStyleIdx="1" presStyleCnt="5"/>
      <dgm:spPr/>
      <dgm:t>
        <a:bodyPr/>
        <a:lstStyle/>
        <a:p>
          <a:endParaRPr lang="es-ES"/>
        </a:p>
      </dgm:t>
    </dgm:pt>
    <dgm:pt modelId="{BB0A73BE-0675-4AC4-81AE-E161AAB4A07F}" type="pres">
      <dgm:prSet presAssocID="{A6801065-6384-4F54-8A29-0714577F4F4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14F947-737F-4D55-8B69-9B8C8342F7C0}" type="pres">
      <dgm:prSet presAssocID="{A6801065-6384-4F54-8A29-0714577F4F43}" presName="accent_3" presStyleCnt="0"/>
      <dgm:spPr/>
      <dgm:t>
        <a:bodyPr/>
        <a:lstStyle/>
        <a:p>
          <a:endParaRPr lang="es-ES"/>
        </a:p>
      </dgm:t>
    </dgm:pt>
    <dgm:pt modelId="{6034A3D7-039B-475F-BCC9-8164D399955C}" type="pres">
      <dgm:prSet presAssocID="{A6801065-6384-4F54-8A29-0714577F4F43}" presName="accentRepeatNode" presStyleLbl="solidFgAcc1" presStyleIdx="2" presStyleCnt="5"/>
      <dgm:spPr/>
      <dgm:t>
        <a:bodyPr/>
        <a:lstStyle/>
        <a:p>
          <a:endParaRPr lang="es-ES"/>
        </a:p>
      </dgm:t>
    </dgm:pt>
    <dgm:pt modelId="{B0346430-E1B5-4091-8969-1BCD8F9789C7}" type="pres">
      <dgm:prSet presAssocID="{212D8BCB-65D7-4E8A-B47B-9DB96AE010F9}" presName="text_4" presStyleLbl="node1" presStyleIdx="3" presStyleCnt="5" custScaleY="146004" custLinFactNeighborX="-836" custLinFactNeighborY="-7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2BE1D1-D406-4784-B855-141A1910E8BF}" type="pres">
      <dgm:prSet presAssocID="{212D8BCB-65D7-4E8A-B47B-9DB96AE010F9}" presName="accent_4" presStyleCnt="0"/>
      <dgm:spPr/>
      <dgm:t>
        <a:bodyPr/>
        <a:lstStyle/>
        <a:p>
          <a:endParaRPr lang="es-ES"/>
        </a:p>
      </dgm:t>
    </dgm:pt>
    <dgm:pt modelId="{08D0A1A6-C605-4510-A506-35114D4690DC}" type="pres">
      <dgm:prSet presAssocID="{212D8BCB-65D7-4E8A-B47B-9DB96AE010F9}" presName="accentRepeatNode" presStyleLbl="solidFgAcc1" presStyleIdx="3" presStyleCnt="5"/>
      <dgm:spPr/>
      <dgm:t>
        <a:bodyPr/>
        <a:lstStyle/>
        <a:p>
          <a:endParaRPr lang="es-ES"/>
        </a:p>
      </dgm:t>
    </dgm:pt>
    <dgm:pt modelId="{3579E36D-6771-40B0-B3E6-F3113DB23589}" type="pres">
      <dgm:prSet presAssocID="{0D8F30B4-EDEA-4B41-A35E-CF41C47429B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BDBE7-8832-4AF8-A866-5C3807AD946D}" type="pres">
      <dgm:prSet presAssocID="{0D8F30B4-EDEA-4B41-A35E-CF41C47429BB}" presName="accent_5" presStyleCnt="0"/>
      <dgm:spPr/>
      <dgm:t>
        <a:bodyPr/>
        <a:lstStyle/>
        <a:p>
          <a:endParaRPr lang="es-ES"/>
        </a:p>
      </dgm:t>
    </dgm:pt>
    <dgm:pt modelId="{6D0A79FF-8BC7-48EF-A4A8-F9F696A99293}" type="pres">
      <dgm:prSet presAssocID="{0D8F30B4-EDEA-4B41-A35E-CF41C47429BB}" presName="accentRepeatNode" presStyleLbl="solidFgAcc1" presStyleIdx="4" presStyleCnt="5"/>
      <dgm:spPr/>
      <dgm:t>
        <a:bodyPr/>
        <a:lstStyle/>
        <a:p>
          <a:endParaRPr lang="es-ES"/>
        </a:p>
      </dgm:t>
    </dgm:pt>
  </dgm:ptLst>
  <dgm:cxnLst>
    <dgm:cxn modelId="{FD6894B8-27FC-40E7-9A40-CFEFAEE6CF57}" srcId="{E0B0C654-B5A6-49B8-8E91-EEFA69D43D57}" destId="{484F3611-CA9B-4DFA-AAA0-FA7EB893888A}" srcOrd="0" destOrd="0" parTransId="{2A429CDF-072E-482A-BB7F-A80849C45A1D}" sibTransId="{66FBEA54-440D-4F98-B5D6-996499D4BB05}"/>
    <dgm:cxn modelId="{70D6D426-E547-4E61-B3E8-27ADD0433734}" type="presOf" srcId="{E0B0C654-B5A6-49B8-8E91-EEFA69D43D57}" destId="{14D70CED-6824-4DA9-A00E-15F84946AA27}" srcOrd="0" destOrd="0" presId="urn:microsoft.com/office/officeart/2008/layout/VerticalCurvedList"/>
    <dgm:cxn modelId="{257CEE7B-AAAC-4F24-9DC6-0AE3E01BA2F6}" srcId="{E0B0C654-B5A6-49B8-8E91-EEFA69D43D57}" destId="{A6801065-6384-4F54-8A29-0714577F4F43}" srcOrd="2" destOrd="0" parTransId="{28DCF9CF-7794-4489-BDC0-02D27030AD18}" sibTransId="{2F40DEA9-7DD8-4DBF-B42D-09FD04617346}"/>
    <dgm:cxn modelId="{F2E80BE9-D285-484F-9A9E-48D3625A1AE7}" type="presOf" srcId="{A3BE58A5-CEB9-49EB-87ED-80F7172363CB}" destId="{6556C011-B284-4193-AD47-787133CF61AB}" srcOrd="0" destOrd="0" presId="urn:microsoft.com/office/officeart/2008/layout/VerticalCurvedList"/>
    <dgm:cxn modelId="{8B9DF945-8885-422D-955C-508962F0EFD9}" type="presOf" srcId="{A6801065-6384-4F54-8A29-0714577F4F43}" destId="{BB0A73BE-0675-4AC4-81AE-E161AAB4A07F}" srcOrd="0" destOrd="0" presId="urn:microsoft.com/office/officeart/2008/layout/VerticalCurvedList"/>
    <dgm:cxn modelId="{593643EB-F3B0-420B-89DA-67C335E3F6CB}" srcId="{E0B0C654-B5A6-49B8-8E91-EEFA69D43D57}" destId="{212D8BCB-65D7-4E8A-B47B-9DB96AE010F9}" srcOrd="3" destOrd="0" parTransId="{551993A5-2976-4D97-85FF-B4F3068FE289}" sibTransId="{AB6CB786-4EC4-458A-AAEC-A3F17F514848}"/>
    <dgm:cxn modelId="{18F2F60A-40AB-4FA1-9043-35F83801F2AA}" type="presOf" srcId="{484F3611-CA9B-4DFA-AAA0-FA7EB893888A}" destId="{B4619177-B025-4F01-AC31-B00836B191B2}" srcOrd="0" destOrd="0" presId="urn:microsoft.com/office/officeart/2008/layout/VerticalCurvedList"/>
    <dgm:cxn modelId="{AEB51FA4-1F6C-4D5A-B57D-FA2D25DEB2D8}" srcId="{E0B0C654-B5A6-49B8-8E91-EEFA69D43D57}" destId="{0D8F30B4-EDEA-4B41-A35E-CF41C47429BB}" srcOrd="4" destOrd="0" parTransId="{5A9952AF-DE68-47D1-9F5E-916D41D7A5A2}" sibTransId="{5C67DE5E-B85D-41C4-8EF7-6684042BA2CA}"/>
    <dgm:cxn modelId="{DCF31FF2-5A82-4F57-894F-54CD81BB4F4F}" type="presOf" srcId="{0D8F30B4-EDEA-4B41-A35E-CF41C47429BB}" destId="{3579E36D-6771-40B0-B3E6-F3113DB23589}" srcOrd="0" destOrd="0" presId="urn:microsoft.com/office/officeart/2008/layout/VerticalCurvedList"/>
    <dgm:cxn modelId="{34F0341C-4738-4EC8-8CDD-9A02639D5B54}" type="presOf" srcId="{212D8BCB-65D7-4E8A-B47B-9DB96AE010F9}" destId="{B0346430-E1B5-4091-8969-1BCD8F9789C7}" srcOrd="0" destOrd="0" presId="urn:microsoft.com/office/officeart/2008/layout/VerticalCurvedList"/>
    <dgm:cxn modelId="{B91F27B6-1298-4D2E-92DB-DC514E4581BB}" type="presOf" srcId="{66FBEA54-440D-4F98-B5D6-996499D4BB05}" destId="{B55E7BD5-C69F-4690-A9CB-6C5401EC2640}" srcOrd="0" destOrd="0" presId="urn:microsoft.com/office/officeart/2008/layout/VerticalCurvedList"/>
    <dgm:cxn modelId="{68E6C3D7-A64A-48AE-A300-7D1E108AF8C5}" srcId="{E0B0C654-B5A6-49B8-8E91-EEFA69D43D57}" destId="{A3BE58A5-CEB9-49EB-87ED-80F7172363CB}" srcOrd="1" destOrd="0" parTransId="{56388C7C-3D6E-4E69-A450-78512BFCA17F}" sibTransId="{B289D8F3-AE9D-4527-A06F-FB405FA20F94}"/>
    <dgm:cxn modelId="{7BEEBA3C-4602-4F6E-989F-2C56E78DEF0D}" type="presParOf" srcId="{14D70CED-6824-4DA9-A00E-15F84946AA27}" destId="{92F31770-F872-4BB9-BFDB-550F8BC9349F}" srcOrd="0" destOrd="0" presId="urn:microsoft.com/office/officeart/2008/layout/VerticalCurvedList"/>
    <dgm:cxn modelId="{23EEB572-2DAB-4E20-B3FD-F459E8F29D97}" type="presParOf" srcId="{92F31770-F872-4BB9-BFDB-550F8BC9349F}" destId="{1DA43337-5EB4-4B64-BC49-E4259DBFFDB7}" srcOrd="0" destOrd="0" presId="urn:microsoft.com/office/officeart/2008/layout/VerticalCurvedList"/>
    <dgm:cxn modelId="{E755BE65-6056-46B8-87F8-7E9CE42B35C3}" type="presParOf" srcId="{1DA43337-5EB4-4B64-BC49-E4259DBFFDB7}" destId="{3429D09C-6F31-4A16-82CE-5CBAAF380146}" srcOrd="0" destOrd="0" presId="urn:microsoft.com/office/officeart/2008/layout/VerticalCurvedList"/>
    <dgm:cxn modelId="{5E8B0B9D-F9D3-4163-ACC7-D59AEA4BDC25}" type="presParOf" srcId="{1DA43337-5EB4-4B64-BC49-E4259DBFFDB7}" destId="{B55E7BD5-C69F-4690-A9CB-6C5401EC2640}" srcOrd="1" destOrd="0" presId="urn:microsoft.com/office/officeart/2008/layout/VerticalCurvedList"/>
    <dgm:cxn modelId="{33F074DE-99BB-45E8-AFD8-5F864F1B2CF8}" type="presParOf" srcId="{1DA43337-5EB4-4B64-BC49-E4259DBFFDB7}" destId="{732D4137-23F6-4F3B-8779-62AE4EA1D8E1}" srcOrd="2" destOrd="0" presId="urn:microsoft.com/office/officeart/2008/layout/VerticalCurvedList"/>
    <dgm:cxn modelId="{526737F7-41B5-470D-A5E8-12F12CE5E490}" type="presParOf" srcId="{1DA43337-5EB4-4B64-BC49-E4259DBFFDB7}" destId="{EF31BB96-3D83-4E71-99BE-024FFF58FC3F}" srcOrd="3" destOrd="0" presId="urn:microsoft.com/office/officeart/2008/layout/VerticalCurvedList"/>
    <dgm:cxn modelId="{48AD2DFB-8BAC-4275-890C-C8E1C394A957}" type="presParOf" srcId="{92F31770-F872-4BB9-BFDB-550F8BC9349F}" destId="{B4619177-B025-4F01-AC31-B00836B191B2}" srcOrd="1" destOrd="0" presId="urn:microsoft.com/office/officeart/2008/layout/VerticalCurvedList"/>
    <dgm:cxn modelId="{D9854C7E-F09D-4337-990A-BC6FAE317ECE}" type="presParOf" srcId="{92F31770-F872-4BB9-BFDB-550F8BC9349F}" destId="{A4774483-E689-4545-A986-D872AF142955}" srcOrd="2" destOrd="0" presId="urn:microsoft.com/office/officeart/2008/layout/VerticalCurvedList"/>
    <dgm:cxn modelId="{EE13B695-9042-49C4-8BB3-EF3F33971C2F}" type="presParOf" srcId="{A4774483-E689-4545-A986-D872AF142955}" destId="{421E66D0-4484-49AB-A7F4-26721DDDC979}" srcOrd="0" destOrd="0" presId="urn:microsoft.com/office/officeart/2008/layout/VerticalCurvedList"/>
    <dgm:cxn modelId="{16A60D0D-7992-4DAE-9DAB-74B6AF736775}" type="presParOf" srcId="{92F31770-F872-4BB9-BFDB-550F8BC9349F}" destId="{6556C011-B284-4193-AD47-787133CF61AB}" srcOrd="3" destOrd="0" presId="urn:microsoft.com/office/officeart/2008/layout/VerticalCurvedList"/>
    <dgm:cxn modelId="{174C1D20-2592-45BD-B08B-F6C4F4DEFE5D}" type="presParOf" srcId="{92F31770-F872-4BB9-BFDB-550F8BC9349F}" destId="{4E81291B-A3DF-46C3-9094-C100462B6E6D}" srcOrd="4" destOrd="0" presId="urn:microsoft.com/office/officeart/2008/layout/VerticalCurvedList"/>
    <dgm:cxn modelId="{47E29012-F759-471F-B7EB-15231C7AED48}" type="presParOf" srcId="{4E81291B-A3DF-46C3-9094-C100462B6E6D}" destId="{A61FE10B-0D4F-41E8-AEA9-9EBB3585D527}" srcOrd="0" destOrd="0" presId="urn:microsoft.com/office/officeart/2008/layout/VerticalCurvedList"/>
    <dgm:cxn modelId="{962D8D26-CE83-4D07-9CDC-4D6AE1290198}" type="presParOf" srcId="{92F31770-F872-4BB9-BFDB-550F8BC9349F}" destId="{BB0A73BE-0675-4AC4-81AE-E161AAB4A07F}" srcOrd="5" destOrd="0" presId="urn:microsoft.com/office/officeart/2008/layout/VerticalCurvedList"/>
    <dgm:cxn modelId="{EB3E0276-23BC-4C40-841E-ADBE9F6F5028}" type="presParOf" srcId="{92F31770-F872-4BB9-BFDB-550F8BC9349F}" destId="{F614F947-737F-4D55-8B69-9B8C8342F7C0}" srcOrd="6" destOrd="0" presId="urn:microsoft.com/office/officeart/2008/layout/VerticalCurvedList"/>
    <dgm:cxn modelId="{4B34271E-9F41-4B65-883B-52D8BC0FB012}" type="presParOf" srcId="{F614F947-737F-4D55-8B69-9B8C8342F7C0}" destId="{6034A3D7-039B-475F-BCC9-8164D399955C}" srcOrd="0" destOrd="0" presId="urn:microsoft.com/office/officeart/2008/layout/VerticalCurvedList"/>
    <dgm:cxn modelId="{B06FFBD8-4304-424D-BF31-83F3F91D8771}" type="presParOf" srcId="{92F31770-F872-4BB9-BFDB-550F8BC9349F}" destId="{B0346430-E1B5-4091-8969-1BCD8F9789C7}" srcOrd="7" destOrd="0" presId="urn:microsoft.com/office/officeart/2008/layout/VerticalCurvedList"/>
    <dgm:cxn modelId="{DB828EFF-5660-429C-BE13-701557A2AB2F}" type="presParOf" srcId="{92F31770-F872-4BB9-BFDB-550F8BC9349F}" destId="{042BE1D1-D406-4784-B855-141A1910E8BF}" srcOrd="8" destOrd="0" presId="urn:microsoft.com/office/officeart/2008/layout/VerticalCurvedList"/>
    <dgm:cxn modelId="{E0311DEF-5AF8-4C68-9BCE-6DCDF336D7A9}" type="presParOf" srcId="{042BE1D1-D406-4784-B855-141A1910E8BF}" destId="{08D0A1A6-C605-4510-A506-35114D4690DC}" srcOrd="0" destOrd="0" presId="urn:microsoft.com/office/officeart/2008/layout/VerticalCurvedList"/>
    <dgm:cxn modelId="{67FA13CA-E81F-4F32-8770-FE24B5875B63}" type="presParOf" srcId="{92F31770-F872-4BB9-BFDB-550F8BC9349F}" destId="{3579E36D-6771-40B0-B3E6-F3113DB23589}" srcOrd="9" destOrd="0" presId="urn:microsoft.com/office/officeart/2008/layout/VerticalCurvedList"/>
    <dgm:cxn modelId="{43F28834-3B54-440B-9A15-F4BE49A37625}" type="presParOf" srcId="{92F31770-F872-4BB9-BFDB-550F8BC9349F}" destId="{CB5BDBE7-8832-4AF8-A866-5C3807AD946D}" srcOrd="10" destOrd="0" presId="urn:microsoft.com/office/officeart/2008/layout/VerticalCurvedList"/>
    <dgm:cxn modelId="{431D0675-0963-4205-850B-DE4C6D6E76CF}" type="presParOf" srcId="{CB5BDBE7-8832-4AF8-A866-5C3807AD946D}" destId="{6D0A79FF-8BC7-48EF-A4A8-F9F696A992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A0885A-C25A-4E01-BAC5-53FB419456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748A1C-23CD-4AA5-986D-814AE400ABBF}">
      <dgm:prSet/>
      <dgm:spPr/>
      <dgm:t>
        <a:bodyPr/>
        <a:lstStyle/>
        <a:p>
          <a:pPr rtl="0"/>
          <a:r>
            <a:rPr lang="es-ES" smtClean="0"/>
            <a:t>Diversidad de fuentes:</a:t>
          </a:r>
          <a:endParaRPr lang="es-ES"/>
        </a:p>
      </dgm:t>
    </dgm:pt>
    <dgm:pt modelId="{969BB1DE-41C6-46F0-A903-47BD37C3C537}" type="parTrans" cxnId="{40955650-26E6-4C07-9685-9065642327C3}">
      <dgm:prSet/>
      <dgm:spPr/>
      <dgm:t>
        <a:bodyPr/>
        <a:lstStyle/>
        <a:p>
          <a:endParaRPr lang="es-ES"/>
        </a:p>
      </dgm:t>
    </dgm:pt>
    <dgm:pt modelId="{8909E5C6-B6C5-4436-8BB7-AFD59CCBAA05}" type="sibTrans" cxnId="{40955650-26E6-4C07-9685-9065642327C3}">
      <dgm:prSet/>
      <dgm:spPr/>
      <dgm:t>
        <a:bodyPr/>
        <a:lstStyle/>
        <a:p>
          <a:endParaRPr lang="es-ES"/>
        </a:p>
      </dgm:t>
    </dgm:pt>
    <dgm:pt modelId="{A536A2A5-9FFB-403A-B2BE-3CB07CCEC977}">
      <dgm:prSet/>
      <dgm:spPr/>
      <dgm:t>
        <a:bodyPr/>
        <a:lstStyle/>
        <a:p>
          <a:pPr rtl="0"/>
          <a:r>
            <a:rPr lang="es-ES" smtClean="0"/>
            <a:t>Eurostat</a:t>
          </a:r>
          <a:endParaRPr lang="es-ES"/>
        </a:p>
      </dgm:t>
    </dgm:pt>
    <dgm:pt modelId="{40BCA327-834E-4A8C-9B05-17A10B8640BF}" type="parTrans" cxnId="{C695FF42-DF98-442C-B8AB-0F9D6CDCEC4C}">
      <dgm:prSet/>
      <dgm:spPr/>
      <dgm:t>
        <a:bodyPr/>
        <a:lstStyle/>
        <a:p>
          <a:endParaRPr lang="es-ES"/>
        </a:p>
      </dgm:t>
    </dgm:pt>
    <dgm:pt modelId="{86B3AA94-D8C6-47C9-A434-A5ADB03FAB0E}" type="sibTrans" cxnId="{C695FF42-DF98-442C-B8AB-0F9D6CDCEC4C}">
      <dgm:prSet/>
      <dgm:spPr/>
      <dgm:t>
        <a:bodyPr/>
        <a:lstStyle/>
        <a:p>
          <a:endParaRPr lang="es-ES"/>
        </a:p>
      </dgm:t>
    </dgm:pt>
    <dgm:pt modelId="{EE700FAC-1F6F-48BE-9DBD-807FD99BEBE4}">
      <dgm:prSet/>
      <dgm:spPr/>
      <dgm:t>
        <a:bodyPr/>
        <a:lstStyle/>
        <a:p>
          <a:pPr rtl="0"/>
          <a:r>
            <a:rPr lang="es-ES" dirty="0" smtClean="0"/>
            <a:t>Informe Mundial sobre salarios de la OIT 2018-2019</a:t>
          </a:r>
          <a:endParaRPr lang="es-ES" dirty="0"/>
        </a:p>
      </dgm:t>
    </dgm:pt>
    <dgm:pt modelId="{BB2535E4-E827-4B99-9338-19D18F6E6DEB}" type="parTrans" cxnId="{B532EAA3-0808-4749-A503-90B74FA64D7D}">
      <dgm:prSet/>
      <dgm:spPr/>
      <dgm:t>
        <a:bodyPr/>
        <a:lstStyle/>
        <a:p>
          <a:endParaRPr lang="es-ES"/>
        </a:p>
      </dgm:t>
    </dgm:pt>
    <dgm:pt modelId="{51B51E76-4D28-4B7A-9AAC-B6FEFB4B81E2}" type="sibTrans" cxnId="{B532EAA3-0808-4749-A503-90B74FA64D7D}">
      <dgm:prSet/>
      <dgm:spPr/>
      <dgm:t>
        <a:bodyPr/>
        <a:lstStyle/>
        <a:p>
          <a:endParaRPr lang="es-ES"/>
        </a:p>
      </dgm:t>
    </dgm:pt>
    <dgm:pt modelId="{481CF099-CB80-47EF-B313-FFBA7F9FD096}">
      <dgm:prSet/>
      <dgm:spPr/>
      <dgm:t>
        <a:bodyPr/>
        <a:lstStyle/>
        <a:p>
          <a:pPr rtl="0"/>
          <a:r>
            <a:rPr lang="es-ES" dirty="0" smtClean="0"/>
            <a:t>INE (Encuesta de Estructura Salarial): 22%-14%por horas</a:t>
          </a:r>
          <a:endParaRPr lang="es-ES" dirty="0"/>
        </a:p>
      </dgm:t>
    </dgm:pt>
    <dgm:pt modelId="{967C8D37-F4F7-4981-8395-F60CD4979508}" type="parTrans" cxnId="{D940481A-11B8-43F7-A807-AEE37617F98A}">
      <dgm:prSet/>
      <dgm:spPr/>
      <dgm:t>
        <a:bodyPr/>
        <a:lstStyle/>
        <a:p>
          <a:endParaRPr lang="es-ES"/>
        </a:p>
      </dgm:t>
    </dgm:pt>
    <dgm:pt modelId="{7782CC77-E3BE-4036-A640-44490F14868F}" type="sibTrans" cxnId="{D940481A-11B8-43F7-A807-AEE37617F98A}">
      <dgm:prSet/>
      <dgm:spPr/>
      <dgm:t>
        <a:bodyPr/>
        <a:lstStyle/>
        <a:p>
          <a:endParaRPr lang="es-ES"/>
        </a:p>
      </dgm:t>
    </dgm:pt>
    <dgm:pt modelId="{CF435BC9-0D4A-435D-B316-DD576222EC15}">
      <dgm:prSet/>
      <dgm:spPr/>
      <dgm:t>
        <a:bodyPr/>
        <a:lstStyle/>
        <a:p>
          <a:pPr rtl="0"/>
          <a:r>
            <a:rPr lang="es-ES" i="1" dirty="0" smtClean="0"/>
            <a:t>Global </a:t>
          </a:r>
          <a:r>
            <a:rPr lang="es-ES" i="1" dirty="0" err="1" smtClean="0"/>
            <a:t>Gender</a:t>
          </a:r>
          <a:r>
            <a:rPr lang="es-ES" i="1" dirty="0" smtClean="0"/>
            <a:t> Gap </a:t>
          </a:r>
          <a:r>
            <a:rPr lang="es-ES" i="1" dirty="0" err="1" smtClean="0"/>
            <a:t>Report</a:t>
          </a:r>
          <a:r>
            <a:rPr lang="es-ES" i="1" dirty="0" smtClean="0"/>
            <a:t> </a:t>
          </a:r>
          <a:r>
            <a:rPr lang="es-ES" dirty="0" smtClean="0"/>
            <a:t>(Foro Económico Mundial)</a:t>
          </a:r>
          <a:endParaRPr lang="es-ES" dirty="0"/>
        </a:p>
      </dgm:t>
    </dgm:pt>
    <dgm:pt modelId="{1F34CEC0-5ADC-4EC9-9B62-9D2B5054BE2C}" type="parTrans" cxnId="{306B3861-24E9-400A-A500-4173ED2854E6}">
      <dgm:prSet/>
      <dgm:spPr/>
      <dgm:t>
        <a:bodyPr/>
        <a:lstStyle/>
        <a:p>
          <a:endParaRPr lang="es-ES"/>
        </a:p>
      </dgm:t>
    </dgm:pt>
    <dgm:pt modelId="{50F5933C-B5E3-4883-8BE3-DC9B5BE56CB1}" type="sibTrans" cxnId="{306B3861-24E9-400A-A500-4173ED2854E6}">
      <dgm:prSet/>
      <dgm:spPr/>
      <dgm:t>
        <a:bodyPr/>
        <a:lstStyle/>
        <a:p>
          <a:endParaRPr lang="es-ES"/>
        </a:p>
      </dgm:t>
    </dgm:pt>
    <dgm:pt modelId="{58586267-A605-4BFC-9F30-F3B8C6F098D6}">
      <dgm:prSet/>
      <dgm:spPr/>
      <dgm:t>
        <a:bodyPr/>
        <a:lstStyle/>
        <a:p>
          <a:pPr rtl="0"/>
          <a:r>
            <a:rPr lang="es-ES" b="1" u="sng" dirty="0" smtClean="0"/>
            <a:t>Tomamos la de </a:t>
          </a:r>
          <a:r>
            <a:rPr lang="es-ES" b="1" u="sng" dirty="0" err="1" smtClean="0"/>
            <a:t>Eurostat</a:t>
          </a:r>
          <a:r>
            <a:rPr lang="es-ES" b="1" u="sng" dirty="0" smtClean="0"/>
            <a:t>:</a:t>
          </a:r>
          <a:endParaRPr lang="es-ES" dirty="0"/>
        </a:p>
      </dgm:t>
    </dgm:pt>
    <dgm:pt modelId="{4421E1D8-8C13-43BE-970A-C92895D9E67D}" type="parTrans" cxnId="{3DC1CF30-6328-418B-900B-A9F8B6B7D203}">
      <dgm:prSet/>
      <dgm:spPr/>
      <dgm:t>
        <a:bodyPr/>
        <a:lstStyle/>
        <a:p>
          <a:endParaRPr lang="es-ES"/>
        </a:p>
      </dgm:t>
    </dgm:pt>
    <dgm:pt modelId="{E35FA848-416F-42CA-A657-589738475107}" type="sibTrans" cxnId="{3DC1CF30-6328-418B-900B-A9F8B6B7D203}">
      <dgm:prSet/>
      <dgm:spPr/>
      <dgm:t>
        <a:bodyPr/>
        <a:lstStyle/>
        <a:p>
          <a:endParaRPr lang="es-ES"/>
        </a:p>
      </dgm:t>
    </dgm:pt>
    <dgm:pt modelId="{00292341-891F-4803-9A72-BE3F5C220C87}">
      <dgm:prSet/>
      <dgm:spPr/>
      <dgm:t>
        <a:bodyPr/>
        <a:lstStyle/>
        <a:p>
          <a:pPr rtl="0"/>
          <a:r>
            <a:rPr lang="es-ES" b="1" u="sng" smtClean="0"/>
            <a:t>diferencia </a:t>
          </a:r>
          <a:r>
            <a:rPr lang="es-ES" b="1" u="sng" dirty="0" smtClean="0"/>
            <a:t>promedio ganancia/hora por sexo en el conjunto de la economía (salvo sector público)</a:t>
          </a:r>
          <a:endParaRPr lang="es-ES" dirty="0"/>
        </a:p>
      </dgm:t>
    </dgm:pt>
    <dgm:pt modelId="{26296ABC-4CB8-4BC7-9967-059BC1F132F3}" type="parTrans" cxnId="{BB5C7AF5-8042-408A-8109-83C4BC5D2052}">
      <dgm:prSet/>
      <dgm:spPr/>
      <dgm:t>
        <a:bodyPr/>
        <a:lstStyle/>
        <a:p>
          <a:endParaRPr lang="es-ES"/>
        </a:p>
      </dgm:t>
    </dgm:pt>
    <dgm:pt modelId="{5505500C-0635-4433-B8F3-0F3E15717D42}" type="sibTrans" cxnId="{BB5C7AF5-8042-408A-8109-83C4BC5D2052}">
      <dgm:prSet/>
      <dgm:spPr/>
      <dgm:t>
        <a:bodyPr/>
        <a:lstStyle/>
        <a:p>
          <a:endParaRPr lang="es-ES"/>
        </a:p>
      </dgm:t>
    </dgm:pt>
    <dgm:pt modelId="{1535A4E8-3BE1-4DDD-B73F-AF8872400319}" type="pres">
      <dgm:prSet presAssocID="{BDA0885A-C25A-4E01-BAC5-53FB419456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125B6C-E486-4304-856E-D119B31AF8ED}" type="pres">
      <dgm:prSet presAssocID="{CF748A1C-23CD-4AA5-986D-814AE400AB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0BABAE-208C-4CFB-AC4A-9A55F01D8660}" type="pres">
      <dgm:prSet presAssocID="{CF748A1C-23CD-4AA5-986D-814AE400ABB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E6C694-44CF-4019-B9B4-63F4F350E45D}" type="pres">
      <dgm:prSet presAssocID="{58586267-A605-4BFC-9F30-F3B8C6F098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6C6CE6-15C5-4FA3-BD15-6F1D3A004AEB}" type="pres">
      <dgm:prSet presAssocID="{58586267-A605-4BFC-9F30-F3B8C6F098D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C1CF30-6328-418B-900B-A9F8B6B7D203}" srcId="{BDA0885A-C25A-4E01-BAC5-53FB41945663}" destId="{58586267-A605-4BFC-9F30-F3B8C6F098D6}" srcOrd="1" destOrd="0" parTransId="{4421E1D8-8C13-43BE-970A-C92895D9E67D}" sibTransId="{E35FA848-416F-42CA-A657-589738475107}"/>
    <dgm:cxn modelId="{5FE67956-CD8E-44B2-9B5D-107881A9160B}" type="presOf" srcId="{BDA0885A-C25A-4E01-BAC5-53FB41945663}" destId="{1535A4E8-3BE1-4DDD-B73F-AF8872400319}" srcOrd="0" destOrd="0" presId="urn:microsoft.com/office/officeart/2005/8/layout/vList2"/>
    <dgm:cxn modelId="{C7584D1B-502D-44D5-A35F-94D0A91165A0}" type="presOf" srcId="{00292341-891F-4803-9A72-BE3F5C220C87}" destId="{766C6CE6-15C5-4FA3-BD15-6F1D3A004AEB}" srcOrd="0" destOrd="0" presId="urn:microsoft.com/office/officeart/2005/8/layout/vList2"/>
    <dgm:cxn modelId="{D2F85258-244E-4B52-9EBB-E23C8DD30EF3}" type="presOf" srcId="{CF748A1C-23CD-4AA5-986D-814AE400ABBF}" destId="{77125B6C-E486-4304-856E-D119B31AF8ED}" srcOrd="0" destOrd="0" presId="urn:microsoft.com/office/officeart/2005/8/layout/vList2"/>
    <dgm:cxn modelId="{36CA6D4E-8722-439F-92E7-8CAAC525A48B}" type="presOf" srcId="{A536A2A5-9FFB-403A-B2BE-3CB07CCEC977}" destId="{A10BABAE-208C-4CFB-AC4A-9A55F01D8660}" srcOrd="0" destOrd="0" presId="urn:microsoft.com/office/officeart/2005/8/layout/vList2"/>
    <dgm:cxn modelId="{AFD7937E-36F8-4DDF-A656-B8FA1A10B345}" type="presOf" srcId="{EE700FAC-1F6F-48BE-9DBD-807FD99BEBE4}" destId="{A10BABAE-208C-4CFB-AC4A-9A55F01D8660}" srcOrd="0" destOrd="1" presId="urn:microsoft.com/office/officeart/2005/8/layout/vList2"/>
    <dgm:cxn modelId="{B70913F3-8586-487C-8B37-11329408CF2A}" type="presOf" srcId="{CF435BC9-0D4A-435D-B316-DD576222EC15}" destId="{A10BABAE-208C-4CFB-AC4A-9A55F01D8660}" srcOrd="0" destOrd="3" presId="urn:microsoft.com/office/officeart/2005/8/layout/vList2"/>
    <dgm:cxn modelId="{306B3861-24E9-400A-A500-4173ED2854E6}" srcId="{CF748A1C-23CD-4AA5-986D-814AE400ABBF}" destId="{CF435BC9-0D4A-435D-B316-DD576222EC15}" srcOrd="3" destOrd="0" parTransId="{1F34CEC0-5ADC-4EC9-9B62-9D2B5054BE2C}" sibTransId="{50F5933C-B5E3-4883-8BE3-DC9B5BE56CB1}"/>
    <dgm:cxn modelId="{C695FF42-DF98-442C-B8AB-0F9D6CDCEC4C}" srcId="{CF748A1C-23CD-4AA5-986D-814AE400ABBF}" destId="{A536A2A5-9FFB-403A-B2BE-3CB07CCEC977}" srcOrd="0" destOrd="0" parTransId="{40BCA327-834E-4A8C-9B05-17A10B8640BF}" sibTransId="{86B3AA94-D8C6-47C9-A434-A5ADB03FAB0E}"/>
    <dgm:cxn modelId="{E10C2763-C232-4B77-841B-17D7EC0C6594}" type="presOf" srcId="{58586267-A605-4BFC-9F30-F3B8C6F098D6}" destId="{03E6C694-44CF-4019-B9B4-63F4F350E45D}" srcOrd="0" destOrd="0" presId="urn:microsoft.com/office/officeart/2005/8/layout/vList2"/>
    <dgm:cxn modelId="{756508EC-B82D-49AC-8885-0C82AECEA92C}" type="presOf" srcId="{481CF099-CB80-47EF-B313-FFBA7F9FD096}" destId="{A10BABAE-208C-4CFB-AC4A-9A55F01D8660}" srcOrd="0" destOrd="2" presId="urn:microsoft.com/office/officeart/2005/8/layout/vList2"/>
    <dgm:cxn modelId="{BB5C7AF5-8042-408A-8109-83C4BC5D2052}" srcId="{58586267-A605-4BFC-9F30-F3B8C6F098D6}" destId="{00292341-891F-4803-9A72-BE3F5C220C87}" srcOrd="0" destOrd="0" parTransId="{26296ABC-4CB8-4BC7-9967-059BC1F132F3}" sibTransId="{5505500C-0635-4433-B8F3-0F3E15717D42}"/>
    <dgm:cxn modelId="{40955650-26E6-4C07-9685-9065642327C3}" srcId="{BDA0885A-C25A-4E01-BAC5-53FB41945663}" destId="{CF748A1C-23CD-4AA5-986D-814AE400ABBF}" srcOrd="0" destOrd="0" parTransId="{969BB1DE-41C6-46F0-A903-47BD37C3C537}" sibTransId="{8909E5C6-B6C5-4436-8BB7-AFD59CCBAA05}"/>
    <dgm:cxn modelId="{D940481A-11B8-43F7-A807-AEE37617F98A}" srcId="{CF748A1C-23CD-4AA5-986D-814AE400ABBF}" destId="{481CF099-CB80-47EF-B313-FFBA7F9FD096}" srcOrd="2" destOrd="0" parTransId="{967C8D37-F4F7-4981-8395-F60CD4979508}" sibTransId="{7782CC77-E3BE-4036-A640-44490F14868F}"/>
    <dgm:cxn modelId="{B532EAA3-0808-4749-A503-90B74FA64D7D}" srcId="{CF748A1C-23CD-4AA5-986D-814AE400ABBF}" destId="{EE700FAC-1F6F-48BE-9DBD-807FD99BEBE4}" srcOrd="1" destOrd="0" parTransId="{BB2535E4-E827-4B99-9338-19D18F6E6DEB}" sibTransId="{51B51E76-4D28-4B7A-9AAC-B6FEFB4B81E2}"/>
    <dgm:cxn modelId="{A7B95EE2-7349-4A12-BC76-8F682A98C95D}" type="presParOf" srcId="{1535A4E8-3BE1-4DDD-B73F-AF8872400319}" destId="{77125B6C-E486-4304-856E-D119B31AF8ED}" srcOrd="0" destOrd="0" presId="urn:microsoft.com/office/officeart/2005/8/layout/vList2"/>
    <dgm:cxn modelId="{75988B08-7E10-4F14-A471-BCBDD4F7B020}" type="presParOf" srcId="{1535A4E8-3BE1-4DDD-B73F-AF8872400319}" destId="{A10BABAE-208C-4CFB-AC4A-9A55F01D8660}" srcOrd="1" destOrd="0" presId="urn:microsoft.com/office/officeart/2005/8/layout/vList2"/>
    <dgm:cxn modelId="{71A383D8-B5FD-4C64-8458-27DBCAA80509}" type="presParOf" srcId="{1535A4E8-3BE1-4DDD-B73F-AF8872400319}" destId="{03E6C694-44CF-4019-B9B4-63F4F350E45D}" srcOrd="2" destOrd="0" presId="urn:microsoft.com/office/officeart/2005/8/layout/vList2"/>
    <dgm:cxn modelId="{4E02BB14-DAE2-4312-B901-BE7AA78B0E5E}" type="presParOf" srcId="{1535A4E8-3BE1-4DDD-B73F-AF8872400319}" destId="{766C6CE6-15C5-4FA3-BD15-6F1D3A004A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B70C880-CD0A-46C7-A0D9-0B284266B8A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07DCEC-AD44-4227-8553-0DBCB9864CFB}">
      <dgm:prSet/>
      <dgm:spPr/>
      <dgm:t>
        <a:bodyPr/>
        <a:lstStyle/>
        <a:p>
          <a:pPr rtl="0"/>
          <a:r>
            <a:rPr lang="es-ES" dirty="0" smtClean="0"/>
            <a:t>Para poder devengar los incentivos </a:t>
          </a:r>
          <a:r>
            <a:rPr lang="es-ES" i="1" dirty="0" smtClean="0"/>
            <a:t>se</a:t>
          </a:r>
          <a:r>
            <a:rPr lang="es-ES" dirty="0" smtClean="0"/>
            <a:t> </a:t>
          </a:r>
          <a:r>
            <a:rPr lang="es-ES" u="sng" dirty="0" smtClean="0"/>
            <a:t>exige la presencia efectiva </a:t>
          </a:r>
          <a:r>
            <a:rPr lang="es-ES" dirty="0" smtClean="0"/>
            <a:t>del trabajador-a, por lo que las ausencias repercuten negativamente</a:t>
          </a:r>
          <a:endParaRPr lang="es-ES" dirty="0"/>
        </a:p>
      </dgm:t>
    </dgm:pt>
    <dgm:pt modelId="{E907831A-82B1-4B10-8C5C-405621CE4DF8}" type="parTrans" cxnId="{A0FB981B-5460-41E9-B350-C33145608246}">
      <dgm:prSet/>
      <dgm:spPr/>
      <dgm:t>
        <a:bodyPr/>
        <a:lstStyle/>
        <a:p>
          <a:endParaRPr lang="es-ES"/>
        </a:p>
      </dgm:t>
    </dgm:pt>
    <dgm:pt modelId="{89BAF0F0-6676-4CA7-AEBC-6CB0889BD780}" type="sibTrans" cxnId="{A0FB981B-5460-41E9-B350-C33145608246}">
      <dgm:prSet/>
      <dgm:spPr/>
      <dgm:t>
        <a:bodyPr/>
        <a:lstStyle/>
        <a:p>
          <a:endParaRPr lang="es-ES"/>
        </a:p>
      </dgm:t>
    </dgm:pt>
    <dgm:pt modelId="{B9E6AA99-4E40-4980-B322-C509EF02F79F}">
      <dgm:prSet/>
      <dgm:spPr/>
      <dgm:t>
        <a:bodyPr/>
        <a:lstStyle/>
        <a:p>
          <a:pPr rtl="0"/>
          <a:r>
            <a:rPr lang="es-ES" dirty="0" smtClean="0"/>
            <a:t>Es </a:t>
          </a:r>
          <a:r>
            <a:rPr lang="es-ES" u="sng" dirty="0" smtClean="0"/>
            <a:t>contraria a derecho la práctica empresarial de considerar las seis semanas de descanso obligatorio por maternidad como "ausencias"</a:t>
          </a:r>
          <a:endParaRPr lang="es-ES" dirty="0"/>
        </a:p>
      </dgm:t>
    </dgm:pt>
    <dgm:pt modelId="{ED2ED93D-60D3-462B-AB1B-8F64CED0EEFF}" type="parTrans" cxnId="{1C47EE28-7468-4E84-8840-77CBA4B2CCC0}">
      <dgm:prSet/>
      <dgm:spPr/>
      <dgm:t>
        <a:bodyPr/>
        <a:lstStyle/>
        <a:p>
          <a:endParaRPr lang="es-ES"/>
        </a:p>
      </dgm:t>
    </dgm:pt>
    <dgm:pt modelId="{98DF790C-DEBE-4778-BFE7-029048A1D5E0}" type="sibTrans" cxnId="{1C47EE28-7468-4E84-8840-77CBA4B2CCC0}">
      <dgm:prSet/>
      <dgm:spPr/>
      <dgm:t>
        <a:bodyPr/>
        <a:lstStyle/>
        <a:p>
          <a:endParaRPr lang="es-ES"/>
        </a:p>
      </dgm:t>
    </dgm:pt>
    <dgm:pt modelId="{16BEEA8A-8A76-4B4E-A049-C0C4F31EDE1F}">
      <dgm:prSet/>
      <dgm:spPr/>
      <dgm:t>
        <a:bodyPr/>
        <a:lstStyle/>
        <a:p>
          <a:pPr rtl="0"/>
          <a:r>
            <a:rPr lang="es-ES" dirty="0" smtClean="0"/>
            <a:t>La Sala razona que </a:t>
          </a:r>
          <a:r>
            <a:rPr lang="es-ES" b="1" u="sng" dirty="0" smtClean="0"/>
            <a:t>frente a la “pléyade normativa, constitucional y jurisprudencial,” </a:t>
          </a:r>
          <a:r>
            <a:rPr lang="es-ES" dirty="0" smtClean="0"/>
            <a:t>que cita, la empresa sólo opuso su </a:t>
          </a:r>
          <a:r>
            <a:rPr lang="es-ES" u="sng" dirty="0" smtClean="0"/>
            <a:t>poder de organización y dirección</a:t>
          </a:r>
          <a:r>
            <a:rPr lang="es-ES" dirty="0" smtClean="0"/>
            <a:t> (discrecionalidad)</a:t>
          </a:r>
          <a:endParaRPr lang="es-ES" dirty="0"/>
        </a:p>
      </dgm:t>
    </dgm:pt>
    <dgm:pt modelId="{2A74D7F7-C63C-482C-822F-6E02BDC7CAFD}" type="parTrans" cxnId="{E61C99B9-642E-42FF-935C-BC40A29E56B2}">
      <dgm:prSet/>
      <dgm:spPr/>
      <dgm:t>
        <a:bodyPr/>
        <a:lstStyle/>
        <a:p>
          <a:endParaRPr lang="es-ES"/>
        </a:p>
      </dgm:t>
    </dgm:pt>
    <dgm:pt modelId="{2E553C73-90B7-4718-9D21-CF1CF46409D9}" type="sibTrans" cxnId="{E61C99B9-642E-42FF-935C-BC40A29E56B2}">
      <dgm:prSet/>
      <dgm:spPr/>
      <dgm:t>
        <a:bodyPr/>
        <a:lstStyle/>
        <a:p>
          <a:endParaRPr lang="es-ES"/>
        </a:p>
      </dgm:t>
    </dgm:pt>
    <dgm:pt modelId="{22A2831C-AAE3-4912-9B02-BB7C4B4377C8}" type="pres">
      <dgm:prSet presAssocID="{BB70C880-CD0A-46C7-A0D9-0B284266B8A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C3066E-A00D-41C1-874D-A4D262A9DD08}" type="pres">
      <dgm:prSet presAssocID="{CF07DCEC-AD44-4227-8553-0DBCB9864CFB}" presName="circle1" presStyleLbl="node1" presStyleIdx="0" presStyleCnt="3"/>
      <dgm:spPr/>
    </dgm:pt>
    <dgm:pt modelId="{E65C6448-963B-4275-A669-F5DDCBB9DB8F}" type="pres">
      <dgm:prSet presAssocID="{CF07DCEC-AD44-4227-8553-0DBCB9864CFB}" presName="space" presStyleCnt="0"/>
      <dgm:spPr/>
    </dgm:pt>
    <dgm:pt modelId="{AE88E093-1D7E-454C-A845-B0907221B561}" type="pres">
      <dgm:prSet presAssocID="{CF07DCEC-AD44-4227-8553-0DBCB9864CFB}" presName="rect1" presStyleLbl="alignAcc1" presStyleIdx="0" presStyleCnt="3"/>
      <dgm:spPr/>
      <dgm:t>
        <a:bodyPr/>
        <a:lstStyle/>
        <a:p>
          <a:endParaRPr lang="es-ES"/>
        </a:p>
      </dgm:t>
    </dgm:pt>
    <dgm:pt modelId="{3962F9AA-078C-47D0-A755-2CA4F9C8A3BF}" type="pres">
      <dgm:prSet presAssocID="{B9E6AA99-4E40-4980-B322-C509EF02F79F}" presName="vertSpace2" presStyleLbl="node1" presStyleIdx="0" presStyleCnt="3"/>
      <dgm:spPr/>
    </dgm:pt>
    <dgm:pt modelId="{BDFF9B44-6F17-4982-BADB-03A7A21A710A}" type="pres">
      <dgm:prSet presAssocID="{B9E6AA99-4E40-4980-B322-C509EF02F79F}" presName="circle2" presStyleLbl="node1" presStyleIdx="1" presStyleCnt="3"/>
      <dgm:spPr/>
    </dgm:pt>
    <dgm:pt modelId="{D6564B6A-BF81-4227-8F79-B12D87769AB5}" type="pres">
      <dgm:prSet presAssocID="{B9E6AA99-4E40-4980-B322-C509EF02F79F}" presName="rect2" presStyleLbl="alignAcc1" presStyleIdx="1" presStyleCnt="3"/>
      <dgm:spPr/>
      <dgm:t>
        <a:bodyPr/>
        <a:lstStyle/>
        <a:p>
          <a:endParaRPr lang="es-ES"/>
        </a:p>
      </dgm:t>
    </dgm:pt>
    <dgm:pt modelId="{E0455AEE-0896-4BC8-9915-22B55ED6DDF8}" type="pres">
      <dgm:prSet presAssocID="{16BEEA8A-8A76-4B4E-A049-C0C4F31EDE1F}" presName="vertSpace3" presStyleLbl="node1" presStyleIdx="1" presStyleCnt="3"/>
      <dgm:spPr/>
    </dgm:pt>
    <dgm:pt modelId="{BD2F4B15-70E7-409A-A591-B659E750641D}" type="pres">
      <dgm:prSet presAssocID="{16BEEA8A-8A76-4B4E-A049-C0C4F31EDE1F}" presName="circle3" presStyleLbl="node1" presStyleIdx="2" presStyleCnt="3"/>
      <dgm:spPr/>
    </dgm:pt>
    <dgm:pt modelId="{C749FB43-2DA3-4661-812E-198B85522EAA}" type="pres">
      <dgm:prSet presAssocID="{16BEEA8A-8A76-4B4E-A049-C0C4F31EDE1F}" presName="rect3" presStyleLbl="alignAcc1" presStyleIdx="2" presStyleCnt="3"/>
      <dgm:spPr/>
      <dgm:t>
        <a:bodyPr/>
        <a:lstStyle/>
        <a:p>
          <a:endParaRPr lang="es-ES"/>
        </a:p>
      </dgm:t>
    </dgm:pt>
    <dgm:pt modelId="{76530EBC-CC21-431D-8944-0639906A4CC8}" type="pres">
      <dgm:prSet presAssocID="{CF07DCEC-AD44-4227-8553-0DBCB9864CF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B6FEC6-03E8-4499-8B3B-EB664F6BDDDD}" type="pres">
      <dgm:prSet presAssocID="{B9E6AA99-4E40-4980-B322-C509EF02F79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CA91D-9F27-449D-83D4-A55A9313F1FA}" type="pres">
      <dgm:prSet presAssocID="{16BEEA8A-8A76-4B4E-A049-C0C4F31EDE1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1C99B9-642E-42FF-935C-BC40A29E56B2}" srcId="{BB70C880-CD0A-46C7-A0D9-0B284266B8A0}" destId="{16BEEA8A-8A76-4B4E-A049-C0C4F31EDE1F}" srcOrd="2" destOrd="0" parTransId="{2A74D7F7-C63C-482C-822F-6E02BDC7CAFD}" sibTransId="{2E553C73-90B7-4718-9D21-CF1CF46409D9}"/>
    <dgm:cxn modelId="{A0FB981B-5460-41E9-B350-C33145608246}" srcId="{BB70C880-CD0A-46C7-A0D9-0B284266B8A0}" destId="{CF07DCEC-AD44-4227-8553-0DBCB9864CFB}" srcOrd="0" destOrd="0" parTransId="{E907831A-82B1-4B10-8C5C-405621CE4DF8}" sibTransId="{89BAF0F0-6676-4CA7-AEBC-6CB0889BD780}"/>
    <dgm:cxn modelId="{2EF6B336-B9D5-4EFC-8B4C-67294F1B5F1F}" type="presOf" srcId="{16BEEA8A-8A76-4B4E-A049-C0C4F31EDE1F}" destId="{C749FB43-2DA3-4661-812E-198B85522EAA}" srcOrd="0" destOrd="0" presId="urn:microsoft.com/office/officeart/2005/8/layout/target3"/>
    <dgm:cxn modelId="{1C47EE28-7468-4E84-8840-77CBA4B2CCC0}" srcId="{BB70C880-CD0A-46C7-A0D9-0B284266B8A0}" destId="{B9E6AA99-4E40-4980-B322-C509EF02F79F}" srcOrd="1" destOrd="0" parTransId="{ED2ED93D-60D3-462B-AB1B-8F64CED0EEFF}" sibTransId="{98DF790C-DEBE-4778-BFE7-029048A1D5E0}"/>
    <dgm:cxn modelId="{D0A3944E-007F-49F2-A956-9161F07E37AD}" type="presOf" srcId="{CF07DCEC-AD44-4227-8553-0DBCB9864CFB}" destId="{AE88E093-1D7E-454C-A845-B0907221B561}" srcOrd="0" destOrd="0" presId="urn:microsoft.com/office/officeart/2005/8/layout/target3"/>
    <dgm:cxn modelId="{70410EA5-56F9-4492-A682-8410A5C3A7CB}" type="presOf" srcId="{B9E6AA99-4E40-4980-B322-C509EF02F79F}" destId="{D6564B6A-BF81-4227-8F79-B12D87769AB5}" srcOrd="0" destOrd="0" presId="urn:microsoft.com/office/officeart/2005/8/layout/target3"/>
    <dgm:cxn modelId="{967E34E0-C51B-4F85-9287-D7778231C3BA}" type="presOf" srcId="{B9E6AA99-4E40-4980-B322-C509EF02F79F}" destId="{5CB6FEC6-03E8-4499-8B3B-EB664F6BDDDD}" srcOrd="1" destOrd="0" presId="urn:microsoft.com/office/officeart/2005/8/layout/target3"/>
    <dgm:cxn modelId="{920B7E4A-F245-4F4A-A8B0-281CE6B33C81}" type="presOf" srcId="{CF07DCEC-AD44-4227-8553-0DBCB9864CFB}" destId="{76530EBC-CC21-431D-8944-0639906A4CC8}" srcOrd="1" destOrd="0" presId="urn:microsoft.com/office/officeart/2005/8/layout/target3"/>
    <dgm:cxn modelId="{295C0963-1026-442B-A015-855B3DAEC125}" type="presOf" srcId="{BB70C880-CD0A-46C7-A0D9-0B284266B8A0}" destId="{22A2831C-AAE3-4912-9B02-BB7C4B4377C8}" srcOrd="0" destOrd="0" presId="urn:microsoft.com/office/officeart/2005/8/layout/target3"/>
    <dgm:cxn modelId="{852DDD4B-00D8-4097-A48F-C77E331240A0}" type="presOf" srcId="{16BEEA8A-8A76-4B4E-A049-C0C4F31EDE1F}" destId="{B4DCA91D-9F27-449D-83D4-A55A9313F1FA}" srcOrd="1" destOrd="0" presId="urn:microsoft.com/office/officeart/2005/8/layout/target3"/>
    <dgm:cxn modelId="{B71AD243-7421-4915-8DEA-FB7F4C8E6DA6}" type="presParOf" srcId="{22A2831C-AAE3-4912-9B02-BB7C4B4377C8}" destId="{B9C3066E-A00D-41C1-874D-A4D262A9DD08}" srcOrd="0" destOrd="0" presId="urn:microsoft.com/office/officeart/2005/8/layout/target3"/>
    <dgm:cxn modelId="{E2A0F13E-503D-4F5B-B294-197419BA225A}" type="presParOf" srcId="{22A2831C-AAE3-4912-9B02-BB7C4B4377C8}" destId="{E65C6448-963B-4275-A669-F5DDCBB9DB8F}" srcOrd="1" destOrd="0" presId="urn:microsoft.com/office/officeart/2005/8/layout/target3"/>
    <dgm:cxn modelId="{9361624A-33A8-4E46-84FB-2AA432E1F75E}" type="presParOf" srcId="{22A2831C-AAE3-4912-9B02-BB7C4B4377C8}" destId="{AE88E093-1D7E-454C-A845-B0907221B561}" srcOrd="2" destOrd="0" presId="urn:microsoft.com/office/officeart/2005/8/layout/target3"/>
    <dgm:cxn modelId="{B1419E66-BEBC-46CE-BAC7-18928B3D8DFA}" type="presParOf" srcId="{22A2831C-AAE3-4912-9B02-BB7C4B4377C8}" destId="{3962F9AA-078C-47D0-A755-2CA4F9C8A3BF}" srcOrd="3" destOrd="0" presId="urn:microsoft.com/office/officeart/2005/8/layout/target3"/>
    <dgm:cxn modelId="{2D7094B0-C82D-463D-9DED-969B20B08FD8}" type="presParOf" srcId="{22A2831C-AAE3-4912-9B02-BB7C4B4377C8}" destId="{BDFF9B44-6F17-4982-BADB-03A7A21A710A}" srcOrd="4" destOrd="0" presId="urn:microsoft.com/office/officeart/2005/8/layout/target3"/>
    <dgm:cxn modelId="{D60D9587-2D3E-427B-A02E-AC939FAADF94}" type="presParOf" srcId="{22A2831C-AAE3-4912-9B02-BB7C4B4377C8}" destId="{D6564B6A-BF81-4227-8F79-B12D87769AB5}" srcOrd="5" destOrd="0" presId="urn:microsoft.com/office/officeart/2005/8/layout/target3"/>
    <dgm:cxn modelId="{74B1E6B1-AF8F-46EE-871C-C09D6A4402F3}" type="presParOf" srcId="{22A2831C-AAE3-4912-9B02-BB7C4B4377C8}" destId="{E0455AEE-0896-4BC8-9915-22B55ED6DDF8}" srcOrd="6" destOrd="0" presId="urn:microsoft.com/office/officeart/2005/8/layout/target3"/>
    <dgm:cxn modelId="{5C546022-3E00-4CC9-9597-BCDFD8BE8439}" type="presParOf" srcId="{22A2831C-AAE3-4912-9B02-BB7C4B4377C8}" destId="{BD2F4B15-70E7-409A-A591-B659E750641D}" srcOrd="7" destOrd="0" presId="urn:microsoft.com/office/officeart/2005/8/layout/target3"/>
    <dgm:cxn modelId="{D58628B9-D66C-4B7E-ABD7-0F0364CEAAE3}" type="presParOf" srcId="{22A2831C-AAE3-4912-9B02-BB7C4B4377C8}" destId="{C749FB43-2DA3-4661-812E-198B85522EAA}" srcOrd="8" destOrd="0" presId="urn:microsoft.com/office/officeart/2005/8/layout/target3"/>
    <dgm:cxn modelId="{8CE8A30F-D20D-447B-9536-5A40DFAC3718}" type="presParOf" srcId="{22A2831C-AAE3-4912-9B02-BB7C4B4377C8}" destId="{76530EBC-CC21-431D-8944-0639906A4CC8}" srcOrd="9" destOrd="0" presId="urn:microsoft.com/office/officeart/2005/8/layout/target3"/>
    <dgm:cxn modelId="{42523750-DE56-495D-AF69-B7F49D9A8503}" type="presParOf" srcId="{22A2831C-AAE3-4912-9B02-BB7C4B4377C8}" destId="{5CB6FEC6-03E8-4499-8B3B-EB664F6BDDDD}" srcOrd="10" destOrd="0" presId="urn:microsoft.com/office/officeart/2005/8/layout/target3"/>
    <dgm:cxn modelId="{A485E74C-5914-43C1-9D50-DCF594F48812}" type="presParOf" srcId="{22A2831C-AAE3-4912-9B02-BB7C4B4377C8}" destId="{B4DCA91D-9F27-449D-83D4-A55A9313F1F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6CDA63A-FE89-44FA-B8E3-7F0F9D89F6F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7E6147-6105-4402-A24C-BD1C4BA5B5D4}">
      <dgm:prSet/>
      <dgm:spPr/>
      <dgm:t>
        <a:bodyPr/>
        <a:lstStyle/>
        <a:p>
          <a:pPr rtl="0"/>
          <a:r>
            <a:rPr lang="es-ES" dirty="0" smtClean="0"/>
            <a:t>No se devengan si no hay actividad </a:t>
          </a:r>
          <a:endParaRPr lang="es-ES" dirty="0"/>
        </a:p>
      </dgm:t>
    </dgm:pt>
    <dgm:pt modelId="{65DB1162-A8C4-407C-A809-287DF8B83E7E}" type="parTrans" cxnId="{45298A2E-A608-4152-9A4D-BE16308C331E}">
      <dgm:prSet/>
      <dgm:spPr/>
      <dgm:t>
        <a:bodyPr/>
        <a:lstStyle/>
        <a:p>
          <a:endParaRPr lang="es-ES"/>
        </a:p>
      </dgm:t>
    </dgm:pt>
    <dgm:pt modelId="{F3FF8121-6A15-4CB1-807F-521F5E0B701B}" type="sibTrans" cxnId="{45298A2E-A608-4152-9A4D-BE16308C331E}">
      <dgm:prSet/>
      <dgm:spPr/>
      <dgm:t>
        <a:bodyPr/>
        <a:lstStyle/>
        <a:p>
          <a:endParaRPr lang="es-ES"/>
        </a:p>
      </dgm:t>
    </dgm:pt>
    <dgm:pt modelId="{2DD935A7-7920-448C-BAC8-98D857BB6B7C}">
      <dgm:prSet/>
      <dgm:spPr/>
      <dgm:t>
        <a:bodyPr/>
        <a:lstStyle/>
        <a:p>
          <a:pPr rtl="0"/>
          <a:r>
            <a:rPr lang="es-ES" dirty="0" smtClean="0"/>
            <a:t>La empresa computa como </a:t>
          </a:r>
          <a:r>
            <a:rPr lang="es-ES" b="1" u="sng" dirty="0" smtClean="0"/>
            <a:t>ausencias</a:t>
          </a:r>
          <a:r>
            <a:rPr lang="es-ES" dirty="0" smtClean="0"/>
            <a:t> (NO ACTIVIDAD) los </a:t>
          </a:r>
          <a:r>
            <a:rPr lang="es-ES" b="1" u="sng" dirty="0" smtClean="0"/>
            <a:t>tiempos de baja material y por riesgo durante el embarazo</a:t>
          </a:r>
          <a:r>
            <a:rPr lang="es-ES" dirty="0" smtClean="0"/>
            <a:t>, por lo que la trabajadora no percibe tales incentivos al reincorporarse al trabajo</a:t>
          </a:r>
          <a:endParaRPr lang="es-ES" dirty="0"/>
        </a:p>
      </dgm:t>
    </dgm:pt>
    <dgm:pt modelId="{8AE7CE3E-B404-40DF-A9F4-495324EB516F}" type="parTrans" cxnId="{658502DA-1350-4A28-8193-6D23E5385A7E}">
      <dgm:prSet/>
      <dgm:spPr/>
      <dgm:t>
        <a:bodyPr/>
        <a:lstStyle/>
        <a:p>
          <a:endParaRPr lang="es-ES"/>
        </a:p>
      </dgm:t>
    </dgm:pt>
    <dgm:pt modelId="{48FF120D-D04B-4995-ACD3-DA46E1D966BB}" type="sibTrans" cxnId="{658502DA-1350-4A28-8193-6D23E5385A7E}">
      <dgm:prSet/>
      <dgm:spPr/>
      <dgm:t>
        <a:bodyPr/>
        <a:lstStyle/>
        <a:p>
          <a:endParaRPr lang="es-ES"/>
        </a:p>
      </dgm:t>
    </dgm:pt>
    <dgm:pt modelId="{18B58139-930E-471D-BFDD-D82716674170}">
      <dgm:prSet/>
      <dgm:spPr/>
      <dgm:t>
        <a:bodyPr/>
        <a:lstStyle/>
        <a:p>
          <a:pPr rtl="0"/>
          <a:r>
            <a:rPr lang="es-ES" smtClean="0"/>
            <a:t>La Sala considera dicha práctica contraria al principio de igualdad y no discriminación</a:t>
          </a:r>
          <a:endParaRPr lang="es-ES"/>
        </a:p>
      </dgm:t>
    </dgm:pt>
    <dgm:pt modelId="{CE27DFA3-4A0F-4D66-9F00-622E507828BB}" type="parTrans" cxnId="{565DA0BB-EF30-4677-ADC8-789DCB596557}">
      <dgm:prSet/>
      <dgm:spPr/>
      <dgm:t>
        <a:bodyPr/>
        <a:lstStyle/>
        <a:p>
          <a:endParaRPr lang="es-ES"/>
        </a:p>
      </dgm:t>
    </dgm:pt>
    <dgm:pt modelId="{5968CFC2-289F-4F81-A5B3-3204CBA3CC34}" type="sibTrans" cxnId="{565DA0BB-EF30-4677-ADC8-789DCB596557}">
      <dgm:prSet/>
      <dgm:spPr/>
      <dgm:t>
        <a:bodyPr/>
        <a:lstStyle/>
        <a:p>
          <a:endParaRPr lang="es-ES"/>
        </a:p>
      </dgm:t>
    </dgm:pt>
    <dgm:pt modelId="{655E4C94-A6F1-4FFA-B524-78A7F41DCC94}" type="pres">
      <dgm:prSet presAssocID="{86CDA63A-FE89-44FA-B8E3-7F0F9D89F6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E028E2-D64A-4331-ADFE-7B4A4E5429D6}" type="pres">
      <dgm:prSet presAssocID="{527E6147-6105-4402-A24C-BD1C4BA5B5D4}" presName="parentText" presStyleLbl="node1" presStyleIdx="0" presStyleCnt="3" custLinFactY="-557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028A4F-64D7-4352-BD28-A405EC6DF651}" type="pres">
      <dgm:prSet presAssocID="{F3FF8121-6A15-4CB1-807F-521F5E0B701B}" presName="spacer" presStyleCnt="0"/>
      <dgm:spPr/>
      <dgm:t>
        <a:bodyPr/>
        <a:lstStyle/>
        <a:p>
          <a:endParaRPr lang="es-ES"/>
        </a:p>
      </dgm:t>
    </dgm:pt>
    <dgm:pt modelId="{98B8094A-6F49-49EB-AB33-3E5174FDA1C9}" type="pres">
      <dgm:prSet presAssocID="{2DD935A7-7920-448C-BAC8-98D857BB6B7C}" presName="parentText" presStyleLbl="node1" presStyleIdx="1" presStyleCnt="3" custLinFactNeighborY="-900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831EBE-9B41-4879-9B4C-178FAFBDC307}" type="pres">
      <dgm:prSet presAssocID="{48FF120D-D04B-4995-ACD3-DA46E1D966BB}" presName="spacer" presStyleCnt="0"/>
      <dgm:spPr/>
      <dgm:t>
        <a:bodyPr/>
        <a:lstStyle/>
        <a:p>
          <a:endParaRPr lang="es-ES"/>
        </a:p>
      </dgm:t>
    </dgm:pt>
    <dgm:pt modelId="{F4E98468-1C9C-4064-877F-9D1685D1B8B0}" type="pres">
      <dgm:prSet presAssocID="{18B58139-930E-471D-BFDD-D82716674170}" presName="parentText" presStyleLbl="node1" presStyleIdx="2" presStyleCnt="3" custLinFactNeighborY="-7722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F30DA3-374A-4A17-B57C-C803E6E32C0F}" type="presOf" srcId="{86CDA63A-FE89-44FA-B8E3-7F0F9D89F6FF}" destId="{655E4C94-A6F1-4FFA-B524-78A7F41DCC94}" srcOrd="0" destOrd="0" presId="urn:microsoft.com/office/officeart/2005/8/layout/vList2"/>
    <dgm:cxn modelId="{A8904605-73A2-49FB-854B-B14185EC3368}" type="presOf" srcId="{2DD935A7-7920-448C-BAC8-98D857BB6B7C}" destId="{98B8094A-6F49-49EB-AB33-3E5174FDA1C9}" srcOrd="0" destOrd="0" presId="urn:microsoft.com/office/officeart/2005/8/layout/vList2"/>
    <dgm:cxn modelId="{B3AFBD85-1D80-422F-9CAA-15C3CC2B1344}" type="presOf" srcId="{527E6147-6105-4402-A24C-BD1C4BA5B5D4}" destId="{91E028E2-D64A-4331-ADFE-7B4A4E5429D6}" srcOrd="0" destOrd="0" presId="urn:microsoft.com/office/officeart/2005/8/layout/vList2"/>
    <dgm:cxn modelId="{565DA0BB-EF30-4677-ADC8-789DCB596557}" srcId="{86CDA63A-FE89-44FA-B8E3-7F0F9D89F6FF}" destId="{18B58139-930E-471D-BFDD-D82716674170}" srcOrd="2" destOrd="0" parTransId="{CE27DFA3-4A0F-4D66-9F00-622E507828BB}" sibTransId="{5968CFC2-289F-4F81-A5B3-3204CBA3CC34}"/>
    <dgm:cxn modelId="{DE99D335-82B3-45C9-AFFF-F0C8DC23E526}" type="presOf" srcId="{18B58139-930E-471D-BFDD-D82716674170}" destId="{F4E98468-1C9C-4064-877F-9D1685D1B8B0}" srcOrd="0" destOrd="0" presId="urn:microsoft.com/office/officeart/2005/8/layout/vList2"/>
    <dgm:cxn modelId="{658502DA-1350-4A28-8193-6D23E5385A7E}" srcId="{86CDA63A-FE89-44FA-B8E3-7F0F9D89F6FF}" destId="{2DD935A7-7920-448C-BAC8-98D857BB6B7C}" srcOrd="1" destOrd="0" parTransId="{8AE7CE3E-B404-40DF-A9F4-495324EB516F}" sibTransId="{48FF120D-D04B-4995-ACD3-DA46E1D966BB}"/>
    <dgm:cxn modelId="{45298A2E-A608-4152-9A4D-BE16308C331E}" srcId="{86CDA63A-FE89-44FA-B8E3-7F0F9D89F6FF}" destId="{527E6147-6105-4402-A24C-BD1C4BA5B5D4}" srcOrd="0" destOrd="0" parTransId="{65DB1162-A8C4-407C-A809-287DF8B83E7E}" sibTransId="{F3FF8121-6A15-4CB1-807F-521F5E0B701B}"/>
    <dgm:cxn modelId="{0C72CB1E-34C6-4483-8C24-126A5F6A126D}" type="presParOf" srcId="{655E4C94-A6F1-4FFA-B524-78A7F41DCC94}" destId="{91E028E2-D64A-4331-ADFE-7B4A4E5429D6}" srcOrd="0" destOrd="0" presId="urn:microsoft.com/office/officeart/2005/8/layout/vList2"/>
    <dgm:cxn modelId="{7797FB3B-29A9-4545-B6B5-15037149E355}" type="presParOf" srcId="{655E4C94-A6F1-4FFA-B524-78A7F41DCC94}" destId="{0E028A4F-64D7-4352-BD28-A405EC6DF651}" srcOrd="1" destOrd="0" presId="urn:microsoft.com/office/officeart/2005/8/layout/vList2"/>
    <dgm:cxn modelId="{FD6BA93A-4530-4E9A-813D-3D288AF85D1A}" type="presParOf" srcId="{655E4C94-A6F1-4FFA-B524-78A7F41DCC94}" destId="{98B8094A-6F49-49EB-AB33-3E5174FDA1C9}" srcOrd="2" destOrd="0" presId="urn:microsoft.com/office/officeart/2005/8/layout/vList2"/>
    <dgm:cxn modelId="{64C9CB78-A3DC-403F-87D5-2F3B8C7D2464}" type="presParOf" srcId="{655E4C94-A6F1-4FFA-B524-78A7F41DCC94}" destId="{0A831EBE-9B41-4879-9B4C-178FAFBDC307}" srcOrd="3" destOrd="0" presId="urn:microsoft.com/office/officeart/2005/8/layout/vList2"/>
    <dgm:cxn modelId="{8CB316DF-B24D-4A47-87E6-71B7071386B9}" type="presParOf" srcId="{655E4C94-A6F1-4FFA-B524-78A7F41DCC94}" destId="{F4E98468-1C9C-4064-877F-9D1685D1B8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F60BB16-7334-47BD-BD22-F840E1D0AEF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1B51BF-4615-45F2-A2C2-9E3C5A02B86E}">
      <dgm:prSet custT="1"/>
      <dgm:spPr/>
      <dgm:t>
        <a:bodyPr/>
        <a:lstStyle/>
        <a:p>
          <a:pPr rtl="0"/>
          <a:r>
            <a:rPr lang="es-ES" sz="2000" dirty="0" smtClean="0"/>
            <a:t>SUPUESTO</a:t>
          </a:r>
          <a:endParaRPr lang="es-ES" sz="2000" dirty="0"/>
        </a:p>
      </dgm:t>
    </dgm:pt>
    <dgm:pt modelId="{934CF449-156B-4D3D-83C1-5344824C4196}" type="parTrans" cxnId="{D7DE90DF-E012-4CD6-BBB6-0DE908B65D9E}">
      <dgm:prSet/>
      <dgm:spPr/>
      <dgm:t>
        <a:bodyPr/>
        <a:lstStyle/>
        <a:p>
          <a:endParaRPr lang="es-ES"/>
        </a:p>
      </dgm:t>
    </dgm:pt>
    <dgm:pt modelId="{53166858-BED1-444F-82F9-87B86CD40E56}" type="sibTrans" cxnId="{D7DE90DF-E012-4CD6-BBB6-0DE908B65D9E}">
      <dgm:prSet/>
      <dgm:spPr/>
      <dgm:t>
        <a:bodyPr/>
        <a:lstStyle/>
        <a:p>
          <a:endParaRPr lang="es-ES"/>
        </a:p>
      </dgm:t>
    </dgm:pt>
    <dgm:pt modelId="{0DF4F57F-FB39-4428-96F0-B901CBCF2067}">
      <dgm:prSet custT="1"/>
      <dgm:spPr/>
      <dgm:t>
        <a:bodyPr/>
        <a:lstStyle/>
        <a:p>
          <a:pPr rtl="0"/>
          <a:r>
            <a:rPr lang="es-ES" sz="2000" dirty="0" smtClean="0"/>
            <a:t>Deja de percibir el complemento por “atención continuada” = 1.339,03 € al mes</a:t>
          </a:r>
          <a:endParaRPr lang="es-ES" sz="2000" dirty="0"/>
        </a:p>
      </dgm:t>
    </dgm:pt>
    <dgm:pt modelId="{E1DD9990-9675-43D6-A00A-7B81BCB4C600}" type="parTrans" cxnId="{3F00BB45-4BE8-4DA5-8D86-00112F228343}">
      <dgm:prSet/>
      <dgm:spPr/>
      <dgm:t>
        <a:bodyPr/>
        <a:lstStyle/>
        <a:p>
          <a:endParaRPr lang="es-ES"/>
        </a:p>
      </dgm:t>
    </dgm:pt>
    <dgm:pt modelId="{F377060D-5284-4C78-828D-30D799FA3E81}" type="sibTrans" cxnId="{3F00BB45-4BE8-4DA5-8D86-00112F228343}">
      <dgm:prSet/>
      <dgm:spPr/>
      <dgm:t>
        <a:bodyPr/>
        <a:lstStyle/>
        <a:p>
          <a:endParaRPr lang="es-ES"/>
        </a:p>
      </dgm:t>
    </dgm:pt>
    <dgm:pt modelId="{2661A0F6-A6BF-4422-B436-CF8116D9F7B7}">
      <dgm:prSet custT="1"/>
      <dgm:spPr/>
      <dgm:t>
        <a:bodyPr/>
        <a:lstStyle/>
        <a:p>
          <a:pPr rtl="0"/>
          <a:r>
            <a:rPr lang="es-ES" sz="2000" dirty="0" smtClean="0"/>
            <a:t>La entidad prorroga su contrato para que pueda “recuperar” esas guardias</a:t>
          </a:r>
          <a:endParaRPr lang="es-ES" sz="2000" dirty="0"/>
        </a:p>
      </dgm:t>
    </dgm:pt>
    <dgm:pt modelId="{EABC3307-9904-43EF-9E0B-A786E732CFCF}" type="parTrans" cxnId="{83B3DE3F-9BAB-4268-B36D-FA367B120429}">
      <dgm:prSet/>
      <dgm:spPr/>
      <dgm:t>
        <a:bodyPr/>
        <a:lstStyle/>
        <a:p>
          <a:endParaRPr lang="es-ES"/>
        </a:p>
      </dgm:t>
    </dgm:pt>
    <dgm:pt modelId="{B92F5633-933F-45BC-B7E9-3DB67A64FCD2}" type="sibTrans" cxnId="{83B3DE3F-9BAB-4268-B36D-FA367B120429}">
      <dgm:prSet/>
      <dgm:spPr/>
      <dgm:t>
        <a:bodyPr/>
        <a:lstStyle/>
        <a:p>
          <a:endParaRPr lang="es-ES"/>
        </a:p>
      </dgm:t>
    </dgm:pt>
    <dgm:pt modelId="{410183A3-486F-4FBA-93A4-731FB55E7CD3}">
      <dgm:prSet custT="1"/>
      <dgm:spPr/>
      <dgm:t>
        <a:bodyPr/>
        <a:lstStyle/>
        <a:p>
          <a:pPr rtl="0"/>
          <a:r>
            <a:rPr lang="es-ES" sz="2000" dirty="0" smtClean="0"/>
            <a:t>STJUE de 1 julio 2010, </a:t>
          </a:r>
          <a:r>
            <a:rPr lang="es-ES" sz="2000" i="1" dirty="0" smtClean="0"/>
            <a:t>asunto </a:t>
          </a:r>
          <a:r>
            <a:rPr lang="es-ES" sz="2000" i="1" dirty="0" err="1" smtClean="0"/>
            <a:t>Parviainen</a:t>
          </a:r>
          <a:r>
            <a:rPr lang="es-ES" sz="2000" i="1" dirty="0" smtClean="0"/>
            <a:t> </a:t>
          </a:r>
          <a:r>
            <a:rPr lang="es-ES" sz="2000" dirty="0" smtClean="0"/>
            <a:t>(C-471/08), azafata de vuelo = la Directiva sólo reconoce el derecho a percibir “una” remuneración, no la misma que si volara</a:t>
          </a:r>
          <a:endParaRPr lang="es-ES" sz="2000" dirty="0"/>
        </a:p>
      </dgm:t>
    </dgm:pt>
    <dgm:pt modelId="{25134056-84E5-4C14-9E03-2C8EF62FC8DE}" type="parTrans" cxnId="{55E9CC9F-9069-4DBB-856B-B622C7499AE6}">
      <dgm:prSet/>
      <dgm:spPr/>
      <dgm:t>
        <a:bodyPr/>
        <a:lstStyle/>
        <a:p>
          <a:endParaRPr lang="es-ES"/>
        </a:p>
      </dgm:t>
    </dgm:pt>
    <dgm:pt modelId="{07606218-9F3D-4312-A20A-9D7411ADBFC0}" type="sibTrans" cxnId="{55E9CC9F-9069-4DBB-856B-B622C7499AE6}">
      <dgm:prSet/>
      <dgm:spPr/>
      <dgm:t>
        <a:bodyPr/>
        <a:lstStyle/>
        <a:p>
          <a:endParaRPr lang="es-ES"/>
        </a:p>
      </dgm:t>
    </dgm:pt>
    <dgm:pt modelId="{C5659BC7-5408-45CB-B099-4B8E907F3FDC}">
      <dgm:prSet custT="1"/>
      <dgm:spPr/>
      <dgm:t>
        <a:bodyPr/>
        <a:lstStyle/>
        <a:p>
          <a:pPr rtl="0"/>
          <a:r>
            <a:rPr lang="es-ES" sz="2000" dirty="0" smtClean="0"/>
            <a:t>LA SOLUCIÓN DE LA SALA</a:t>
          </a:r>
          <a:endParaRPr lang="es-ES" sz="2000" dirty="0"/>
        </a:p>
      </dgm:t>
    </dgm:pt>
    <dgm:pt modelId="{BFE05D51-C3B8-4276-BF57-8C7E2F066222}" type="parTrans" cxnId="{F28FB02C-53FC-422E-89A2-44288BDE6D6D}">
      <dgm:prSet/>
      <dgm:spPr/>
      <dgm:t>
        <a:bodyPr/>
        <a:lstStyle/>
        <a:p>
          <a:endParaRPr lang="es-ES"/>
        </a:p>
      </dgm:t>
    </dgm:pt>
    <dgm:pt modelId="{9AE271A8-F755-4226-BB6D-83AE07BA63E0}" type="sibTrans" cxnId="{F28FB02C-53FC-422E-89A2-44288BDE6D6D}">
      <dgm:prSet/>
      <dgm:spPr/>
      <dgm:t>
        <a:bodyPr/>
        <a:lstStyle/>
        <a:p>
          <a:endParaRPr lang="es-ES"/>
        </a:p>
      </dgm:t>
    </dgm:pt>
    <dgm:pt modelId="{2645E664-97D9-4C28-8891-12246E5FB98D}">
      <dgm:prSet custT="1"/>
      <dgm:spPr/>
      <dgm:t>
        <a:bodyPr/>
        <a:lstStyle/>
        <a:p>
          <a:pPr rtl="0"/>
          <a:r>
            <a:rPr lang="es-ES" sz="2000" dirty="0" smtClean="0"/>
            <a:t>Si se hubiera suspendido el contrato hubiera percibido más (100% B.R.)</a:t>
          </a:r>
          <a:endParaRPr lang="es-ES" sz="2000" dirty="0"/>
        </a:p>
      </dgm:t>
    </dgm:pt>
    <dgm:pt modelId="{E7CE2294-5866-4844-8790-4673CA35EC70}" type="parTrans" cxnId="{1C725153-0987-4616-98EE-0B7EF711FEB2}">
      <dgm:prSet/>
      <dgm:spPr/>
      <dgm:t>
        <a:bodyPr/>
        <a:lstStyle/>
        <a:p>
          <a:endParaRPr lang="es-ES"/>
        </a:p>
      </dgm:t>
    </dgm:pt>
    <dgm:pt modelId="{800307C1-FB9E-4B3D-9121-3571AD5D3174}" type="sibTrans" cxnId="{1C725153-0987-4616-98EE-0B7EF711FEB2}">
      <dgm:prSet/>
      <dgm:spPr/>
      <dgm:t>
        <a:bodyPr/>
        <a:lstStyle/>
        <a:p>
          <a:endParaRPr lang="es-ES"/>
        </a:p>
      </dgm:t>
    </dgm:pt>
    <dgm:pt modelId="{3A5165B2-6626-4928-A0F9-0BFB54D550F8}">
      <dgm:prSet custT="1"/>
      <dgm:spPr/>
      <dgm:t>
        <a:bodyPr/>
        <a:lstStyle/>
        <a:p>
          <a:pPr rtl="0"/>
          <a:r>
            <a:rPr lang="es-ES" sz="2000" dirty="0" smtClean="0"/>
            <a:t>Considera no aplicable la </a:t>
          </a:r>
          <a:r>
            <a:rPr lang="es-ES" sz="2000" i="1" dirty="0" smtClean="0"/>
            <a:t>doctrina </a:t>
          </a:r>
          <a:r>
            <a:rPr lang="es-ES" sz="2000" i="1" dirty="0" err="1" smtClean="0"/>
            <a:t>Parviainen</a:t>
          </a:r>
          <a:r>
            <a:rPr lang="es-ES" sz="2000" i="1" dirty="0" smtClean="0"/>
            <a:t> (¿?)</a:t>
          </a:r>
          <a:endParaRPr lang="es-ES" sz="2000" dirty="0"/>
        </a:p>
      </dgm:t>
    </dgm:pt>
    <dgm:pt modelId="{00133617-76A0-4032-90C5-9689471548B2}" type="parTrans" cxnId="{C712B5E3-F099-4668-90E6-8D295BD98B40}">
      <dgm:prSet/>
      <dgm:spPr/>
      <dgm:t>
        <a:bodyPr/>
        <a:lstStyle/>
        <a:p>
          <a:endParaRPr lang="es-ES"/>
        </a:p>
      </dgm:t>
    </dgm:pt>
    <dgm:pt modelId="{E81CE377-152C-452F-907F-E15CEE03E2BC}" type="sibTrans" cxnId="{C712B5E3-F099-4668-90E6-8D295BD98B40}">
      <dgm:prSet/>
      <dgm:spPr/>
      <dgm:t>
        <a:bodyPr/>
        <a:lstStyle/>
        <a:p>
          <a:endParaRPr lang="es-ES"/>
        </a:p>
      </dgm:t>
    </dgm:pt>
    <dgm:pt modelId="{DAFC0992-EBCC-4FF5-9788-32F770835C0E}">
      <dgm:prSet custT="1"/>
      <dgm:spPr/>
      <dgm:t>
        <a:bodyPr/>
        <a:lstStyle/>
        <a:p>
          <a:pPr rtl="0"/>
          <a:r>
            <a:rPr lang="es-ES" sz="2000" dirty="0" smtClean="0"/>
            <a:t>Hay discriminación directa por sexo =nulidad de la medida = abono de importe de guardias por el período que no las hizo + indemnización por daños (LISOS)</a:t>
          </a:r>
          <a:endParaRPr lang="es-ES" sz="2000" dirty="0"/>
        </a:p>
      </dgm:t>
    </dgm:pt>
    <dgm:pt modelId="{B4986052-E387-4F99-AB54-68B01626467C}" type="parTrans" cxnId="{706D5FFC-8020-430B-B648-AAB7595C427B}">
      <dgm:prSet/>
      <dgm:spPr/>
      <dgm:t>
        <a:bodyPr/>
        <a:lstStyle/>
        <a:p>
          <a:endParaRPr lang="es-ES"/>
        </a:p>
      </dgm:t>
    </dgm:pt>
    <dgm:pt modelId="{15838D79-6484-4574-AD99-23A593009CDA}" type="sibTrans" cxnId="{706D5FFC-8020-430B-B648-AAB7595C427B}">
      <dgm:prSet/>
      <dgm:spPr/>
      <dgm:t>
        <a:bodyPr/>
        <a:lstStyle/>
        <a:p>
          <a:endParaRPr lang="es-ES"/>
        </a:p>
      </dgm:t>
    </dgm:pt>
    <dgm:pt modelId="{7FD9AAC1-50C3-4C93-99EB-360CA0E0FE2F}">
      <dgm:prSet custT="1"/>
      <dgm:spPr/>
      <dgm:t>
        <a:bodyPr/>
        <a:lstStyle/>
        <a:p>
          <a:pPr rtl="0"/>
          <a:r>
            <a:rPr lang="es-ES" sz="2000" dirty="0" smtClean="0"/>
            <a:t>La trabajadora deja de realizar guardias como medida de protección durante su embarazo (art.26 LPRL)</a:t>
          </a:r>
          <a:endParaRPr lang="es-ES" sz="2000" dirty="0"/>
        </a:p>
      </dgm:t>
    </dgm:pt>
    <dgm:pt modelId="{E169E59F-972F-4AB0-A68D-BEF18754BB22}" type="parTrans" cxnId="{C3DDCE9A-EF33-4898-B177-A0CDC8E1F439}">
      <dgm:prSet/>
      <dgm:spPr/>
      <dgm:t>
        <a:bodyPr/>
        <a:lstStyle/>
        <a:p>
          <a:endParaRPr lang="es-ES"/>
        </a:p>
      </dgm:t>
    </dgm:pt>
    <dgm:pt modelId="{5615BE2B-8059-4586-B5F3-CD37287D7E1C}" type="sibTrans" cxnId="{C3DDCE9A-EF33-4898-B177-A0CDC8E1F439}">
      <dgm:prSet/>
      <dgm:spPr/>
      <dgm:t>
        <a:bodyPr/>
        <a:lstStyle/>
        <a:p>
          <a:endParaRPr lang="es-ES"/>
        </a:p>
      </dgm:t>
    </dgm:pt>
    <dgm:pt modelId="{DA948B21-9534-4685-B3C8-5225AE73EA5B}" type="pres">
      <dgm:prSet presAssocID="{7F60BB16-7334-47BD-BD22-F840E1D0AE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11D265-A714-41A1-9940-FD3D9A090AF4}" type="pres">
      <dgm:prSet presAssocID="{861B51BF-4615-45F2-A2C2-9E3C5A02B86E}" presName="parentText" presStyleLbl="node1" presStyleIdx="0" presStyleCnt="3" custScaleY="353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BBEF5F-4C8C-469B-8EE4-B3818B039A3B}" type="pres">
      <dgm:prSet presAssocID="{861B51BF-4615-45F2-A2C2-9E3C5A02B86E}" presName="childText" presStyleLbl="revTx" presStyleIdx="0" presStyleCnt="2" custScaleY="1048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DB95FA-0847-46FF-BAE8-1944249E17D1}" type="pres">
      <dgm:prSet presAssocID="{410183A3-486F-4FBA-93A4-731FB55E7CD3}" presName="parentText" presStyleLbl="node1" presStyleIdx="1" presStyleCnt="3" custScaleY="682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09B138-84A4-4AD2-BE88-CB77E0855E5E}" type="pres">
      <dgm:prSet presAssocID="{07606218-9F3D-4312-A20A-9D7411ADBFC0}" presName="spacer" presStyleCnt="0"/>
      <dgm:spPr/>
    </dgm:pt>
    <dgm:pt modelId="{B9AFEE52-4787-4A4F-90B5-C27A16FE9584}" type="pres">
      <dgm:prSet presAssocID="{C5659BC7-5408-45CB-B099-4B8E907F3FDC}" presName="parentText" presStyleLbl="node1" presStyleIdx="2" presStyleCnt="3" custScaleY="35116" custLinFactNeighborX="-119" custLinFactNeighborY="-76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AE2A5-DA89-40E9-93DD-116CDA2ADB88}" type="pres">
      <dgm:prSet presAssocID="{C5659BC7-5408-45CB-B099-4B8E907F3FD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B7BA72-16B3-400A-9B54-C5A234AA76AD}" type="presOf" srcId="{410183A3-486F-4FBA-93A4-731FB55E7CD3}" destId="{C9DB95FA-0847-46FF-BAE8-1944249E17D1}" srcOrd="0" destOrd="0" presId="urn:microsoft.com/office/officeart/2005/8/layout/vList2"/>
    <dgm:cxn modelId="{D6F6E9A5-5919-4F91-AE4F-701C603FB4B6}" type="presOf" srcId="{3A5165B2-6626-4928-A0F9-0BFB54D550F8}" destId="{8D2AE2A5-DA89-40E9-93DD-116CDA2ADB88}" srcOrd="0" destOrd="1" presId="urn:microsoft.com/office/officeart/2005/8/layout/vList2"/>
    <dgm:cxn modelId="{55E9CC9F-9069-4DBB-856B-B622C7499AE6}" srcId="{7F60BB16-7334-47BD-BD22-F840E1D0AEF3}" destId="{410183A3-486F-4FBA-93A4-731FB55E7CD3}" srcOrd="1" destOrd="0" parTransId="{25134056-84E5-4C14-9E03-2C8EF62FC8DE}" sibTransId="{07606218-9F3D-4312-A20A-9D7411ADBFC0}"/>
    <dgm:cxn modelId="{F28FB02C-53FC-422E-89A2-44288BDE6D6D}" srcId="{7F60BB16-7334-47BD-BD22-F840E1D0AEF3}" destId="{C5659BC7-5408-45CB-B099-4B8E907F3FDC}" srcOrd="2" destOrd="0" parTransId="{BFE05D51-C3B8-4276-BF57-8C7E2F066222}" sibTransId="{9AE271A8-F755-4226-BB6D-83AE07BA63E0}"/>
    <dgm:cxn modelId="{D7DE90DF-E012-4CD6-BBB6-0DE908B65D9E}" srcId="{7F60BB16-7334-47BD-BD22-F840E1D0AEF3}" destId="{861B51BF-4615-45F2-A2C2-9E3C5A02B86E}" srcOrd="0" destOrd="0" parTransId="{934CF449-156B-4D3D-83C1-5344824C4196}" sibTransId="{53166858-BED1-444F-82F9-87B86CD40E56}"/>
    <dgm:cxn modelId="{EB73CC1D-2EC8-457A-89EB-0754F435D108}" type="presOf" srcId="{861B51BF-4615-45F2-A2C2-9E3C5A02B86E}" destId="{F111D265-A714-41A1-9940-FD3D9A090AF4}" srcOrd="0" destOrd="0" presId="urn:microsoft.com/office/officeart/2005/8/layout/vList2"/>
    <dgm:cxn modelId="{3F00BB45-4BE8-4DA5-8D86-00112F228343}" srcId="{861B51BF-4615-45F2-A2C2-9E3C5A02B86E}" destId="{0DF4F57F-FB39-4428-96F0-B901CBCF2067}" srcOrd="1" destOrd="0" parTransId="{E1DD9990-9675-43D6-A00A-7B81BCB4C600}" sibTransId="{F377060D-5284-4C78-828D-30D799FA3E81}"/>
    <dgm:cxn modelId="{96EF3088-E984-4156-B05F-1A8B65FD0FAD}" type="presOf" srcId="{C5659BC7-5408-45CB-B099-4B8E907F3FDC}" destId="{B9AFEE52-4787-4A4F-90B5-C27A16FE9584}" srcOrd="0" destOrd="0" presId="urn:microsoft.com/office/officeart/2005/8/layout/vList2"/>
    <dgm:cxn modelId="{C3DDCE9A-EF33-4898-B177-A0CDC8E1F439}" srcId="{861B51BF-4615-45F2-A2C2-9E3C5A02B86E}" destId="{7FD9AAC1-50C3-4C93-99EB-360CA0E0FE2F}" srcOrd="0" destOrd="0" parTransId="{E169E59F-972F-4AB0-A68D-BEF18754BB22}" sibTransId="{5615BE2B-8059-4586-B5F3-CD37287D7E1C}"/>
    <dgm:cxn modelId="{4ADD3529-2121-48B1-8AEF-05F2A20B85B9}" type="presOf" srcId="{7F60BB16-7334-47BD-BD22-F840E1D0AEF3}" destId="{DA948B21-9534-4685-B3C8-5225AE73EA5B}" srcOrd="0" destOrd="0" presId="urn:microsoft.com/office/officeart/2005/8/layout/vList2"/>
    <dgm:cxn modelId="{B17C5B02-CC58-4B25-BCB7-AE62692231F9}" type="presOf" srcId="{7FD9AAC1-50C3-4C93-99EB-360CA0E0FE2F}" destId="{02BBEF5F-4C8C-469B-8EE4-B3818B039A3B}" srcOrd="0" destOrd="0" presId="urn:microsoft.com/office/officeart/2005/8/layout/vList2"/>
    <dgm:cxn modelId="{83B3DE3F-9BAB-4268-B36D-FA367B120429}" srcId="{861B51BF-4615-45F2-A2C2-9E3C5A02B86E}" destId="{2661A0F6-A6BF-4422-B436-CF8116D9F7B7}" srcOrd="2" destOrd="0" parTransId="{EABC3307-9904-43EF-9E0B-A786E732CFCF}" sibTransId="{B92F5633-933F-45BC-B7E9-3DB67A64FCD2}"/>
    <dgm:cxn modelId="{08816297-F82C-4D60-A92C-5CFFA51F3631}" type="presOf" srcId="{DAFC0992-EBCC-4FF5-9788-32F770835C0E}" destId="{8D2AE2A5-DA89-40E9-93DD-116CDA2ADB88}" srcOrd="0" destOrd="2" presId="urn:microsoft.com/office/officeart/2005/8/layout/vList2"/>
    <dgm:cxn modelId="{C712B5E3-F099-4668-90E6-8D295BD98B40}" srcId="{C5659BC7-5408-45CB-B099-4B8E907F3FDC}" destId="{3A5165B2-6626-4928-A0F9-0BFB54D550F8}" srcOrd="1" destOrd="0" parTransId="{00133617-76A0-4032-90C5-9689471548B2}" sibTransId="{E81CE377-152C-452F-907F-E15CEE03E2BC}"/>
    <dgm:cxn modelId="{EF52F49F-831E-427E-B5A9-34525F9E1112}" type="presOf" srcId="{2661A0F6-A6BF-4422-B436-CF8116D9F7B7}" destId="{02BBEF5F-4C8C-469B-8EE4-B3818B039A3B}" srcOrd="0" destOrd="2" presId="urn:microsoft.com/office/officeart/2005/8/layout/vList2"/>
    <dgm:cxn modelId="{1C725153-0987-4616-98EE-0B7EF711FEB2}" srcId="{C5659BC7-5408-45CB-B099-4B8E907F3FDC}" destId="{2645E664-97D9-4C28-8891-12246E5FB98D}" srcOrd="0" destOrd="0" parTransId="{E7CE2294-5866-4844-8790-4673CA35EC70}" sibTransId="{800307C1-FB9E-4B3D-9121-3571AD5D3174}"/>
    <dgm:cxn modelId="{706D5FFC-8020-430B-B648-AAB7595C427B}" srcId="{C5659BC7-5408-45CB-B099-4B8E907F3FDC}" destId="{DAFC0992-EBCC-4FF5-9788-32F770835C0E}" srcOrd="2" destOrd="0" parTransId="{B4986052-E387-4F99-AB54-68B01626467C}" sibTransId="{15838D79-6484-4574-AD99-23A593009CDA}"/>
    <dgm:cxn modelId="{0903E9D7-95B9-4E50-9749-DB9167FB2AEF}" type="presOf" srcId="{2645E664-97D9-4C28-8891-12246E5FB98D}" destId="{8D2AE2A5-DA89-40E9-93DD-116CDA2ADB88}" srcOrd="0" destOrd="0" presId="urn:microsoft.com/office/officeart/2005/8/layout/vList2"/>
    <dgm:cxn modelId="{E7AB8483-1652-4729-A477-322984CE140D}" type="presOf" srcId="{0DF4F57F-FB39-4428-96F0-B901CBCF2067}" destId="{02BBEF5F-4C8C-469B-8EE4-B3818B039A3B}" srcOrd="0" destOrd="1" presId="urn:microsoft.com/office/officeart/2005/8/layout/vList2"/>
    <dgm:cxn modelId="{3E7AABA0-067B-487C-BABB-6C39E94207CD}" type="presParOf" srcId="{DA948B21-9534-4685-B3C8-5225AE73EA5B}" destId="{F111D265-A714-41A1-9940-FD3D9A090AF4}" srcOrd="0" destOrd="0" presId="urn:microsoft.com/office/officeart/2005/8/layout/vList2"/>
    <dgm:cxn modelId="{897E94C4-46D4-45A4-AD5B-71565C6A54E5}" type="presParOf" srcId="{DA948B21-9534-4685-B3C8-5225AE73EA5B}" destId="{02BBEF5F-4C8C-469B-8EE4-B3818B039A3B}" srcOrd="1" destOrd="0" presId="urn:microsoft.com/office/officeart/2005/8/layout/vList2"/>
    <dgm:cxn modelId="{4F421BA2-3D39-42E2-9C05-AAB7C0A93FA4}" type="presParOf" srcId="{DA948B21-9534-4685-B3C8-5225AE73EA5B}" destId="{C9DB95FA-0847-46FF-BAE8-1944249E17D1}" srcOrd="2" destOrd="0" presId="urn:microsoft.com/office/officeart/2005/8/layout/vList2"/>
    <dgm:cxn modelId="{78489F98-2764-4F99-BA03-6C60623F7007}" type="presParOf" srcId="{DA948B21-9534-4685-B3C8-5225AE73EA5B}" destId="{CC09B138-84A4-4AD2-BE88-CB77E0855E5E}" srcOrd="3" destOrd="0" presId="urn:microsoft.com/office/officeart/2005/8/layout/vList2"/>
    <dgm:cxn modelId="{74CA4EA8-E58B-4580-8D80-2A9D49A5F99F}" type="presParOf" srcId="{DA948B21-9534-4685-B3C8-5225AE73EA5B}" destId="{B9AFEE52-4787-4A4F-90B5-C27A16FE9584}" srcOrd="4" destOrd="0" presId="urn:microsoft.com/office/officeart/2005/8/layout/vList2"/>
    <dgm:cxn modelId="{F8BC22B6-E44C-4C84-A770-A7E91F80DEED}" type="presParOf" srcId="{DA948B21-9534-4685-B3C8-5225AE73EA5B}" destId="{8D2AE2A5-DA89-40E9-93DD-116CDA2ADB8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1332690-E6B6-4A5E-ABEA-76C246E0FA9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87AA83AB-A8C0-43D1-8BD3-F2766F84E09C}">
      <dgm:prSet/>
      <dgm:spPr/>
      <dgm:t>
        <a:bodyPr/>
        <a:lstStyle/>
        <a:p>
          <a:pPr rtl="0"/>
          <a:r>
            <a:rPr lang="es-ES" dirty="0" smtClean="0"/>
            <a:t>Procedimiento de </a:t>
          </a:r>
          <a:r>
            <a:rPr lang="es-ES" b="1" u="sng" dirty="0" smtClean="0"/>
            <a:t>conflicto colectivo promovido por el sindicato de controladores aéreos</a:t>
          </a:r>
          <a:endParaRPr lang="es-ES" b="1" u="sng" dirty="0"/>
        </a:p>
      </dgm:t>
    </dgm:pt>
    <dgm:pt modelId="{5BF0B38E-FF17-4223-8D83-1724CE757503}" type="parTrans" cxnId="{566D7604-8930-4838-A8FB-BBFF4D3B928E}">
      <dgm:prSet/>
      <dgm:spPr/>
      <dgm:t>
        <a:bodyPr/>
        <a:lstStyle/>
        <a:p>
          <a:endParaRPr lang="es-ES"/>
        </a:p>
      </dgm:t>
    </dgm:pt>
    <dgm:pt modelId="{37F4F829-8F9C-4D37-A2DB-121859E47BDD}" type="sibTrans" cxnId="{566D7604-8930-4838-A8FB-BBFF4D3B928E}">
      <dgm:prSet/>
      <dgm:spPr/>
      <dgm:t>
        <a:bodyPr/>
        <a:lstStyle/>
        <a:p>
          <a:endParaRPr lang="es-ES"/>
        </a:p>
      </dgm:t>
    </dgm:pt>
    <dgm:pt modelId="{4DB3BBC8-80FF-45B3-BDCB-079F14E12393}">
      <dgm:prSet/>
      <dgm:spPr/>
      <dgm:t>
        <a:bodyPr/>
        <a:lstStyle/>
        <a:p>
          <a:pPr rtl="0"/>
          <a:r>
            <a:rPr lang="es-ES" b="1" u="sng" dirty="0" smtClean="0"/>
            <a:t>Devengo del “Complemento Personal de Adaptación Variable” </a:t>
          </a:r>
          <a:endParaRPr lang="es-ES" b="1" u="sng" dirty="0"/>
        </a:p>
      </dgm:t>
    </dgm:pt>
    <dgm:pt modelId="{4213495E-76A3-4716-B7A6-CFA0A240CEEC}" type="parTrans" cxnId="{B528327E-85C3-49C8-AF42-2B66233F00FB}">
      <dgm:prSet/>
      <dgm:spPr/>
      <dgm:t>
        <a:bodyPr/>
        <a:lstStyle/>
        <a:p>
          <a:endParaRPr lang="es-ES"/>
        </a:p>
      </dgm:t>
    </dgm:pt>
    <dgm:pt modelId="{4AB62438-5DFD-4D50-A1D8-2392B01680E5}" type="sibTrans" cxnId="{B528327E-85C3-49C8-AF42-2B66233F00FB}">
      <dgm:prSet/>
      <dgm:spPr/>
      <dgm:t>
        <a:bodyPr/>
        <a:lstStyle/>
        <a:p>
          <a:endParaRPr lang="es-ES"/>
        </a:p>
      </dgm:t>
    </dgm:pt>
    <dgm:pt modelId="{C79630A3-E6D7-4698-9067-CA116EDD23CA}">
      <dgm:prSet/>
      <dgm:spPr/>
      <dgm:t>
        <a:bodyPr/>
        <a:lstStyle/>
        <a:p>
          <a:pPr rtl="0"/>
          <a:r>
            <a:rPr lang="es-ES" dirty="0" smtClean="0"/>
            <a:t>La empresa considera que el </a:t>
          </a:r>
          <a:r>
            <a:rPr lang="es-ES" b="1" u="sng" dirty="0" smtClean="0"/>
            <a:t>devengo se produce a partir del primer día inmediatamente posterior al reingreso de las ausencias </a:t>
          </a:r>
          <a:r>
            <a:rPr lang="es-ES" dirty="0" smtClean="0"/>
            <a:t>de los controladores aéreos debidas a maternidad, paternidad, riesgo durante el embarazo, riesgo durante la lactancia, adopción o acogimiento</a:t>
          </a:r>
          <a:endParaRPr lang="es-ES" dirty="0"/>
        </a:p>
      </dgm:t>
    </dgm:pt>
    <dgm:pt modelId="{3774FE66-0256-4BEE-8185-89A83AF01E47}" type="parTrans" cxnId="{6BFC3F67-C9C0-4B6D-B53E-ACA1CE8EDBF3}">
      <dgm:prSet/>
      <dgm:spPr/>
      <dgm:t>
        <a:bodyPr/>
        <a:lstStyle/>
        <a:p>
          <a:endParaRPr lang="es-ES"/>
        </a:p>
      </dgm:t>
    </dgm:pt>
    <dgm:pt modelId="{5CA948DC-490E-4C5F-A61E-4AF2C2094380}" type="sibTrans" cxnId="{6BFC3F67-C9C0-4B6D-B53E-ACA1CE8EDBF3}">
      <dgm:prSet/>
      <dgm:spPr/>
      <dgm:t>
        <a:bodyPr/>
        <a:lstStyle/>
        <a:p>
          <a:endParaRPr lang="es-ES"/>
        </a:p>
      </dgm:t>
    </dgm:pt>
    <dgm:pt modelId="{EE5A89DA-DFBC-4D94-95F5-4A95EF961E11}">
      <dgm:prSet/>
      <dgm:spPr/>
      <dgm:t>
        <a:bodyPr/>
        <a:lstStyle/>
        <a:p>
          <a:pPr rtl="0"/>
          <a:r>
            <a:rPr lang="es-ES" dirty="0" smtClean="0"/>
            <a:t>Se </a:t>
          </a:r>
          <a:r>
            <a:rPr lang="es-ES" b="1" i="0" u="sng" dirty="0" smtClean="0"/>
            <a:t>estima la pretensión</a:t>
          </a:r>
          <a:r>
            <a:rPr lang="es-ES" dirty="0" smtClean="0"/>
            <a:t>, y se </a:t>
          </a:r>
          <a:r>
            <a:rPr lang="es-ES" b="1" u="sng" dirty="0" smtClean="0"/>
            <a:t>condena además al abono de las diferencias salariales </a:t>
          </a:r>
          <a:r>
            <a:rPr lang="es-ES" dirty="0" smtClean="0"/>
            <a:t>correspondientes</a:t>
          </a:r>
          <a:endParaRPr lang="es-ES" dirty="0"/>
        </a:p>
      </dgm:t>
    </dgm:pt>
    <dgm:pt modelId="{98F07821-B6C1-43CE-BB3A-9290B9823FA6}" type="parTrans" cxnId="{0F26D895-70DF-4EB8-AED8-14B3091D8835}">
      <dgm:prSet/>
      <dgm:spPr/>
      <dgm:t>
        <a:bodyPr/>
        <a:lstStyle/>
        <a:p>
          <a:endParaRPr lang="es-ES"/>
        </a:p>
      </dgm:t>
    </dgm:pt>
    <dgm:pt modelId="{ABA3726E-B7D9-43B1-AD88-0E71583F5EC8}" type="sibTrans" cxnId="{0F26D895-70DF-4EB8-AED8-14B3091D8835}">
      <dgm:prSet/>
      <dgm:spPr/>
      <dgm:t>
        <a:bodyPr/>
        <a:lstStyle/>
        <a:p>
          <a:endParaRPr lang="es-ES"/>
        </a:p>
      </dgm:t>
    </dgm:pt>
    <dgm:pt modelId="{89269408-A760-4F9D-B233-F41BA0CB25A4}" type="pres">
      <dgm:prSet presAssocID="{B1332690-E6B6-4A5E-ABEA-76C246E0FA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DF3785-A4F4-4E65-9F2F-968BE2A29F18}" type="pres">
      <dgm:prSet presAssocID="{87AA83AB-A8C0-43D1-8BD3-F2766F84E09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2F185D-76FF-45B9-AABE-0837899724EB}" type="pres">
      <dgm:prSet presAssocID="{37F4F829-8F9C-4D37-A2DB-121859E47BDD}" presName="spacer" presStyleCnt="0"/>
      <dgm:spPr/>
    </dgm:pt>
    <dgm:pt modelId="{DE8AD0C9-97A8-4843-9C69-41E50CF27CCD}" type="pres">
      <dgm:prSet presAssocID="{4DB3BBC8-80FF-45B3-BDCB-079F14E12393}" presName="parentText" presStyleLbl="node1" presStyleIdx="1" presStyleCnt="4" custLinFactNeighborX="1966" custLinFactNeighborY="219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B74E4E-5F74-4CD9-9866-EC3346D361BB}" type="pres">
      <dgm:prSet presAssocID="{4AB62438-5DFD-4D50-A1D8-2392B01680E5}" presName="spacer" presStyleCnt="0"/>
      <dgm:spPr/>
    </dgm:pt>
    <dgm:pt modelId="{D01D7B59-9469-419D-8C50-637DA0BEB667}" type="pres">
      <dgm:prSet presAssocID="{C79630A3-E6D7-4698-9067-CA116EDD23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B6BE7C-1264-4DF7-A300-F4621A5755AE}" type="pres">
      <dgm:prSet presAssocID="{5CA948DC-490E-4C5F-A61E-4AF2C2094380}" presName="spacer" presStyleCnt="0"/>
      <dgm:spPr/>
    </dgm:pt>
    <dgm:pt modelId="{B84010B5-1597-40D9-8863-6F3A8B5E9BFE}" type="pres">
      <dgm:prSet presAssocID="{EE5A89DA-DFBC-4D94-95F5-4A95EF961E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26D895-70DF-4EB8-AED8-14B3091D8835}" srcId="{B1332690-E6B6-4A5E-ABEA-76C246E0FA9E}" destId="{EE5A89DA-DFBC-4D94-95F5-4A95EF961E11}" srcOrd="3" destOrd="0" parTransId="{98F07821-B6C1-43CE-BB3A-9290B9823FA6}" sibTransId="{ABA3726E-B7D9-43B1-AD88-0E71583F5EC8}"/>
    <dgm:cxn modelId="{B528327E-85C3-49C8-AF42-2B66233F00FB}" srcId="{B1332690-E6B6-4A5E-ABEA-76C246E0FA9E}" destId="{4DB3BBC8-80FF-45B3-BDCB-079F14E12393}" srcOrd="1" destOrd="0" parTransId="{4213495E-76A3-4716-B7A6-CFA0A240CEEC}" sibTransId="{4AB62438-5DFD-4D50-A1D8-2392B01680E5}"/>
    <dgm:cxn modelId="{40A67A53-344F-4BDC-8801-E23443B55405}" type="presOf" srcId="{87AA83AB-A8C0-43D1-8BD3-F2766F84E09C}" destId="{26DF3785-A4F4-4E65-9F2F-968BE2A29F18}" srcOrd="0" destOrd="0" presId="urn:microsoft.com/office/officeart/2005/8/layout/vList2"/>
    <dgm:cxn modelId="{566D7604-8930-4838-A8FB-BBFF4D3B928E}" srcId="{B1332690-E6B6-4A5E-ABEA-76C246E0FA9E}" destId="{87AA83AB-A8C0-43D1-8BD3-F2766F84E09C}" srcOrd="0" destOrd="0" parTransId="{5BF0B38E-FF17-4223-8D83-1724CE757503}" sibTransId="{37F4F829-8F9C-4D37-A2DB-121859E47BDD}"/>
    <dgm:cxn modelId="{6FD836C5-81BE-472A-BFB0-B49813D49405}" type="presOf" srcId="{C79630A3-E6D7-4698-9067-CA116EDD23CA}" destId="{D01D7B59-9469-419D-8C50-637DA0BEB667}" srcOrd="0" destOrd="0" presId="urn:microsoft.com/office/officeart/2005/8/layout/vList2"/>
    <dgm:cxn modelId="{8F0692E2-A2F0-4A08-BE40-28588CE2C99A}" type="presOf" srcId="{B1332690-E6B6-4A5E-ABEA-76C246E0FA9E}" destId="{89269408-A760-4F9D-B233-F41BA0CB25A4}" srcOrd="0" destOrd="0" presId="urn:microsoft.com/office/officeart/2005/8/layout/vList2"/>
    <dgm:cxn modelId="{6BFC3F67-C9C0-4B6D-B53E-ACA1CE8EDBF3}" srcId="{B1332690-E6B6-4A5E-ABEA-76C246E0FA9E}" destId="{C79630A3-E6D7-4698-9067-CA116EDD23CA}" srcOrd="2" destOrd="0" parTransId="{3774FE66-0256-4BEE-8185-89A83AF01E47}" sibTransId="{5CA948DC-490E-4C5F-A61E-4AF2C2094380}"/>
    <dgm:cxn modelId="{04ED2832-297A-40DC-8A53-1368ECED5D27}" type="presOf" srcId="{4DB3BBC8-80FF-45B3-BDCB-079F14E12393}" destId="{DE8AD0C9-97A8-4843-9C69-41E50CF27CCD}" srcOrd="0" destOrd="0" presId="urn:microsoft.com/office/officeart/2005/8/layout/vList2"/>
    <dgm:cxn modelId="{C47F3B0E-2BB9-4F25-8C18-2D10CF469BC6}" type="presOf" srcId="{EE5A89DA-DFBC-4D94-95F5-4A95EF961E11}" destId="{B84010B5-1597-40D9-8863-6F3A8B5E9BFE}" srcOrd="0" destOrd="0" presId="urn:microsoft.com/office/officeart/2005/8/layout/vList2"/>
    <dgm:cxn modelId="{0E033547-41A8-414F-A988-940C5C4011B3}" type="presParOf" srcId="{89269408-A760-4F9D-B233-F41BA0CB25A4}" destId="{26DF3785-A4F4-4E65-9F2F-968BE2A29F18}" srcOrd="0" destOrd="0" presId="urn:microsoft.com/office/officeart/2005/8/layout/vList2"/>
    <dgm:cxn modelId="{811A10DF-C71B-4AFB-ADE8-09E7EDFB739F}" type="presParOf" srcId="{89269408-A760-4F9D-B233-F41BA0CB25A4}" destId="{782F185D-76FF-45B9-AABE-0837899724EB}" srcOrd="1" destOrd="0" presId="urn:microsoft.com/office/officeart/2005/8/layout/vList2"/>
    <dgm:cxn modelId="{D46DF666-D854-4ECD-8B6B-92C80DD62CB8}" type="presParOf" srcId="{89269408-A760-4F9D-B233-F41BA0CB25A4}" destId="{DE8AD0C9-97A8-4843-9C69-41E50CF27CCD}" srcOrd="2" destOrd="0" presId="urn:microsoft.com/office/officeart/2005/8/layout/vList2"/>
    <dgm:cxn modelId="{F110CBCA-BB6B-4210-B804-67923658FF80}" type="presParOf" srcId="{89269408-A760-4F9D-B233-F41BA0CB25A4}" destId="{8DB74E4E-5F74-4CD9-9866-EC3346D361BB}" srcOrd="3" destOrd="0" presId="urn:microsoft.com/office/officeart/2005/8/layout/vList2"/>
    <dgm:cxn modelId="{107CB932-26A8-4E57-9C91-036968935558}" type="presParOf" srcId="{89269408-A760-4F9D-B233-F41BA0CB25A4}" destId="{D01D7B59-9469-419D-8C50-637DA0BEB667}" srcOrd="4" destOrd="0" presId="urn:microsoft.com/office/officeart/2005/8/layout/vList2"/>
    <dgm:cxn modelId="{8561A4FB-E835-4BCC-8D02-0A8DE4335DDC}" type="presParOf" srcId="{89269408-A760-4F9D-B233-F41BA0CB25A4}" destId="{4FB6BE7C-1264-4DF7-A300-F4621A5755AE}" srcOrd="5" destOrd="0" presId="urn:microsoft.com/office/officeart/2005/8/layout/vList2"/>
    <dgm:cxn modelId="{2D836C4B-61DF-4778-84C7-F621F18E2073}" type="presParOf" srcId="{89269408-A760-4F9D-B233-F41BA0CB25A4}" destId="{B84010B5-1597-40D9-8863-6F3A8B5E9B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D01A7AC-878E-4B12-8FF8-31CCB8D612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B74264-BA58-4D08-8592-B95B012D52C1}">
      <dgm:prSet custT="1"/>
      <dgm:spPr/>
      <dgm:t>
        <a:bodyPr/>
        <a:lstStyle/>
        <a:p>
          <a:pPr rtl="0"/>
          <a:r>
            <a:rPr lang="es-ES" sz="2000" dirty="0" smtClean="0"/>
            <a:t>RETRIBUCIÓN VARIABLE POR OBJETIVOS = “Incentivo Secciones” </a:t>
          </a:r>
          <a:endParaRPr lang="es-ES" sz="2000" dirty="0"/>
        </a:p>
      </dgm:t>
    </dgm:pt>
    <dgm:pt modelId="{AE904806-968A-496F-A704-EB54CBF4AA82}" type="parTrans" cxnId="{AC4FD96C-75FA-40A8-8123-5CF2D1A14277}">
      <dgm:prSet/>
      <dgm:spPr/>
      <dgm:t>
        <a:bodyPr/>
        <a:lstStyle/>
        <a:p>
          <a:endParaRPr lang="es-ES"/>
        </a:p>
      </dgm:t>
    </dgm:pt>
    <dgm:pt modelId="{7AC50BC3-02E2-4765-A768-AED864E64C4F}" type="sibTrans" cxnId="{AC4FD96C-75FA-40A8-8123-5CF2D1A14277}">
      <dgm:prSet/>
      <dgm:spPr/>
      <dgm:t>
        <a:bodyPr/>
        <a:lstStyle/>
        <a:p>
          <a:endParaRPr lang="es-ES"/>
        </a:p>
      </dgm:t>
    </dgm:pt>
    <dgm:pt modelId="{D1356FBF-2C12-441F-8BBB-A848C138F4B8}">
      <dgm:prSet custT="1"/>
      <dgm:spPr/>
      <dgm:t>
        <a:bodyPr/>
        <a:lstStyle/>
        <a:p>
          <a:pPr rtl="0"/>
          <a:r>
            <a:rPr lang="es-ES" sz="2000" dirty="0" smtClean="0"/>
            <a:t>Impugnación de acuerdo alcanzado en procedimiento de MSCT = </a:t>
          </a:r>
          <a:r>
            <a:rPr lang="es-ES" sz="2000" b="1" dirty="0" smtClean="0"/>
            <a:t>el </a:t>
          </a:r>
          <a:r>
            <a:rPr lang="es-ES" sz="2000" b="1" dirty="0" smtClean="0"/>
            <a:t>incentivo </a:t>
          </a:r>
          <a:r>
            <a:rPr lang="es-ES" sz="2000" b="1" dirty="0" smtClean="0"/>
            <a:t>no se devengaría durante las ausencias del puesto de trabajo (salvo vacaciones, horas sindicales y permisos inferiores a la jornada diaria)</a:t>
          </a:r>
          <a:endParaRPr lang="es-ES" sz="2000" b="1" dirty="0"/>
        </a:p>
      </dgm:t>
    </dgm:pt>
    <dgm:pt modelId="{F2619CE3-2052-44CF-B432-1275107A4FFB}" type="parTrans" cxnId="{1295FFEB-B6D4-455E-BB22-5F860B7BAB11}">
      <dgm:prSet/>
      <dgm:spPr/>
      <dgm:t>
        <a:bodyPr/>
        <a:lstStyle/>
        <a:p>
          <a:endParaRPr lang="es-ES"/>
        </a:p>
      </dgm:t>
    </dgm:pt>
    <dgm:pt modelId="{F2514A99-3AEA-49E0-B169-944A97D26FC1}" type="sibTrans" cxnId="{1295FFEB-B6D4-455E-BB22-5F860B7BAB11}">
      <dgm:prSet/>
      <dgm:spPr/>
      <dgm:t>
        <a:bodyPr/>
        <a:lstStyle/>
        <a:p>
          <a:endParaRPr lang="es-ES"/>
        </a:p>
      </dgm:t>
    </dgm:pt>
    <dgm:pt modelId="{D9F1FEE5-4884-45AA-A3DD-E4AA9A07885A}">
      <dgm:prSet custT="1"/>
      <dgm:spPr/>
      <dgm:t>
        <a:bodyPr/>
        <a:lstStyle/>
        <a:p>
          <a:pPr rtl="0"/>
          <a:r>
            <a:rPr lang="es-ES" sz="2000" dirty="0" smtClean="0"/>
            <a:t>Aplica el art.4 LOPI = “juzgar con perspectiva de género” </a:t>
          </a:r>
          <a:endParaRPr lang="es-ES" sz="2000" dirty="0"/>
        </a:p>
      </dgm:t>
    </dgm:pt>
    <dgm:pt modelId="{B3E6A070-560A-4A32-AF2F-7E42F03BD80E}" type="parTrans" cxnId="{F21DA4B8-8D10-4020-8E26-9EC7B708A8A9}">
      <dgm:prSet/>
      <dgm:spPr/>
      <dgm:t>
        <a:bodyPr/>
        <a:lstStyle/>
        <a:p>
          <a:endParaRPr lang="es-ES"/>
        </a:p>
      </dgm:t>
    </dgm:pt>
    <dgm:pt modelId="{C12F1E51-E80C-40F3-ADCA-47745F804EC9}" type="sibTrans" cxnId="{F21DA4B8-8D10-4020-8E26-9EC7B708A8A9}">
      <dgm:prSet/>
      <dgm:spPr/>
      <dgm:t>
        <a:bodyPr/>
        <a:lstStyle/>
        <a:p>
          <a:endParaRPr lang="es-ES"/>
        </a:p>
      </dgm:t>
    </dgm:pt>
    <dgm:pt modelId="{5F04FDD3-D2C9-44B2-A1B1-DAB7CA38C5A9}">
      <dgm:prSet custT="1"/>
      <dgm:spPr/>
      <dgm:t>
        <a:bodyPr/>
        <a:lstStyle/>
        <a:p>
          <a:pPr rtl="0"/>
          <a:r>
            <a:rPr lang="es-ES" sz="2000" dirty="0" smtClean="0"/>
            <a:t>Se </a:t>
          </a:r>
          <a:r>
            <a:rPr lang="es-ES" sz="2000" b="1" dirty="0" smtClean="0"/>
            <a:t>valora en cada caso el impacto del desigual reparto de tareas de cuidados</a:t>
          </a:r>
          <a:r>
            <a:rPr lang="es-ES" sz="2000" dirty="0" smtClean="0"/>
            <a:t>, educación y trabajo doméstico entre mujeres y hombres [a partir de los datos de la Encuesta Nacional de Condiciones de Trabajo </a:t>
          </a:r>
          <a:r>
            <a:rPr lang="es-ES" sz="2000" dirty="0" smtClean="0"/>
            <a:t>2015, </a:t>
          </a:r>
          <a:r>
            <a:rPr lang="es-ES" sz="2000" dirty="0" smtClean="0"/>
            <a:t>del Ministerio de Empleo y Seguridad Social] </a:t>
          </a:r>
          <a:endParaRPr lang="es-ES" sz="2000" dirty="0"/>
        </a:p>
      </dgm:t>
    </dgm:pt>
    <dgm:pt modelId="{1FA4B707-7B3B-4ABC-AA5C-C5D9364FF274}" type="parTrans" cxnId="{2DBE09FF-3A38-48D1-9D75-82BE705A209A}">
      <dgm:prSet/>
      <dgm:spPr/>
      <dgm:t>
        <a:bodyPr/>
        <a:lstStyle/>
        <a:p>
          <a:endParaRPr lang="es-ES"/>
        </a:p>
      </dgm:t>
    </dgm:pt>
    <dgm:pt modelId="{72E286F2-DBC5-42A0-B833-E002754171F4}" type="sibTrans" cxnId="{2DBE09FF-3A38-48D1-9D75-82BE705A209A}">
      <dgm:prSet/>
      <dgm:spPr/>
      <dgm:t>
        <a:bodyPr/>
        <a:lstStyle/>
        <a:p>
          <a:endParaRPr lang="es-ES"/>
        </a:p>
      </dgm:t>
    </dgm:pt>
    <dgm:pt modelId="{78291B2D-286E-463C-9E58-982430D88083}">
      <dgm:prSet custT="1"/>
      <dgm:spPr/>
      <dgm:t>
        <a:bodyPr/>
        <a:lstStyle/>
        <a:p>
          <a:pPr rtl="0"/>
          <a:r>
            <a:rPr lang="es-ES" sz="2000" dirty="0" smtClean="0"/>
            <a:t>Concluye que en el caso de los permisos del ar.37.3 y 4 ET se produce ese efecto discriminatorio (salvo fallecimiento y lactancia)</a:t>
          </a:r>
          <a:endParaRPr lang="es-ES" sz="2000" dirty="0"/>
        </a:p>
      </dgm:t>
    </dgm:pt>
    <dgm:pt modelId="{3557205F-4A2A-4180-8766-B10BD5B3CCC0}" type="parTrans" cxnId="{0BBA0D7F-1031-4794-A1DB-1DADCC01C392}">
      <dgm:prSet/>
      <dgm:spPr/>
      <dgm:t>
        <a:bodyPr/>
        <a:lstStyle/>
        <a:p>
          <a:endParaRPr lang="es-ES"/>
        </a:p>
      </dgm:t>
    </dgm:pt>
    <dgm:pt modelId="{D1B7D9E5-0F02-4F43-81C0-71D0F9136B19}" type="sibTrans" cxnId="{0BBA0D7F-1031-4794-A1DB-1DADCC01C392}">
      <dgm:prSet/>
      <dgm:spPr/>
      <dgm:t>
        <a:bodyPr/>
        <a:lstStyle/>
        <a:p>
          <a:endParaRPr lang="es-ES"/>
        </a:p>
      </dgm:t>
    </dgm:pt>
    <dgm:pt modelId="{0D2E9BE5-D151-44DB-8602-7DF42734A0BC}" type="pres">
      <dgm:prSet presAssocID="{AD01A7AC-878E-4B12-8FF8-31CCB8D61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05CE26-61B8-41B6-B8FF-7F5D0A1B54F3}" type="pres">
      <dgm:prSet presAssocID="{41B74264-BA58-4D08-8592-B95B012D52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E45AFC-4869-4AD2-83F2-82FF9FF02AE7}" type="pres">
      <dgm:prSet presAssocID="{7AC50BC3-02E2-4765-A768-AED864E64C4F}" presName="spacer" presStyleCnt="0"/>
      <dgm:spPr/>
    </dgm:pt>
    <dgm:pt modelId="{24760F63-7F8F-4B4D-A9B7-96BF9F6CE071}" type="pres">
      <dgm:prSet presAssocID="{D1356FBF-2C12-441F-8BBB-A848C138F4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29540F-19E5-4BD2-9AE9-ABF0014205CF}" type="pres">
      <dgm:prSet presAssocID="{F2514A99-3AEA-49E0-B169-944A97D26FC1}" presName="spacer" presStyleCnt="0"/>
      <dgm:spPr/>
    </dgm:pt>
    <dgm:pt modelId="{C2483BB3-81C1-42FF-8421-50AD344604D5}" type="pres">
      <dgm:prSet presAssocID="{D9F1FEE5-4884-45AA-A3DD-E4AA9A07885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3B66BB-DA06-4946-B0EC-14D6F4437611}" type="pres">
      <dgm:prSet presAssocID="{C12F1E51-E80C-40F3-ADCA-47745F804EC9}" presName="spacer" presStyleCnt="0"/>
      <dgm:spPr/>
    </dgm:pt>
    <dgm:pt modelId="{5D11EC63-7A5E-4D65-92FA-4545BC4695F2}" type="pres">
      <dgm:prSet presAssocID="{5F04FDD3-D2C9-44B2-A1B1-DAB7CA38C5A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5101F-EBE4-4102-8905-D73E5C391AF9}" type="pres">
      <dgm:prSet presAssocID="{72E286F2-DBC5-42A0-B833-E002754171F4}" presName="spacer" presStyleCnt="0"/>
      <dgm:spPr/>
    </dgm:pt>
    <dgm:pt modelId="{3EF87890-779B-49E9-9D21-C57C04805418}" type="pres">
      <dgm:prSet presAssocID="{78291B2D-286E-463C-9E58-982430D8808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E16244-6A98-429D-99AB-222F9E92083A}" type="presOf" srcId="{78291B2D-286E-463C-9E58-982430D88083}" destId="{3EF87890-779B-49E9-9D21-C57C04805418}" srcOrd="0" destOrd="0" presId="urn:microsoft.com/office/officeart/2005/8/layout/vList2"/>
    <dgm:cxn modelId="{FE367D03-AE71-456A-BA45-281CD762A221}" type="presOf" srcId="{41B74264-BA58-4D08-8592-B95B012D52C1}" destId="{7D05CE26-61B8-41B6-B8FF-7F5D0A1B54F3}" srcOrd="0" destOrd="0" presId="urn:microsoft.com/office/officeart/2005/8/layout/vList2"/>
    <dgm:cxn modelId="{E5CCB585-E807-4B15-AC11-F7F4AC25ED11}" type="presOf" srcId="{D9F1FEE5-4884-45AA-A3DD-E4AA9A07885A}" destId="{C2483BB3-81C1-42FF-8421-50AD344604D5}" srcOrd="0" destOrd="0" presId="urn:microsoft.com/office/officeart/2005/8/layout/vList2"/>
    <dgm:cxn modelId="{1295FFEB-B6D4-455E-BB22-5F860B7BAB11}" srcId="{AD01A7AC-878E-4B12-8FF8-31CCB8D61201}" destId="{D1356FBF-2C12-441F-8BBB-A848C138F4B8}" srcOrd="1" destOrd="0" parTransId="{F2619CE3-2052-44CF-B432-1275107A4FFB}" sibTransId="{F2514A99-3AEA-49E0-B169-944A97D26FC1}"/>
    <dgm:cxn modelId="{5DC51993-B979-4BC6-AA74-00A78C823691}" type="presOf" srcId="{5F04FDD3-D2C9-44B2-A1B1-DAB7CA38C5A9}" destId="{5D11EC63-7A5E-4D65-92FA-4545BC4695F2}" srcOrd="0" destOrd="0" presId="urn:microsoft.com/office/officeart/2005/8/layout/vList2"/>
    <dgm:cxn modelId="{F21DA4B8-8D10-4020-8E26-9EC7B708A8A9}" srcId="{AD01A7AC-878E-4B12-8FF8-31CCB8D61201}" destId="{D9F1FEE5-4884-45AA-A3DD-E4AA9A07885A}" srcOrd="2" destOrd="0" parTransId="{B3E6A070-560A-4A32-AF2F-7E42F03BD80E}" sibTransId="{C12F1E51-E80C-40F3-ADCA-47745F804EC9}"/>
    <dgm:cxn modelId="{0BBA0D7F-1031-4794-A1DB-1DADCC01C392}" srcId="{AD01A7AC-878E-4B12-8FF8-31CCB8D61201}" destId="{78291B2D-286E-463C-9E58-982430D88083}" srcOrd="4" destOrd="0" parTransId="{3557205F-4A2A-4180-8766-B10BD5B3CCC0}" sibTransId="{D1B7D9E5-0F02-4F43-81C0-71D0F9136B19}"/>
    <dgm:cxn modelId="{5D681336-2077-4CC1-88CC-3ECD2CED724B}" type="presOf" srcId="{D1356FBF-2C12-441F-8BBB-A848C138F4B8}" destId="{24760F63-7F8F-4B4D-A9B7-96BF9F6CE071}" srcOrd="0" destOrd="0" presId="urn:microsoft.com/office/officeart/2005/8/layout/vList2"/>
    <dgm:cxn modelId="{AC4FD96C-75FA-40A8-8123-5CF2D1A14277}" srcId="{AD01A7AC-878E-4B12-8FF8-31CCB8D61201}" destId="{41B74264-BA58-4D08-8592-B95B012D52C1}" srcOrd="0" destOrd="0" parTransId="{AE904806-968A-496F-A704-EB54CBF4AA82}" sibTransId="{7AC50BC3-02E2-4765-A768-AED864E64C4F}"/>
    <dgm:cxn modelId="{2DBE09FF-3A38-48D1-9D75-82BE705A209A}" srcId="{AD01A7AC-878E-4B12-8FF8-31CCB8D61201}" destId="{5F04FDD3-D2C9-44B2-A1B1-DAB7CA38C5A9}" srcOrd="3" destOrd="0" parTransId="{1FA4B707-7B3B-4ABC-AA5C-C5D9364FF274}" sibTransId="{72E286F2-DBC5-42A0-B833-E002754171F4}"/>
    <dgm:cxn modelId="{829EC81C-28E6-43DE-AE4C-131C36A7463B}" type="presOf" srcId="{AD01A7AC-878E-4B12-8FF8-31CCB8D61201}" destId="{0D2E9BE5-D151-44DB-8602-7DF42734A0BC}" srcOrd="0" destOrd="0" presId="urn:microsoft.com/office/officeart/2005/8/layout/vList2"/>
    <dgm:cxn modelId="{C6999713-5574-46A9-8F27-A3BEF5550DB4}" type="presParOf" srcId="{0D2E9BE5-D151-44DB-8602-7DF42734A0BC}" destId="{7D05CE26-61B8-41B6-B8FF-7F5D0A1B54F3}" srcOrd="0" destOrd="0" presId="urn:microsoft.com/office/officeart/2005/8/layout/vList2"/>
    <dgm:cxn modelId="{79A2EDE2-F0A7-4385-9BF4-449A52181E88}" type="presParOf" srcId="{0D2E9BE5-D151-44DB-8602-7DF42734A0BC}" destId="{0CE45AFC-4869-4AD2-83F2-82FF9FF02AE7}" srcOrd="1" destOrd="0" presId="urn:microsoft.com/office/officeart/2005/8/layout/vList2"/>
    <dgm:cxn modelId="{2B884CD9-7964-4317-B07A-775168831F52}" type="presParOf" srcId="{0D2E9BE5-D151-44DB-8602-7DF42734A0BC}" destId="{24760F63-7F8F-4B4D-A9B7-96BF9F6CE071}" srcOrd="2" destOrd="0" presId="urn:microsoft.com/office/officeart/2005/8/layout/vList2"/>
    <dgm:cxn modelId="{582BE7CF-C427-44FE-8DEF-AF973EF65403}" type="presParOf" srcId="{0D2E9BE5-D151-44DB-8602-7DF42734A0BC}" destId="{F629540F-19E5-4BD2-9AE9-ABF0014205CF}" srcOrd="3" destOrd="0" presId="urn:microsoft.com/office/officeart/2005/8/layout/vList2"/>
    <dgm:cxn modelId="{9AAD2BD9-3F6B-4307-8999-56D676200C60}" type="presParOf" srcId="{0D2E9BE5-D151-44DB-8602-7DF42734A0BC}" destId="{C2483BB3-81C1-42FF-8421-50AD344604D5}" srcOrd="4" destOrd="0" presId="urn:microsoft.com/office/officeart/2005/8/layout/vList2"/>
    <dgm:cxn modelId="{478892E7-AFA8-4FC9-915B-70348715FA08}" type="presParOf" srcId="{0D2E9BE5-D151-44DB-8602-7DF42734A0BC}" destId="{603B66BB-DA06-4946-B0EC-14D6F4437611}" srcOrd="5" destOrd="0" presId="urn:microsoft.com/office/officeart/2005/8/layout/vList2"/>
    <dgm:cxn modelId="{9C01A85A-736C-4A63-BD25-9FA5AFACD5C9}" type="presParOf" srcId="{0D2E9BE5-D151-44DB-8602-7DF42734A0BC}" destId="{5D11EC63-7A5E-4D65-92FA-4545BC4695F2}" srcOrd="6" destOrd="0" presId="urn:microsoft.com/office/officeart/2005/8/layout/vList2"/>
    <dgm:cxn modelId="{2341EFED-FCEA-466E-8094-59FB04D69E22}" type="presParOf" srcId="{0D2E9BE5-D151-44DB-8602-7DF42734A0BC}" destId="{DCD5101F-EBE4-4102-8905-D73E5C391AF9}" srcOrd="7" destOrd="0" presId="urn:microsoft.com/office/officeart/2005/8/layout/vList2"/>
    <dgm:cxn modelId="{2B3E0E6E-6B1C-4A09-8FC0-ED18A519037D}" type="presParOf" srcId="{0D2E9BE5-D151-44DB-8602-7DF42734A0BC}" destId="{3EF87890-779B-49E9-9D21-C57C048054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6DEA238-A4D0-408D-A511-C48389E27136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A829AA0C-294B-41F4-92C4-9EE516D0CEB3}">
      <dgm:prSet/>
      <dgm:spPr/>
      <dgm:t>
        <a:bodyPr/>
        <a:lstStyle/>
        <a:p>
          <a:pPr rtl="0"/>
          <a:r>
            <a:rPr lang="es-ES" smtClean="0"/>
            <a:t>Es discriminatorio por razón de sexo privar de un </a:t>
          </a:r>
          <a:r>
            <a:rPr lang="es-ES" i="1" smtClean="0"/>
            <a:t>bonus</a:t>
          </a:r>
          <a:r>
            <a:rPr lang="es-ES" smtClean="0"/>
            <a:t> a la trabajadora demandante que se ausentó como consecuencia de una baja por maternidad</a:t>
          </a:r>
          <a:endParaRPr lang="es-ES"/>
        </a:p>
      </dgm:t>
    </dgm:pt>
    <dgm:pt modelId="{512B47AA-F84B-4CA5-A65B-5960CC6E4926}" type="parTrans" cxnId="{271B1312-864B-4256-90B9-1A23161EE14A}">
      <dgm:prSet/>
      <dgm:spPr/>
      <dgm:t>
        <a:bodyPr/>
        <a:lstStyle/>
        <a:p>
          <a:endParaRPr lang="es-ES"/>
        </a:p>
      </dgm:t>
    </dgm:pt>
    <dgm:pt modelId="{8C969B6B-C79F-43FA-9440-82E72E0D4480}" type="sibTrans" cxnId="{271B1312-864B-4256-90B9-1A23161EE14A}">
      <dgm:prSet/>
      <dgm:spPr/>
      <dgm:t>
        <a:bodyPr/>
        <a:lstStyle/>
        <a:p>
          <a:endParaRPr lang="es-ES"/>
        </a:p>
      </dgm:t>
    </dgm:pt>
    <dgm:pt modelId="{4FD3F204-EC98-40DA-88FD-5B3C2D439C51}">
      <dgm:prSet/>
      <dgm:spPr/>
      <dgm:t>
        <a:bodyPr/>
        <a:lstStyle/>
        <a:p>
          <a:pPr rtl="0"/>
          <a:r>
            <a:rPr lang="es-ES" smtClean="0"/>
            <a:t>Condena a la empresa al abono de las diferencias salariales</a:t>
          </a:r>
          <a:endParaRPr lang="es-ES"/>
        </a:p>
      </dgm:t>
    </dgm:pt>
    <dgm:pt modelId="{A82AF8B7-DE4E-48C6-8075-A009C733318B}" type="parTrans" cxnId="{AEFC5799-68CC-43A0-BDF4-A2B6D1620A5F}">
      <dgm:prSet/>
      <dgm:spPr/>
      <dgm:t>
        <a:bodyPr/>
        <a:lstStyle/>
        <a:p>
          <a:endParaRPr lang="es-ES"/>
        </a:p>
      </dgm:t>
    </dgm:pt>
    <dgm:pt modelId="{3AF84336-53DA-44D4-A57C-B0AC61A1CC6E}" type="sibTrans" cxnId="{AEFC5799-68CC-43A0-BDF4-A2B6D1620A5F}">
      <dgm:prSet/>
      <dgm:spPr/>
      <dgm:t>
        <a:bodyPr/>
        <a:lstStyle/>
        <a:p>
          <a:endParaRPr lang="es-ES"/>
        </a:p>
      </dgm:t>
    </dgm:pt>
    <dgm:pt modelId="{6C99204A-F6AD-4B5D-B51B-EC2357A13B41}">
      <dgm:prSet/>
      <dgm:spPr/>
      <dgm:t>
        <a:bodyPr/>
        <a:lstStyle/>
        <a:p>
          <a:pPr rtl="0"/>
          <a:r>
            <a:rPr lang="es-ES" smtClean="0"/>
            <a:t>Y al pago de una indemnización de 25.000 euros por la lesión del derecho fundamental a la no discriminación</a:t>
          </a:r>
          <a:endParaRPr lang="es-ES"/>
        </a:p>
      </dgm:t>
    </dgm:pt>
    <dgm:pt modelId="{7B25A986-7700-4277-8045-BD9C8B218750}" type="parTrans" cxnId="{4257BFCF-C1D3-4E4C-9B0E-18E813FC8910}">
      <dgm:prSet/>
      <dgm:spPr/>
      <dgm:t>
        <a:bodyPr/>
        <a:lstStyle/>
        <a:p>
          <a:endParaRPr lang="es-ES"/>
        </a:p>
      </dgm:t>
    </dgm:pt>
    <dgm:pt modelId="{3F74E62F-4D6A-4F47-9C89-AD94B44EBF50}" type="sibTrans" cxnId="{4257BFCF-C1D3-4E4C-9B0E-18E813FC8910}">
      <dgm:prSet/>
      <dgm:spPr/>
      <dgm:t>
        <a:bodyPr/>
        <a:lstStyle/>
        <a:p>
          <a:endParaRPr lang="es-ES"/>
        </a:p>
      </dgm:t>
    </dgm:pt>
    <dgm:pt modelId="{70D89B30-E5BD-4CF3-B8CD-237C2535E3AF}" type="pres">
      <dgm:prSet presAssocID="{A6DEA238-A4D0-408D-A511-C48389E271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2741FC-DC22-4E1B-AB7F-F47B742E332E}" type="pres">
      <dgm:prSet presAssocID="{A6DEA238-A4D0-408D-A511-C48389E27136}" presName="arrow" presStyleLbl="bgShp" presStyleIdx="0" presStyleCnt="1"/>
      <dgm:spPr/>
    </dgm:pt>
    <dgm:pt modelId="{04B963A6-74FE-42FF-9D5B-70D4C0CCB77D}" type="pres">
      <dgm:prSet presAssocID="{A6DEA238-A4D0-408D-A511-C48389E27136}" presName="points" presStyleCnt="0"/>
      <dgm:spPr/>
    </dgm:pt>
    <dgm:pt modelId="{9EEE0FD1-ABDE-4778-8D00-341F79B488AA}" type="pres">
      <dgm:prSet presAssocID="{A829AA0C-294B-41F4-92C4-9EE516D0CEB3}" presName="compositeA" presStyleCnt="0"/>
      <dgm:spPr/>
    </dgm:pt>
    <dgm:pt modelId="{89E320E8-59CD-46A1-9C37-A77C32908ABB}" type="pres">
      <dgm:prSet presAssocID="{A829AA0C-294B-41F4-92C4-9EE516D0CEB3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ED7432-BA56-4D8A-BA0D-E5F3DB95EE47}" type="pres">
      <dgm:prSet presAssocID="{A829AA0C-294B-41F4-92C4-9EE516D0CEB3}" presName="circleA" presStyleLbl="node1" presStyleIdx="0" presStyleCnt="3"/>
      <dgm:spPr/>
    </dgm:pt>
    <dgm:pt modelId="{B5CB3967-9B8A-43B8-AD4F-87A34B658DAE}" type="pres">
      <dgm:prSet presAssocID="{A829AA0C-294B-41F4-92C4-9EE516D0CEB3}" presName="spaceA" presStyleCnt="0"/>
      <dgm:spPr/>
    </dgm:pt>
    <dgm:pt modelId="{4F73FB85-D438-4B11-8AF1-E362B1DBD379}" type="pres">
      <dgm:prSet presAssocID="{8C969B6B-C79F-43FA-9440-82E72E0D4480}" presName="space" presStyleCnt="0"/>
      <dgm:spPr/>
    </dgm:pt>
    <dgm:pt modelId="{A6E85589-B159-4BB5-9B9A-0E59D0020F53}" type="pres">
      <dgm:prSet presAssocID="{4FD3F204-EC98-40DA-88FD-5B3C2D439C51}" presName="compositeB" presStyleCnt="0"/>
      <dgm:spPr/>
    </dgm:pt>
    <dgm:pt modelId="{A1409B2F-7B0B-4F5F-8B34-E092ACE62454}" type="pres">
      <dgm:prSet presAssocID="{4FD3F204-EC98-40DA-88FD-5B3C2D439C51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A1A0A-E41A-41E5-B778-F726C49A1021}" type="pres">
      <dgm:prSet presAssocID="{4FD3F204-EC98-40DA-88FD-5B3C2D439C51}" presName="circleB" presStyleLbl="node1" presStyleIdx="1" presStyleCnt="3"/>
      <dgm:spPr/>
    </dgm:pt>
    <dgm:pt modelId="{43A90618-C388-43EF-94F9-411C769B26B1}" type="pres">
      <dgm:prSet presAssocID="{4FD3F204-EC98-40DA-88FD-5B3C2D439C51}" presName="spaceB" presStyleCnt="0"/>
      <dgm:spPr/>
    </dgm:pt>
    <dgm:pt modelId="{CF4FE231-7C43-4875-B7BA-490BF5CF27F7}" type="pres">
      <dgm:prSet presAssocID="{3AF84336-53DA-44D4-A57C-B0AC61A1CC6E}" presName="space" presStyleCnt="0"/>
      <dgm:spPr/>
    </dgm:pt>
    <dgm:pt modelId="{ACEB592E-6FFC-428A-B38A-9045D08412D9}" type="pres">
      <dgm:prSet presAssocID="{6C99204A-F6AD-4B5D-B51B-EC2357A13B41}" presName="compositeA" presStyleCnt="0"/>
      <dgm:spPr/>
    </dgm:pt>
    <dgm:pt modelId="{BF311FC5-566E-4B86-9C94-E0647C84DC31}" type="pres">
      <dgm:prSet presAssocID="{6C99204A-F6AD-4B5D-B51B-EC2357A13B4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A311C-2280-4776-913F-C685E3F3F468}" type="pres">
      <dgm:prSet presAssocID="{6C99204A-F6AD-4B5D-B51B-EC2357A13B41}" presName="circleA" presStyleLbl="node1" presStyleIdx="2" presStyleCnt="3"/>
      <dgm:spPr/>
    </dgm:pt>
    <dgm:pt modelId="{23612183-BEDE-4C29-995D-5AFA652061C1}" type="pres">
      <dgm:prSet presAssocID="{6C99204A-F6AD-4B5D-B51B-EC2357A13B41}" presName="spaceA" presStyleCnt="0"/>
      <dgm:spPr/>
    </dgm:pt>
  </dgm:ptLst>
  <dgm:cxnLst>
    <dgm:cxn modelId="{AF685A97-8CCE-4D47-B186-C54300396EED}" type="presOf" srcId="{A829AA0C-294B-41F4-92C4-9EE516D0CEB3}" destId="{89E320E8-59CD-46A1-9C37-A77C32908ABB}" srcOrd="0" destOrd="0" presId="urn:microsoft.com/office/officeart/2005/8/layout/hProcess11"/>
    <dgm:cxn modelId="{213E55A9-A7F9-46DF-9FD6-6118DBD147E2}" type="presOf" srcId="{6C99204A-F6AD-4B5D-B51B-EC2357A13B41}" destId="{BF311FC5-566E-4B86-9C94-E0647C84DC31}" srcOrd="0" destOrd="0" presId="urn:microsoft.com/office/officeart/2005/8/layout/hProcess11"/>
    <dgm:cxn modelId="{BC5B3B11-896D-4683-B75C-248BA7C2A43E}" type="presOf" srcId="{A6DEA238-A4D0-408D-A511-C48389E27136}" destId="{70D89B30-E5BD-4CF3-B8CD-237C2535E3AF}" srcOrd="0" destOrd="0" presId="urn:microsoft.com/office/officeart/2005/8/layout/hProcess11"/>
    <dgm:cxn modelId="{271B1312-864B-4256-90B9-1A23161EE14A}" srcId="{A6DEA238-A4D0-408D-A511-C48389E27136}" destId="{A829AA0C-294B-41F4-92C4-9EE516D0CEB3}" srcOrd="0" destOrd="0" parTransId="{512B47AA-F84B-4CA5-A65B-5960CC6E4926}" sibTransId="{8C969B6B-C79F-43FA-9440-82E72E0D4480}"/>
    <dgm:cxn modelId="{AEFC5799-68CC-43A0-BDF4-A2B6D1620A5F}" srcId="{A6DEA238-A4D0-408D-A511-C48389E27136}" destId="{4FD3F204-EC98-40DA-88FD-5B3C2D439C51}" srcOrd="1" destOrd="0" parTransId="{A82AF8B7-DE4E-48C6-8075-A009C733318B}" sibTransId="{3AF84336-53DA-44D4-A57C-B0AC61A1CC6E}"/>
    <dgm:cxn modelId="{4257BFCF-C1D3-4E4C-9B0E-18E813FC8910}" srcId="{A6DEA238-A4D0-408D-A511-C48389E27136}" destId="{6C99204A-F6AD-4B5D-B51B-EC2357A13B41}" srcOrd="2" destOrd="0" parTransId="{7B25A986-7700-4277-8045-BD9C8B218750}" sibTransId="{3F74E62F-4D6A-4F47-9C89-AD94B44EBF50}"/>
    <dgm:cxn modelId="{CED80F02-CE57-42BA-A50B-C0FDF1A713A0}" type="presOf" srcId="{4FD3F204-EC98-40DA-88FD-5B3C2D439C51}" destId="{A1409B2F-7B0B-4F5F-8B34-E092ACE62454}" srcOrd="0" destOrd="0" presId="urn:microsoft.com/office/officeart/2005/8/layout/hProcess11"/>
    <dgm:cxn modelId="{2D8AB7C9-92B3-415A-B57B-06C9412F9F24}" type="presParOf" srcId="{70D89B30-E5BD-4CF3-B8CD-237C2535E3AF}" destId="{8F2741FC-DC22-4E1B-AB7F-F47B742E332E}" srcOrd="0" destOrd="0" presId="urn:microsoft.com/office/officeart/2005/8/layout/hProcess11"/>
    <dgm:cxn modelId="{E8EDD9E2-2263-4A97-A6D5-AC181460E131}" type="presParOf" srcId="{70D89B30-E5BD-4CF3-B8CD-237C2535E3AF}" destId="{04B963A6-74FE-42FF-9D5B-70D4C0CCB77D}" srcOrd="1" destOrd="0" presId="urn:microsoft.com/office/officeart/2005/8/layout/hProcess11"/>
    <dgm:cxn modelId="{FC02A9B1-89AF-4BB6-8298-D89B93F599B1}" type="presParOf" srcId="{04B963A6-74FE-42FF-9D5B-70D4C0CCB77D}" destId="{9EEE0FD1-ABDE-4778-8D00-341F79B488AA}" srcOrd="0" destOrd="0" presId="urn:microsoft.com/office/officeart/2005/8/layout/hProcess11"/>
    <dgm:cxn modelId="{112BC8F5-B2AA-4772-A7C2-2B34A54A98C5}" type="presParOf" srcId="{9EEE0FD1-ABDE-4778-8D00-341F79B488AA}" destId="{89E320E8-59CD-46A1-9C37-A77C32908ABB}" srcOrd="0" destOrd="0" presId="urn:microsoft.com/office/officeart/2005/8/layout/hProcess11"/>
    <dgm:cxn modelId="{6DC5FD34-6E39-46C3-A44B-5AF5AF951AE6}" type="presParOf" srcId="{9EEE0FD1-ABDE-4778-8D00-341F79B488AA}" destId="{4CED7432-BA56-4D8A-BA0D-E5F3DB95EE47}" srcOrd="1" destOrd="0" presId="urn:microsoft.com/office/officeart/2005/8/layout/hProcess11"/>
    <dgm:cxn modelId="{07F0B03E-7840-4A8D-9EB7-825A37170817}" type="presParOf" srcId="{9EEE0FD1-ABDE-4778-8D00-341F79B488AA}" destId="{B5CB3967-9B8A-43B8-AD4F-87A34B658DAE}" srcOrd="2" destOrd="0" presId="urn:microsoft.com/office/officeart/2005/8/layout/hProcess11"/>
    <dgm:cxn modelId="{D01ED9B3-4FB1-436E-9BEA-662354F9234A}" type="presParOf" srcId="{04B963A6-74FE-42FF-9D5B-70D4C0CCB77D}" destId="{4F73FB85-D438-4B11-8AF1-E362B1DBD379}" srcOrd="1" destOrd="0" presId="urn:microsoft.com/office/officeart/2005/8/layout/hProcess11"/>
    <dgm:cxn modelId="{3B309FB3-A620-4C6C-A988-EBBEC467CB32}" type="presParOf" srcId="{04B963A6-74FE-42FF-9D5B-70D4C0CCB77D}" destId="{A6E85589-B159-4BB5-9B9A-0E59D0020F53}" srcOrd="2" destOrd="0" presId="urn:microsoft.com/office/officeart/2005/8/layout/hProcess11"/>
    <dgm:cxn modelId="{39308C41-3D9A-4624-A9C6-A5257B9DADD1}" type="presParOf" srcId="{A6E85589-B159-4BB5-9B9A-0E59D0020F53}" destId="{A1409B2F-7B0B-4F5F-8B34-E092ACE62454}" srcOrd="0" destOrd="0" presId="urn:microsoft.com/office/officeart/2005/8/layout/hProcess11"/>
    <dgm:cxn modelId="{477D9048-6271-4A32-8C83-0765F8237DED}" type="presParOf" srcId="{A6E85589-B159-4BB5-9B9A-0E59D0020F53}" destId="{026A1A0A-E41A-41E5-B778-F726C49A1021}" srcOrd="1" destOrd="0" presId="urn:microsoft.com/office/officeart/2005/8/layout/hProcess11"/>
    <dgm:cxn modelId="{55FDB527-D68E-4D99-8513-DD3784DFE934}" type="presParOf" srcId="{A6E85589-B159-4BB5-9B9A-0E59D0020F53}" destId="{43A90618-C388-43EF-94F9-411C769B26B1}" srcOrd="2" destOrd="0" presId="urn:microsoft.com/office/officeart/2005/8/layout/hProcess11"/>
    <dgm:cxn modelId="{6AD088B8-44A6-43F2-8BED-7D0CA868A795}" type="presParOf" srcId="{04B963A6-74FE-42FF-9D5B-70D4C0CCB77D}" destId="{CF4FE231-7C43-4875-B7BA-490BF5CF27F7}" srcOrd="3" destOrd="0" presId="urn:microsoft.com/office/officeart/2005/8/layout/hProcess11"/>
    <dgm:cxn modelId="{CB6264EE-2AC8-4095-8119-21CCB2470893}" type="presParOf" srcId="{04B963A6-74FE-42FF-9D5B-70D4C0CCB77D}" destId="{ACEB592E-6FFC-428A-B38A-9045D08412D9}" srcOrd="4" destOrd="0" presId="urn:microsoft.com/office/officeart/2005/8/layout/hProcess11"/>
    <dgm:cxn modelId="{9E8CEC14-CEAD-42D6-B60F-EFD7185EAF8D}" type="presParOf" srcId="{ACEB592E-6FFC-428A-B38A-9045D08412D9}" destId="{BF311FC5-566E-4B86-9C94-E0647C84DC31}" srcOrd="0" destOrd="0" presId="urn:microsoft.com/office/officeart/2005/8/layout/hProcess11"/>
    <dgm:cxn modelId="{EF29038F-5BD2-49CF-8D7A-217851CB9120}" type="presParOf" srcId="{ACEB592E-6FFC-428A-B38A-9045D08412D9}" destId="{BE3A311C-2280-4776-913F-C685E3F3F468}" srcOrd="1" destOrd="0" presId="urn:microsoft.com/office/officeart/2005/8/layout/hProcess11"/>
    <dgm:cxn modelId="{A04B3EF0-AB0C-41BF-A1F2-2018A59E5582}" type="presParOf" srcId="{ACEB592E-6FFC-428A-B38A-9045D08412D9}" destId="{23612183-BEDE-4C29-995D-5AFA652061C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014BE33-246E-4741-8980-390B93850A1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C6BEA5-EFE2-449D-8B23-0F5CAB1D274A}">
      <dgm:prSet custT="1"/>
      <dgm:spPr/>
      <dgm:t>
        <a:bodyPr/>
        <a:lstStyle/>
        <a:p>
          <a:pPr rtl="0"/>
          <a:r>
            <a:rPr lang="es-ES" sz="2000" dirty="0" smtClean="0"/>
            <a:t>Plaza de facultativo especialista de farmacia hospitalaria en el </a:t>
          </a:r>
          <a:r>
            <a:rPr lang="es-ES" sz="2000" dirty="0" err="1" smtClean="0"/>
            <a:t>Servizo</a:t>
          </a:r>
          <a:r>
            <a:rPr lang="es-ES" sz="2000" dirty="0" smtClean="0"/>
            <a:t> </a:t>
          </a:r>
          <a:r>
            <a:rPr lang="es-ES" sz="2000" dirty="0" err="1" smtClean="0"/>
            <a:t>Galego</a:t>
          </a:r>
          <a:r>
            <a:rPr lang="es-ES" sz="2000" dirty="0" smtClean="0"/>
            <a:t> de </a:t>
          </a:r>
          <a:r>
            <a:rPr lang="es-ES" sz="2000" dirty="0" err="1" smtClean="0"/>
            <a:t>Saúde</a:t>
          </a:r>
          <a:endParaRPr lang="es-ES" sz="2000" dirty="0"/>
        </a:p>
      </dgm:t>
    </dgm:pt>
    <dgm:pt modelId="{3BF0B78F-88EF-446B-994C-35C9C86DBCB0}" type="parTrans" cxnId="{6F48FDAF-37E3-4EE7-B6CE-B01888F8698D}">
      <dgm:prSet/>
      <dgm:spPr/>
      <dgm:t>
        <a:bodyPr/>
        <a:lstStyle/>
        <a:p>
          <a:endParaRPr lang="es-ES"/>
        </a:p>
      </dgm:t>
    </dgm:pt>
    <dgm:pt modelId="{E2E02DEB-DB76-40EE-BEBB-19A47E7ADF43}" type="sibTrans" cxnId="{6F48FDAF-37E3-4EE7-B6CE-B01888F8698D}">
      <dgm:prSet/>
      <dgm:spPr/>
      <dgm:t>
        <a:bodyPr/>
        <a:lstStyle/>
        <a:p>
          <a:endParaRPr lang="es-ES"/>
        </a:p>
      </dgm:t>
    </dgm:pt>
    <dgm:pt modelId="{2AF5A7AB-EFAD-49E4-B9E1-5D7AC852D6A9}">
      <dgm:prSet custT="1"/>
      <dgm:spPr/>
      <dgm:t>
        <a:bodyPr/>
        <a:lstStyle/>
        <a:p>
          <a:pPr rtl="0"/>
          <a:r>
            <a:rPr lang="es-ES" sz="2000" dirty="0" smtClean="0">
              <a:hlinkClick xmlns:r="http://schemas.openxmlformats.org/officeDocument/2006/relationships" r:id="rId1"/>
            </a:rPr>
            <a:t>https://cincodias.elpais.com/cincodias/2020/02/20/legal/1582231935_671828.html?id_externo_rsoc=FB_CC</a:t>
          </a:r>
          <a:endParaRPr lang="es-ES" sz="2000" dirty="0" smtClean="0"/>
        </a:p>
        <a:p>
          <a:r>
            <a:rPr lang="es-ES" sz="2000" dirty="0" smtClean="0">
              <a:hlinkClick xmlns:r="http://schemas.openxmlformats.org/officeDocument/2006/relationships" r:id="rId2"/>
            </a:rPr>
            <a:t>http://www.eduardorojotorrecilla.es/2020/02/empleo-publico-baremo-de-meritos-la.html?m=1</a:t>
          </a:r>
          <a:endParaRPr lang="es-ES" sz="2000" dirty="0" smtClean="0"/>
        </a:p>
        <a:p>
          <a:pPr rtl="0"/>
          <a:endParaRPr lang="es-ES" sz="2000" dirty="0"/>
        </a:p>
      </dgm:t>
    </dgm:pt>
    <dgm:pt modelId="{E66E926E-CB9F-4BD6-86B2-61D882F1EAB3}" type="parTrans" cxnId="{0A1370E3-19D4-417A-BDBE-EFAD86A93A40}">
      <dgm:prSet/>
      <dgm:spPr/>
      <dgm:t>
        <a:bodyPr/>
        <a:lstStyle/>
        <a:p>
          <a:endParaRPr lang="es-ES"/>
        </a:p>
      </dgm:t>
    </dgm:pt>
    <dgm:pt modelId="{E33D8D5C-9BCB-49B6-9759-9F2E9CF0AB3B}" type="sibTrans" cxnId="{0A1370E3-19D4-417A-BDBE-EFAD86A93A40}">
      <dgm:prSet/>
      <dgm:spPr/>
      <dgm:t>
        <a:bodyPr/>
        <a:lstStyle/>
        <a:p>
          <a:endParaRPr lang="es-ES"/>
        </a:p>
      </dgm:t>
    </dgm:pt>
    <dgm:pt modelId="{5784BA9B-C430-45EB-8379-C1FEDEF4BFE7}" type="pres">
      <dgm:prSet presAssocID="{5014BE33-246E-4741-8980-390B93850A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302BCD-77A7-4192-A0BA-58B475E6A334}" type="pres">
      <dgm:prSet presAssocID="{2AF5A7AB-EFAD-49E4-B9E1-5D7AC852D6A9}" presName="boxAndChildren" presStyleCnt="0"/>
      <dgm:spPr/>
    </dgm:pt>
    <dgm:pt modelId="{5E30189C-E18C-4F99-808B-060302D90106}" type="pres">
      <dgm:prSet presAssocID="{2AF5A7AB-EFAD-49E4-B9E1-5D7AC852D6A9}" presName="parentTextBox" presStyleLbl="node1" presStyleIdx="0" presStyleCnt="2" custLinFactNeighborY="-3765"/>
      <dgm:spPr/>
      <dgm:t>
        <a:bodyPr/>
        <a:lstStyle/>
        <a:p>
          <a:endParaRPr lang="es-ES"/>
        </a:p>
      </dgm:t>
    </dgm:pt>
    <dgm:pt modelId="{C45AFAAA-2356-42D4-9CB6-5E80F2097385}" type="pres">
      <dgm:prSet presAssocID="{E2E02DEB-DB76-40EE-BEBB-19A47E7ADF43}" presName="sp" presStyleCnt="0"/>
      <dgm:spPr/>
    </dgm:pt>
    <dgm:pt modelId="{5C3D5684-C1AC-45D0-A071-80968A5A87F2}" type="pres">
      <dgm:prSet presAssocID="{78C6BEA5-EFE2-449D-8B23-0F5CAB1D274A}" presName="arrowAndChildren" presStyleCnt="0"/>
      <dgm:spPr/>
    </dgm:pt>
    <dgm:pt modelId="{8C94E6F6-4D69-4A90-AEE7-0E1A9008168A}" type="pres">
      <dgm:prSet presAssocID="{78C6BEA5-EFE2-449D-8B23-0F5CAB1D274A}" presName="parentTextArrow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6F48FDAF-37E3-4EE7-B6CE-B01888F8698D}" srcId="{5014BE33-246E-4741-8980-390B93850A16}" destId="{78C6BEA5-EFE2-449D-8B23-0F5CAB1D274A}" srcOrd="0" destOrd="0" parTransId="{3BF0B78F-88EF-446B-994C-35C9C86DBCB0}" sibTransId="{E2E02DEB-DB76-40EE-BEBB-19A47E7ADF43}"/>
    <dgm:cxn modelId="{08CBDF66-68F4-4D20-AB99-AC2CCC962250}" type="presOf" srcId="{78C6BEA5-EFE2-449D-8B23-0F5CAB1D274A}" destId="{8C94E6F6-4D69-4A90-AEE7-0E1A9008168A}" srcOrd="0" destOrd="0" presId="urn:microsoft.com/office/officeart/2005/8/layout/process4"/>
    <dgm:cxn modelId="{0A1370E3-19D4-417A-BDBE-EFAD86A93A40}" srcId="{5014BE33-246E-4741-8980-390B93850A16}" destId="{2AF5A7AB-EFAD-49E4-B9E1-5D7AC852D6A9}" srcOrd="1" destOrd="0" parTransId="{E66E926E-CB9F-4BD6-86B2-61D882F1EAB3}" sibTransId="{E33D8D5C-9BCB-49B6-9759-9F2E9CF0AB3B}"/>
    <dgm:cxn modelId="{200D622B-5895-4EA9-84DC-F0BF24A73986}" type="presOf" srcId="{2AF5A7AB-EFAD-49E4-B9E1-5D7AC852D6A9}" destId="{5E30189C-E18C-4F99-808B-060302D90106}" srcOrd="0" destOrd="0" presId="urn:microsoft.com/office/officeart/2005/8/layout/process4"/>
    <dgm:cxn modelId="{83C298EC-8FE9-4736-B318-FBFF85E1F139}" type="presOf" srcId="{5014BE33-246E-4741-8980-390B93850A16}" destId="{5784BA9B-C430-45EB-8379-C1FEDEF4BFE7}" srcOrd="0" destOrd="0" presId="urn:microsoft.com/office/officeart/2005/8/layout/process4"/>
    <dgm:cxn modelId="{A2467153-3108-4255-A1D7-C8B2A5CABCE5}" type="presParOf" srcId="{5784BA9B-C430-45EB-8379-C1FEDEF4BFE7}" destId="{9A302BCD-77A7-4192-A0BA-58B475E6A334}" srcOrd="0" destOrd="0" presId="urn:microsoft.com/office/officeart/2005/8/layout/process4"/>
    <dgm:cxn modelId="{E3DCC2B4-9184-46A5-B287-7ACADBFD7BD0}" type="presParOf" srcId="{9A302BCD-77A7-4192-A0BA-58B475E6A334}" destId="{5E30189C-E18C-4F99-808B-060302D90106}" srcOrd="0" destOrd="0" presId="urn:microsoft.com/office/officeart/2005/8/layout/process4"/>
    <dgm:cxn modelId="{BFD6FA35-8F07-4675-AFC4-BA960CC1497A}" type="presParOf" srcId="{5784BA9B-C430-45EB-8379-C1FEDEF4BFE7}" destId="{C45AFAAA-2356-42D4-9CB6-5E80F2097385}" srcOrd="1" destOrd="0" presId="urn:microsoft.com/office/officeart/2005/8/layout/process4"/>
    <dgm:cxn modelId="{1290536A-2C04-4AB7-AEF1-F0E6BCB05D76}" type="presParOf" srcId="{5784BA9B-C430-45EB-8379-C1FEDEF4BFE7}" destId="{5C3D5684-C1AC-45D0-A071-80968A5A87F2}" srcOrd="2" destOrd="0" presId="urn:microsoft.com/office/officeart/2005/8/layout/process4"/>
    <dgm:cxn modelId="{66578C23-2421-41AC-A051-50DEFEF8F625}" type="presParOf" srcId="{5C3D5684-C1AC-45D0-A071-80968A5A87F2}" destId="{8C94E6F6-4D69-4A90-AEE7-0E1A900816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0C2E56C-407C-4BD0-B184-9B2E7D81EE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35006-830D-4470-B054-FFEE8F19BE19}">
      <dgm:prSet/>
      <dgm:spPr/>
      <dgm:t>
        <a:bodyPr/>
        <a:lstStyle/>
        <a:p>
          <a:pPr rtl="0"/>
          <a:r>
            <a:rPr lang="es-ES" dirty="0" smtClean="0"/>
            <a:t>INE segundo trimestre 2019: </a:t>
          </a:r>
          <a:r>
            <a:rPr lang="es-ES" b="1" u="sng" dirty="0" smtClean="0"/>
            <a:t>casi 3 millones de personas=74% mujeres</a:t>
          </a:r>
          <a:endParaRPr lang="es-ES" b="1" u="sng" dirty="0"/>
        </a:p>
      </dgm:t>
    </dgm:pt>
    <dgm:pt modelId="{51FA366E-E6DC-41C1-A81F-03120BF699F9}" type="parTrans" cxnId="{0CE5428F-DD1A-4219-8F02-2B119F319D61}">
      <dgm:prSet/>
      <dgm:spPr/>
      <dgm:t>
        <a:bodyPr/>
        <a:lstStyle/>
        <a:p>
          <a:endParaRPr lang="es-ES"/>
        </a:p>
      </dgm:t>
    </dgm:pt>
    <dgm:pt modelId="{A059394D-5738-4C55-B1C3-147930F8C22A}" type="sibTrans" cxnId="{0CE5428F-DD1A-4219-8F02-2B119F319D61}">
      <dgm:prSet/>
      <dgm:spPr/>
      <dgm:t>
        <a:bodyPr/>
        <a:lstStyle/>
        <a:p>
          <a:endParaRPr lang="es-ES"/>
        </a:p>
      </dgm:t>
    </dgm:pt>
    <dgm:pt modelId="{E5C31CFA-658E-44B0-B44E-64B9E2069C33}">
      <dgm:prSet/>
      <dgm:spPr/>
      <dgm:t>
        <a:bodyPr/>
        <a:lstStyle/>
        <a:p>
          <a:pPr rtl="0"/>
          <a:r>
            <a:rPr lang="es-ES" b="1" u="sng" dirty="0" smtClean="0"/>
            <a:t>Involuntariedad</a:t>
          </a:r>
          <a:r>
            <a:rPr lang="es-ES" dirty="0" smtClean="0"/>
            <a:t> = no encuentran otra forma de empleo = 71% mujeres</a:t>
          </a:r>
          <a:endParaRPr lang="es-ES" dirty="0"/>
        </a:p>
      </dgm:t>
    </dgm:pt>
    <dgm:pt modelId="{D5309D60-C24B-4032-93FA-76D0C5C3808F}" type="parTrans" cxnId="{C60F414A-BF80-4EC7-996A-43611BF76A8F}">
      <dgm:prSet/>
      <dgm:spPr/>
      <dgm:t>
        <a:bodyPr/>
        <a:lstStyle/>
        <a:p>
          <a:endParaRPr lang="es-ES"/>
        </a:p>
      </dgm:t>
    </dgm:pt>
    <dgm:pt modelId="{A55C2CCC-6EF5-4F5F-8DC1-20DF23120A03}" type="sibTrans" cxnId="{C60F414A-BF80-4EC7-996A-43611BF76A8F}">
      <dgm:prSet/>
      <dgm:spPr/>
      <dgm:t>
        <a:bodyPr/>
        <a:lstStyle/>
        <a:p>
          <a:endParaRPr lang="es-ES"/>
        </a:p>
      </dgm:t>
    </dgm:pt>
    <dgm:pt modelId="{0401E5FC-4012-4308-B167-35A88D5D44EF}">
      <dgm:prSet/>
      <dgm:spPr/>
      <dgm:t>
        <a:bodyPr/>
        <a:lstStyle/>
        <a:p>
          <a:pPr rtl="0"/>
          <a:r>
            <a:rPr lang="es-ES" b="1" u="sng" dirty="0" smtClean="0"/>
            <a:t>Cuidado </a:t>
          </a:r>
          <a:r>
            <a:rPr lang="es-ES" dirty="0" smtClean="0"/>
            <a:t>de niños, enfermos o discapacitados = 94,9% mujeres</a:t>
          </a:r>
          <a:endParaRPr lang="es-ES" dirty="0"/>
        </a:p>
      </dgm:t>
    </dgm:pt>
    <dgm:pt modelId="{B5784842-A507-437F-B72F-32963E80AACD}" type="parTrans" cxnId="{28DFCBE4-4977-4A2A-9A51-C5F06D1622F3}">
      <dgm:prSet/>
      <dgm:spPr/>
      <dgm:t>
        <a:bodyPr/>
        <a:lstStyle/>
        <a:p>
          <a:endParaRPr lang="es-ES"/>
        </a:p>
      </dgm:t>
    </dgm:pt>
    <dgm:pt modelId="{C680C454-BF79-4028-8C41-5867A4341D13}" type="sibTrans" cxnId="{28DFCBE4-4977-4A2A-9A51-C5F06D1622F3}">
      <dgm:prSet/>
      <dgm:spPr/>
      <dgm:t>
        <a:bodyPr/>
        <a:lstStyle/>
        <a:p>
          <a:endParaRPr lang="es-ES"/>
        </a:p>
      </dgm:t>
    </dgm:pt>
    <dgm:pt modelId="{8E1969BA-D043-44CD-A7AC-2841D4C894DF}">
      <dgm:prSet/>
      <dgm:spPr/>
      <dgm:t>
        <a:bodyPr/>
        <a:lstStyle/>
        <a:p>
          <a:pPr rtl="0"/>
          <a:r>
            <a:rPr lang="es-ES" b="1" u="sng" dirty="0" smtClean="0"/>
            <a:t>Otras obligaciones familiares y personales </a:t>
          </a:r>
          <a:r>
            <a:rPr lang="es-ES" dirty="0" smtClean="0"/>
            <a:t>= 92,5 % mujeres</a:t>
          </a:r>
          <a:endParaRPr lang="es-ES" dirty="0"/>
        </a:p>
      </dgm:t>
    </dgm:pt>
    <dgm:pt modelId="{A5E7E4EB-1F52-4F38-B34B-2E8DB9326D71}" type="parTrans" cxnId="{2BEA0163-D7E2-4883-BC0D-EDA6CBC4FE39}">
      <dgm:prSet/>
      <dgm:spPr/>
      <dgm:t>
        <a:bodyPr/>
        <a:lstStyle/>
        <a:p>
          <a:endParaRPr lang="es-ES"/>
        </a:p>
      </dgm:t>
    </dgm:pt>
    <dgm:pt modelId="{927A8D89-419F-4B9C-AC3B-D7A8CD8A0C5B}" type="sibTrans" cxnId="{2BEA0163-D7E2-4883-BC0D-EDA6CBC4FE39}">
      <dgm:prSet/>
      <dgm:spPr/>
      <dgm:t>
        <a:bodyPr/>
        <a:lstStyle/>
        <a:p>
          <a:endParaRPr lang="es-ES"/>
        </a:p>
      </dgm:t>
    </dgm:pt>
    <dgm:pt modelId="{AE981D8A-56BF-46CC-93D1-1CAA2922121F}">
      <dgm:prSet/>
      <dgm:spPr/>
      <dgm:t>
        <a:bodyPr/>
        <a:lstStyle/>
        <a:p>
          <a:pPr rtl="0"/>
          <a:r>
            <a:rPr lang="es-ES" b="1" u="sng" dirty="0" smtClean="0"/>
            <a:t>Fraude en las horas </a:t>
          </a:r>
          <a:r>
            <a:rPr lang="es-ES" dirty="0" smtClean="0"/>
            <a:t>(Instrucción 2015 y </a:t>
          </a:r>
          <a:r>
            <a:rPr lang="es-ES" i="1" dirty="0" smtClean="0"/>
            <a:t>Plan Director para un Trabajo Digno </a:t>
          </a:r>
          <a:r>
            <a:rPr lang="es-ES" dirty="0" smtClean="0"/>
            <a:t>ITSS)</a:t>
          </a:r>
          <a:endParaRPr lang="es-ES" dirty="0"/>
        </a:p>
      </dgm:t>
    </dgm:pt>
    <dgm:pt modelId="{D2D70AFA-0C44-48C4-949E-46DBDDC207CA}" type="parTrans" cxnId="{2B7DB0D6-60C2-4CB6-9EC0-080532EA0252}">
      <dgm:prSet/>
      <dgm:spPr/>
      <dgm:t>
        <a:bodyPr/>
        <a:lstStyle/>
        <a:p>
          <a:endParaRPr lang="es-ES"/>
        </a:p>
      </dgm:t>
    </dgm:pt>
    <dgm:pt modelId="{4B83DE80-0A04-4165-9D81-582E53C74136}" type="sibTrans" cxnId="{2B7DB0D6-60C2-4CB6-9EC0-080532EA0252}">
      <dgm:prSet/>
      <dgm:spPr/>
      <dgm:t>
        <a:bodyPr/>
        <a:lstStyle/>
        <a:p>
          <a:endParaRPr lang="es-ES"/>
        </a:p>
      </dgm:t>
    </dgm:pt>
    <dgm:pt modelId="{8FDB9192-CBAE-4D79-A53E-3A83A7726E97}" type="pres">
      <dgm:prSet presAssocID="{50C2E56C-407C-4BD0-B184-9B2E7D81EE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578C029-7734-42B8-8E6F-DEFAD2A6A7B9}" type="pres">
      <dgm:prSet presAssocID="{C9335006-830D-4470-B054-FFEE8F19BE19}" presName="thickLine" presStyleLbl="alignNode1" presStyleIdx="0" presStyleCnt="5"/>
      <dgm:spPr/>
    </dgm:pt>
    <dgm:pt modelId="{CF19C02F-8EED-4B7A-88BB-465D1CA112EF}" type="pres">
      <dgm:prSet presAssocID="{C9335006-830D-4470-B054-FFEE8F19BE19}" presName="horz1" presStyleCnt="0"/>
      <dgm:spPr/>
    </dgm:pt>
    <dgm:pt modelId="{D263CD5A-0D09-4F2F-A6DE-17F9EAE0BAC6}" type="pres">
      <dgm:prSet presAssocID="{C9335006-830D-4470-B054-FFEE8F19BE19}" presName="tx1" presStyleLbl="revTx" presStyleIdx="0" presStyleCnt="5"/>
      <dgm:spPr/>
      <dgm:t>
        <a:bodyPr/>
        <a:lstStyle/>
        <a:p>
          <a:endParaRPr lang="es-ES"/>
        </a:p>
      </dgm:t>
    </dgm:pt>
    <dgm:pt modelId="{0DCC9A05-DEFE-4317-A529-C3103D2E9900}" type="pres">
      <dgm:prSet presAssocID="{C9335006-830D-4470-B054-FFEE8F19BE19}" presName="vert1" presStyleCnt="0"/>
      <dgm:spPr/>
    </dgm:pt>
    <dgm:pt modelId="{F759AD03-B094-427E-A0FC-09D789C5DC9C}" type="pres">
      <dgm:prSet presAssocID="{E5C31CFA-658E-44B0-B44E-64B9E2069C33}" presName="thickLine" presStyleLbl="alignNode1" presStyleIdx="1" presStyleCnt="5"/>
      <dgm:spPr/>
    </dgm:pt>
    <dgm:pt modelId="{376B082C-C6B7-4696-814B-DB49BB097597}" type="pres">
      <dgm:prSet presAssocID="{E5C31CFA-658E-44B0-B44E-64B9E2069C33}" presName="horz1" presStyleCnt="0"/>
      <dgm:spPr/>
    </dgm:pt>
    <dgm:pt modelId="{DB39043A-6235-4FB6-BEC7-1A5AF371ACD4}" type="pres">
      <dgm:prSet presAssocID="{E5C31CFA-658E-44B0-B44E-64B9E2069C33}" presName="tx1" presStyleLbl="revTx" presStyleIdx="1" presStyleCnt="5"/>
      <dgm:spPr/>
      <dgm:t>
        <a:bodyPr/>
        <a:lstStyle/>
        <a:p>
          <a:endParaRPr lang="es-ES"/>
        </a:p>
      </dgm:t>
    </dgm:pt>
    <dgm:pt modelId="{FDA29225-53BA-47DD-938D-FEFA4A95AA4E}" type="pres">
      <dgm:prSet presAssocID="{E5C31CFA-658E-44B0-B44E-64B9E2069C33}" presName="vert1" presStyleCnt="0"/>
      <dgm:spPr/>
    </dgm:pt>
    <dgm:pt modelId="{863D218F-98BC-4356-8869-3D9AD854EB17}" type="pres">
      <dgm:prSet presAssocID="{0401E5FC-4012-4308-B167-35A88D5D44EF}" presName="thickLine" presStyleLbl="alignNode1" presStyleIdx="2" presStyleCnt="5"/>
      <dgm:spPr/>
    </dgm:pt>
    <dgm:pt modelId="{95D56350-87F4-406B-947E-F39C637367A2}" type="pres">
      <dgm:prSet presAssocID="{0401E5FC-4012-4308-B167-35A88D5D44EF}" presName="horz1" presStyleCnt="0"/>
      <dgm:spPr/>
    </dgm:pt>
    <dgm:pt modelId="{F567129E-7C68-4644-9175-5BC41B1FDE28}" type="pres">
      <dgm:prSet presAssocID="{0401E5FC-4012-4308-B167-35A88D5D44EF}" presName="tx1" presStyleLbl="revTx" presStyleIdx="2" presStyleCnt="5"/>
      <dgm:spPr/>
      <dgm:t>
        <a:bodyPr/>
        <a:lstStyle/>
        <a:p>
          <a:endParaRPr lang="es-ES"/>
        </a:p>
      </dgm:t>
    </dgm:pt>
    <dgm:pt modelId="{176ECDB6-77A5-4B28-94B6-AED2B5A43564}" type="pres">
      <dgm:prSet presAssocID="{0401E5FC-4012-4308-B167-35A88D5D44EF}" presName="vert1" presStyleCnt="0"/>
      <dgm:spPr/>
    </dgm:pt>
    <dgm:pt modelId="{EF7283B9-242D-46C6-874B-8AFF4B340376}" type="pres">
      <dgm:prSet presAssocID="{8E1969BA-D043-44CD-A7AC-2841D4C894DF}" presName="thickLine" presStyleLbl="alignNode1" presStyleIdx="3" presStyleCnt="5"/>
      <dgm:spPr/>
    </dgm:pt>
    <dgm:pt modelId="{4B67B086-69E8-4094-A539-C12D98177105}" type="pres">
      <dgm:prSet presAssocID="{8E1969BA-D043-44CD-A7AC-2841D4C894DF}" presName="horz1" presStyleCnt="0"/>
      <dgm:spPr/>
    </dgm:pt>
    <dgm:pt modelId="{16FF7D73-6D6A-4203-A561-81B436E1B29D}" type="pres">
      <dgm:prSet presAssocID="{8E1969BA-D043-44CD-A7AC-2841D4C894DF}" presName="tx1" presStyleLbl="revTx" presStyleIdx="3" presStyleCnt="5"/>
      <dgm:spPr/>
      <dgm:t>
        <a:bodyPr/>
        <a:lstStyle/>
        <a:p>
          <a:endParaRPr lang="es-ES"/>
        </a:p>
      </dgm:t>
    </dgm:pt>
    <dgm:pt modelId="{4B0D3976-FCBB-489C-B0DC-083D44F26EED}" type="pres">
      <dgm:prSet presAssocID="{8E1969BA-D043-44CD-A7AC-2841D4C894DF}" presName="vert1" presStyleCnt="0"/>
      <dgm:spPr/>
    </dgm:pt>
    <dgm:pt modelId="{61BE5B6A-97B6-41E3-8790-76ACCEF52334}" type="pres">
      <dgm:prSet presAssocID="{AE981D8A-56BF-46CC-93D1-1CAA2922121F}" presName="thickLine" presStyleLbl="alignNode1" presStyleIdx="4" presStyleCnt="5"/>
      <dgm:spPr/>
    </dgm:pt>
    <dgm:pt modelId="{08078808-B721-4C8B-A612-6EBE5A170837}" type="pres">
      <dgm:prSet presAssocID="{AE981D8A-56BF-46CC-93D1-1CAA2922121F}" presName="horz1" presStyleCnt="0"/>
      <dgm:spPr/>
    </dgm:pt>
    <dgm:pt modelId="{8D225100-EAFB-4EDF-96C8-4457FA9CFC60}" type="pres">
      <dgm:prSet presAssocID="{AE981D8A-56BF-46CC-93D1-1CAA2922121F}" presName="tx1" presStyleLbl="revTx" presStyleIdx="4" presStyleCnt="5"/>
      <dgm:spPr/>
      <dgm:t>
        <a:bodyPr/>
        <a:lstStyle/>
        <a:p>
          <a:endParaRPr lang="es-ES"/>
        </a:p>
      </dgm:t>
    </dgm:pt>
    <dgm:pt modelId="{4F7E251C-AA75-4CAD-ABD0-EEBD561D581A}" type="pres">
      <dgm:prSet presAssocID="{AE981D8A-56BF-46CC-93D1-1CAA2922121F}" presName="vert1" presStyleCnt="0"/>
      <dgm:spPr/>
    </dgm:pt>
  </dgm:ptLst>
  <dgm:cxnLst>
    <dgm:cxn modelId="{2BEA0163-D7E2-4883-BC0D-EDA6CBC4FE39}" srcId="{50C2E56C-407C-4BD0-B184-9B2E7D81EE09}" destId="{8E1969BA-D043-44CD-A7AC-2841D4C894DF}" srcOrd="3" destOrd="0" parTransId="{A5E7E4EB-1F52-4F38-B34B-2E8DB9326D71}" sibTransId="{927A8D89-419F-4B9C-AC3B-D7A8CD8A0C5B}"/>
    <dgm:cxn modelId="{90E114FC-8498-411F-9924-4E828984F172}" type="presOf" srcId="{8E1969BA-D043-44CD-A7AC-2841D4C894DF}" destId="{16FF7D73-6D6A-4203-A561-81B436E1B29D}" srcOrd="0" destOrd="0" presId="urn:microsoft.com/office/officeart/2008/layout/LinedList"/>
    <dgm:cxn modelId="{20FA2BF9-0809-45B8-8FA2-575CCB97ECB5}" type="presOf" srcId="{AE981D8A-56BF-46CC-93D1-1CAA2922121F}" destId="{8D225100-EAFB-4EDF-96C8-4457FA9CFC60}" srcOrd="0" destOrd="0" presId="urn:microsoft.com/office/officeart/2008/layout/LinedList"/>
    <dgm:cxn modelId="{28DFCBE4-4977-4A2A-9A51-C5F06D1622F3}" srcId="{50C2E56C-407C-4BD0-B184-9B2E7D81EE09}" destId="{0401E5FC-4012-4308-B167-35A88D5D44EF}" srcOrd="2" destOrd="0" parTransId="{B5784842-A507-437F-B72F-32963E80AACD}" sibTransId="{C680C454-BF79-4028-8C41-5867A4341D13}"/>
    <dgm:cxn modelId="{C60F414A-BF80-4EC7-996A-43611BF76A8F}" srcId="{50C2E56C-407C-4BD0-B184-9B2E7D81EE09}" destId="{E5C31CFA-658E-44B0-B44E-64B9E2069C33}" srcOrd="1" destOrd="0" parTransId="{D5309D60-C24B-4032-93FA-76D0C5C3808F}" sibTransId="{A55C2CCC-6EF5-4F5F-8DC1-20DF23120A03}"/>
    <dgm:cxn modelId="{0CE5428F-DD1A-4219-8F02-2B119F319D61}" srcId="{50C2E56C-407C-4BD0-B184-9B2E7D81EE09}" destId="{C9335006-830D-4470-B054-FFEE8F19BE19}" srcOrd="0" destOrd="0" parTransId="{51FA366E-E6DC-41C1-A81F-03120BF699F9}" sibTransId="{A059394D-5738-4C55-B1C3-147930F8C22A}"/>
    <dgm:cxn modelId="{2B7DB0D6-60C2-4CB6-9EC0-080532EA0252}" srcId="{50C2E56C-407C-4BD0-B184-9B2E7D81EE09}" destId="{AE981D8A-56BF-46CC-93D1-1CAA2922121F}" srcOrd="4" destOrd="0" parTransId="{D2D70AFA-0C44-48C4-949E-46DBDDC207CA}" sibTransId="{4B83DE80-0A04-4165-9D81-582E53C74136}"/>
    <dgm:cxn modelId="{5C74E15F-C98F-402D-91F1-61AEFC7FA9A3}" type="presOf" srcId="{E5C31CFA-658E-44B0-B44E-64B9E2069C33}" destId="{DB39043A-6235-4FB6-BEC7-1A5AF371ACD4}" srcOrd="0" destOrd="0" presId="urn:microsoft.com/office/officeart/2008/layout/LinedList"/>
    <dgm:cxn modelId="{924C8728-9421-490D-8DE4-A2F0726528C3}" type="presOf" srcId="{0401E5FC-4012-4308-B167-35A88D5D44EF}" destId="{F567129E-7C68-4644-9175-5BC41B1FDE28}" srcOrd="0" destOrd="0" presId="urn:microsoft.com/office/officeart/2008/layout/LinedList"/>
    <dgm:cxn modelId="{5F838665-CE14-4DB2-821D-A416D16BD09E}" type="presOf" srcId="{C9335006-830D-4470-B054-FFEE8F19BE19}" destId="{D263CD5A-0D09-4F2F-A6DE-17F9EAE0BAC6}" srcOrd="0" destOrd="0" presId="urn:microsoft.com/office/officeart/2008/layout/LinedList"/>
    <dgm:cxn modelId="{18EF6399-FC72-45DE-B330-0346B24E91BB}" type="presOf" srcId="{50C2E56C-407C-4BD0-B184-9B2E7D81EE09}" destId="{8FDB9192-CBAE-4D79-A53E-3A83A7726E97}" srcOrd="0" destOrd="0" presId="urn:microsoft.com/office/officeart/2008/layout/LinedList"/>
    <dgm:cxn modelId="{D54213A1-228B-4392-BCC6-6D6EDBA113A4}" type="presParOf" srcId="{8FDB9192-CBAE-4D79-A53E-3A83A7726E97}" destId="{9578C029-7734-42B8-8E6F-DEFAD2A6A7B9}" srcOrd="0" destOrd="0" presId="urn:microsoft.com/office/officeart/2008/layout/LinedList"/>
    <dgm:cxn modelId="{1ABDE9E7-C805-41E1-AA6F-76194D5C7786}" type="presParOf" srcId="{8FDB9192-CBAE-4D79-A53E-3A83A7726E97}" destId="{CF19C02F-8EED-4B7A-88BB-465D1CA112EF}" srcOrd="1" destOrd="0" presId="urn:microsoft.com/office/officeart/2008/layout/LinedList"/>
    <dgm:cxn modelId="{0A1AAA22-3D77-4B1B-BB86-35C29DCECE6B}" type="presParOf" srcId="{CF19C02F-8EED-4B7A-88BB-465D1CA112EF}" destId="{D263CD5A-0D09-4F2F-A6DE-17F9EAE0BAC6}" srcOrd="0" destOrd="0" presId="urn:microsoft.com/office/officeart/2008/layout/LinedList"/>
    <dgm:cxn modelId="{39D7F137-79F9-4A92-9E1C-8BD72BDED573}" type="presParOf" srcId="{CF19C02F-8EED-4B7A-88BB-465D1CA112EF}" destId="{0DCC9A05-DEFE-4317-A529-C3103D2E9900}" srcOrd="1" destOrd="0" presId="urn:microsoft.com/office/officeart/2008/layout/LinedList"/>
    <dgm:cxn modelId="{29D7E82C-8795-4555-A558-467792019778}" type="presParOf" srcId="{8FDB9192-CBAE-4D79-A53E-3A83A7726E97}" destId="{F759AD03-B094-427E-A0FC-09D789C5DC9C}" srcOrd="2" destOrd="0" presId="urn:microsoft.com/office/officeart/2008/layout/LinedList"/>
    <dgm:cxn modelId="{FCC99E87-06E9-4C83-9758-89BBA25A5291}" type="presParOf" srcId="{8FDB9192-CBAE-4D79-A53E-3A83A7726E97}" destId="{376B082C-C6B7-4696-814B-DB49BB097597}" srcOrd="3" destOrd="0" presId="urn:microsoft.com/office/officeart/2008/layout/LinedList"/>
    <dgm:cxn modelId="{7E35C402-C90C-453B-9CD8-8BC5CC58C38A}" type="presParOf" srcId="{376B082C-C6B7-4696-814B-DB49BB097597}" destId="{DB39043A-6235-4FB6-BEC7-1A5AF371ACD4}" srcOrd="0" destOrd="0" presId="urn:microsoft.com/office/officeart/2008/layout/LinedList"/>
    <dgm:cxn modelId="{2852B905-C144-4186-8D4A-CE92041C7F91}" type="presParOf" srcId="{376B082C-C6B7-4696-814B-DB49BB097597}" destId="{FDA29225-53BA-47DD-938D-FEFA4A95AA4E}" srcOrd="1" destOrd="0" presId="urn:microsoft.com/office/officeart/2008/layout/LinedList"/>
    <dgm:cxn modelId="{1CCD9D04-35C2-4927-BD90-EB0C0D55F5E9}" type="presParOf" srcId="{8FDB9192-CBAE-4D79-A53E-3A83A7726E97}" destId="{863D218F-98BC-4356-8869-3D9AD854EB17}" srcOrd="4" destOrd="0" presId="urn:microsoft.com/office/officeart/2008/layout/LinedList"/>
    <dgm:cxn modelId="{B6BB74C2-9C66-4993-B041-54CC5BAD5A30}" type="presParOf" srcId="{8FDB9192-CBAE-4D79-A53E-3A83A7726E97}" destId="{95D56350-87F4-406B-947E-F39C637367A2}" srcOrd="5" destOrd="0" presId="urn:microsoft.com/office/officeart/2008/layout/LinedList"/>
    <dgm:cxn modelId="{732F3D2C-7CB1-48EC-B6EC-553F332C7766}" type="presParOf" srcId="{95D56350-87F4-406B-947E-F39C637367A2}" destId="{F567129E-7C68-4644-9175-5BC41B1FDE28}" srcOrd="0" destOrd="0" presId="urn:microsoft.com/office/officeart/2008/layout/LinedList"/>
    <dgm:cxn modelId="{D8AA997E-D6F6-423B-883A-CBDDCD36F1B9}" type="presParOf" srcId="{95D56350-87F4-406B-947E-F39C637367A2}" destId="{176ECDB6-77A5-4B28-94B6-AED2B5A43564}" srcOrd="1" destOrd="0" presId="urn:microsoft.com/office/officeart/2008/layout/LinedList"/>
    <dgm:cxn modelId="{5F280F3F-D270-4187-8462-814F650C095B}" type="presParOf" srcId="{8FDB9192-CBAE-4D79-A53E-3A83A7726E97}" destId="{EF7283B9-242D-46C6-874B-8AFF4B340376}" srcOrd="6" destOrd="0" presId="urn:microsoft.com/office/officeart/2008/layout/LinedList"/>
    <dgm:cxn modelId="{CD5B0159-BAB4-46B3-8619-25135E24F863}" type="presParOf" srcId="{8FDB9192-CBAE-4D79-A53E-3A83A7726E97}" destId="{4B67B086-69E8-4094-A539-C12D98177105}" srcOrd="7" destOrd="0" presId="urn:microsoft.com/office/officeart/2008/layout/LinedList"/>
    <dgm:cxn modelId="{BBDB4DE6-2074-440E-B305-7C2A37B7A343}" type="presParOf" srcId="{4B67B086-69E8-4094-A539-C12D98177105}" destId="{16FF7D73-6D6A-4203-A561-81B436E1B29D}" srcOrd="0" destOrd="0" presId="urn:microsoft.com/office/officeart/2008/layout/LinedList"/>
    <dgm:cxn modelId="{8B0FFCF2-0798-4FFF-A29B-D5730319CAF8}" type="presParOf" srcId="{4B67B086-69E8-4094-A539-C12D98177105}" destId="{4B0D3976-FCBB-489C-B0DC-083D44F26EED}" srcOrd="1" destOrd="0" presId="urn:microsoft.com/office/officeart/2008/layout/LinedList"/>
    <dgm:cxn modelId="{1E11A5DC-2A5F-476D-8BA7-765FCF735AA0}" type="presParOf" srcId="{8FDB9192-CBAE-4D79-A53E-3A83A7726E97}" destId="{61BE5B6A-97B6-41E3-8790-76ACCEF52334}" srcOrd="8" destOrd="0" presId="urn:microsoft.com/office/officeart/2008/layout/LinedList"/>
    <dgm:cxn modelId="{A109516B-64E7-4357-8C54-57CCBF384DB7}" type="presParOf" srcId="{8FDB9192-CBAE-4D79-A53E-3A83A7726E97}" destId="{08078808-B721-4C8B-A612-6EBE5A170837}" srcOrd="9" destOrd="0" presId="urn:microsoft.com/office/officeart/2008/layout/LinedList"/>
    <dgm:cxn modelId="{5ED2240A-DF1C-4307-99C1-18EC0A1CE1AD}" type="presParOf" srcId="{08078808-B721-4C8B-A612-6EBE5A170837}" destId="{8D225100-EAFB-4EDF-96C8-4457FA9CFC60}" srcOrd="0" destOrd="0" presId="urn:microsoft.com/office/officeart/2008/layout/LinedList"/>
    <dgm:cxn modelId="{D6624E5B-9CB6-4D95-8C57-BD1318278276}" type="presParOf" srcId="{08078808-B721-4C8B-A612-6EBE5A170837}" destId="{4F7E251C-AA75-4CAD-ABD0-EEBD561D58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65B1649-384B-4D80-82AC-BCFD87B2024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D9C8EE-4FA7-4D38-845F-251AC83AED86}">
      <dgm:prSet custT="1"/>
      <dgm:spPr/>
      <dgm:t>
        <a:bodyPr/>
        <a:lstStyle/>
        <a:p>
          <a:pPr rtl="0"/>
          <a:r>
            <a:rPr lang="es-ES" sz="2000" dirty="0" smtClean="0"/>
            <a:t>STC 253/2004= declaró inconstitucional el art.12.4.2º ET sobre cómputo de los períodos de carencia en función de las horas trabajadas</a:t>
          </a:r>
          <a:endParaRPr lang="es-ES" sz="2000" dirty="0"/>
        </a:p>
      </dgm:t>
    </dgm:pt>
    <dgm:pt modelId="{45428F36-5A80-48E9-8D54-467C23573A43}" type="parTrans" cxnId="{A3A1FCB1-E14B-40DD-B001-3AAB29860861}">
      <dgm:prSet/>
      <dgm:spPr/>
      <dgm:t>
        <a:bodyPr/>
        <a:lstStyle/>
        <a:p>
          <a:endParaRPr lang="es-ES"/>
        </a:p>
      </dgm:t>
    </dgm:pt>
    <dgm:pt modelId="{65338CB9-5998-424C-A0A1-BDDD6452BDB2}" type="sibTrans" cxnId="{A3A1FCB1-E14B-40DD-B001-3AAB29860861}">
      <dgm:prSet/>
      <dgm:spPr/>
      <dgm:t>
        <a:bodyPr/>
        <a:lstStyle/>
        <a:p>
          <a:endParaRPr lang="es-ES"/>
        </a:p>
      </dgm:t>
    </dgm:pt>
    <dgm:pt modelId="{63E93AA3-F9BF-48C7-B0E1-5D3386364E25}">
      <dgm:prSet custT="1"/>
      <dgm:spPr/>
      <dgm:t>
        <a:bodyPr/>
        <a:lstStyle/>
        <a:p>
          <a:pPr rtl="0"/>
          <a:r>
            <a:rPr lang="es-ES" sz="2000" dirty="0" smtClean="0"/>
            <a:t>STC 61/2013= motiva la introducción del coeficiente de parcialidad</a:t>
          </a:r>
          <a:endParaRPr lang="es-ES" sz="2000" dirty="0"/>
        </a:p>
      </dgm:t>
    </dgm:pt>
    <dgm:pt modelId="{F8B87E45-C28B-448F-AA61-B0D23F45A412}" type="parTrans" cxnId="{72096361-7536-424A-A0EA-B585903985C1}">
      <dgm:prSet/>
      <dgm:spPr/>
      <dgm:t>
        <a:bodyPr/>
        <a:lstStyle/>
        <a:p>
          <a:endParaRPr lang="es-ES"/>
        </a:p>
      </dgm:t>
    </dgm:pt>
    <dgm:pt modelId="{D8DDAE3A-0924-4413-BF19-BD15F43EF021}" type="sibTrans" cxnId="{72096361-7536-424A-A0EA-B585903985C1}">
      <dgm:prSet/>
      <dgm:spPr/>
      <dgm:t>
        <a:bodyPr/>
        <a:lstStyle/>
        <a:p>
          <a:endParaRPr lang="es-ES"/>
        </a:p>
      </dgm:t>
    </dgm:pt>
    <dgm:pt modelId="{30ED118C-3CB6-481C-98C6-5F35489F5246}">
      <dgm:prSet custT="1"/>
      <dgm:spPr/>
      <dgm:t>
        <a:bodyPr/>
        <a:lstStyle/>
        <a:p>
          <a:pPr rtl="0"/>
          <a:r>
            <a:rPr lang="es-ES" sz="2000" dirty="0" smtClean="0"/>
            <a:t>STJUE de 22/11/2012, </a:t>
          </a:r>
          <a:r>
            <a:rPr lang="es-ES" sz="2000" i="1" dirty="0" err="1" smtClean="0"/>
            <a:t>Elbal</a:t>
          </a:r>
          <a:r>
            <a:rPr lang="es-ES" sz="2000" i="1" dirty="0" smtClean="0"/>
            <a:t> Moreno</a:t>
          </a:r>
          <a:r>
            <a:rPr lang="es-ES" sz="2000" dirty="0" smtClean="0"/>
            <a:t>, asunto C-385/11, referida a la jubilación de una limpiadora por horas </a:t>
          </a:r>
          <a:endParaRPr lang="es-ES" sz="2000" dirty="0"/>
        </a:p>
      </dgm:t>
    </dgm:pt>
    <dgm:pt modelId="{E6BF4304-400E-496A-8E32-BC0F19D8820B}" type="parTrans" cxnId="{AA3C83CB-1CE5-4A3B-908B-5BABF09EE2BF}">
      <dgm:prSet/>
      <dgm:spPr/>
      <dgm:t>
        <a:bodyPr/>
        <a:lstStyle/>
        <a:p>
          <a:endParaRPr lang="es-ES"/>
        </a:p>
      </dgm:t>
    </dgm:pt>
    <dgm:pt modelId="{AD0F1FB6-45B2-42AA-B6DF-F819D7EE747E}" type="sibTrans" cxnId="{AA3C83CB-1CE5-4A3B-908B-5BABF09EE2BF}">
      <dgm:prSet/>
      <dgm:spPr/>
      <dgm:t>
        <a:bodyPr/>
        <a:lstStyle/>
        <a:p>
          <a:endParaRPr lang="es-ES"/>
        </a:p>
      </dgm:t>
    </dgm:pt>
    <dgm:pt modelId="{0F4AC646-9509-477D-A993-9B7B51C12423}">
      <dgm:prSet custT="1"/>
      <dgm:spPr/>
      <dgm:t>
        <a:bodyPr/>
        <a:lstStyle/>
        <a:p>
          <a:pPr rtl="0"/>
          <a:r>
            <a:rPr lang="es-ES" sz="2000" dirty="0" smtClean="0"/>
            <a:t>STJUE de 9/11/2017, </a:t>
          </a:r>
          <a:r>
            <a:rPr lang="es-ES" sz="2000" i="1" dirty="0" smtClean="0"/>
            <a:t>Espadas Recio</a:t>
          </a:r>
          <a:r>
            <a:rPr lang="es-ES" sz="2000" dirty="0" smtClean="0"/>
            <a:t>, asunto C-98/15, sobre menor duración del subsidio de desempleo en tiempo parcial “vertical” (se modifica le norma interna para tomar en cuenta todo el período de alta)</a:t>
          </a:r>
          <a:endParaRPr lang="es-ES" sz="2000" dirty="0"/>
        </a:p>
      </dgm:t>
    </dgm:pt>
    <dgm:pt modelId="{CDF0A3A6-BE9C-48E3-AD5B-33DFC930DF48}" type="parTrans" cxnId="{F2A4055B-9F73-418C-84B2-4638EF02377F}">
      <dgm:prSet/>
      <dgm:spPr/>
      <dgm:t>
        <a:bodyPr/>
        <a:lstStyle/>
        <a:p>
          <a:endParaRPr lang="es-ES"/>
        </a:p>
      </dgm:t>
    </dgm:pt>
    <dgm:pt modelId="{7EEAD998-C3E7-4945-9C7C-9798BF34F654}" type="sibTrans" cxnId="{F2A4055B-9F73-418C-84B2-4638EF02377F}">
      <dgm:prSet/>
      <dgm:spPr/>
      <dgm:t>
        <a:bodyPr/>
        <a:lstStyle/>
        <a:p>
          <a:endParaRPr lang="es-ES"/>
        </a:p>
      </dgm:t>
    </dgm:pt>
    <dgm:pt modelId="{0BA2084F-D7A1-4FB0-9815-436119CE33F4}">
      <dgm:prSet custT="1"/>
      <dgm:spPr/>
      <dgm:t>
        <a:bodyPr/>
        <a:lstStyle/>
        <a:p>
          <a:pPr rtl="0"/>
          <a:r>
            <a:rPr lang="es-ES" sz="2000" b="1" dirty="0" smtClean="0"/>
            <a:t>Sentencia de 8/5/2019, </a:t>
          </a:r>
          <a:r>
            <a:rPr lang="es-ES" sz="2000" b="1" i="1" dirty="0" smtClean="0"/>
            <a:t>Villar </a:t>
          </a:r>
          <a:r>
            <a:rPr lang="es-ES" sz="2000" b="1" i="1" dirty="0" err="1" smtClean="0"/>
            <a:t>Láiz</a:t>
          </a:r>
          <a:r>
            <a:rPr lang="es-ES" sz="2000" b="1" i="1" dirty="0" smtClean="0"/>
            <a:t>,</a:t>
          </a:r>
          <a:r>
            <a:rPr lang="es-ES" sz="2000" b="1" dirty="0" smtClean="0"/>
            <a:t> Asunto C-161/18 (ECLI:EU:C:2019:382): otra vez jubilación, CUESTIONA EL COEFICIENTE DE PARCIALIDAD</a:t>
          </a:r>
          <a:endParaRPr lang="es-ES" sz="2000" dirty="0"/>
        </a:p>
      </dgm:t>
    </dgm:pt>
    <dgm:pt modelId="{B972669F-472A-419D-BDA3-BB250BAA3C15}" type="parTrans" cxnId="{C4C8520E-7D44-4736-8E8E-3775B6C46AFE}">
      <dgm:prSet/>
      <dgm:spPr/>
      <dgm:t>
        <a:bodyPr/>
        <a:lstStyle/>
        <a:p>
          <a:endParaRPr lang="es-ES"/>
        </a:p>
      </dgm:t>
    </dgm:pt>
    <dgm:pt modelId="{B4C610E5-18F9-4766-90AA-41CF6E5BC23F}" type="sibTrans" cxnId="{C4C8520E-7D44-4736-8E8E-3775B6C46AFE}">
      <dgm:prSet/>
      <dgm:spPr/>
      <dgm:t>
        <a:bodyPr/>
        <a:lstStyle/>
        <a:p>
          <a:endParaRPr lang="es-ES"/>
        </a:p>
      </dgm:t>
    </dgm:pt>
    <dgm:pt modelId="{67E10176-C00B-4540-BF10-A431DB42E32A}" type="pres">
      <dgm:prSet presAssocID="{065B1649-384B-4D80-82AC-BCFD87B20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92F7BE-0108-43FD-9A55-87E963E6A25A}" type="pres">
      <dgm:prSet presAssocID="{0CD9C8EE-4FA7-4D38-845F-251AC83AED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2E5C96-0DB4-4076-BB3D-452E90B13C2D}" type="pres">
      <dgm:prSet presAssocID="{65338CB9-5998-424C-A0A1-BDDD6452BDB2}" presName="spacer" presStyleCnt="0"/>
      <dgm:spPr/>
    </dgm:pt>
    <dgm:pt modelId="{108E743D-1CA6-4A45-9484-E940AD6D4007}" type="pres">
      <dgm:prSet presAssocID="{63E93AA3-F9BF-48C7-B0E1-5D3386364E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FA6CDE-E3B3-422C-B078-872B22E769AE}" type="pres">
      <dgm:prSet presAssocID="{D8DDAE3A-0924-4413-BF19-BD15F43EF021}" presName="spacer" presStyleCnt="0"/>
      <dgm:spPr/>
    </dgm:pt>
    <dgm:pt modelId="{D6FE8DFA-FC38-4251-A52E-926EAA408A45}" type="pres">
      <dgm:prSet presAssocID="{30ED118C-3CB6-481C-98C6-5F35489F524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1BB85-C7EE-4EE2-A16D-0DBE57956365}" type="pres">
      <dgm:prSet presAssocID="{AD0F1FB6-45B2-42AA-B6DF-F819D7EE747E}" presName="spacer" presStyleCnt="0"/>
      <dgm:spPr/>
    </dgm:pt>
    <dgm:pt modelId="{C50E83B4-6A98-4C6B-9173-12893ACA9A0E}" type="pres">
      <dgm:prSet presAssocID="{0F4AC646-9509-477D-A993-9B7B51C124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773E8-1DD0-43E5-B8A6-9BCD7323801D}" type="pres">
      <dgm:prSet presAssocID="{7EEAD998-C3E7-4945-9C7C-9798BF34F654}" presName="spacer" presStyleCnt="0"/>
      <dgm:spPr/>
    </dgm:pt>
    <dgm:pt modelId="{95A3B225-6518-43E7-8B84-1824E8B6D280}" type="pres">
      <dgm:prSet presAssocID="{0BA2084F-D7A1-4FB0-9815-436119CE33F4}" presName="parentText" presStyleLbl="node1" presStyleIdx="4" presStyleCnt="5" custLinFactNeighborX="-4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B162CE-53AE-4CA9-B4BA-C0487B805C13}" type="presOf" srcId="{0CD9C8EE-4FA7-4D38-845F-251AC83AED86}" destId="{0692F7BE-0108-43FD-9A55-87E963E6A25A}" srcOrd="0" destOrd="0" presId="urn:microsoft.com/office/officeart/2005/8/layout/vList2"/>
    <dgm:cxn modelId="{8E279ACE-B220-4EBC-982D-52F2D9267590}" type="presOf" srcId="{0F4AC646-9509-477D-A993-9B7B51C12423}" destId="{C50E83B4-6A98-4C6B-9173-12893ACA9A0E}" srcOrd="0" destOrd="0" presId="urn:microsoft.com/office/officeart/2005/8/layout/vList2"/>
    <dgm:cxn modelId="{809EA215-F7B0-42C9-BF0D-AD92592C20E7}" type="presOf" srcId="{0BA2084F-D7A1-4FB0-9815-436119CE33F4}" destId="{95A3B225-6518-43E7-8B84-1824E8B6D280}" srcOrd="0" destOrd="0" presId="urn:microsoft.com/office/officeart/2005/8/layout/vList2"/>
    <dgm:cxn modelId="{AA3C83CB-1CE5-4A3B-908B-5BABF09EE2BF}" srcId="{065B1649-384B-4D80-82AC-BCFD87B20245}" destId="{30ED118C-3CB6-481C-98C6-5F35489F5246}" srcOrd="2" destOrd="0" parTransId="{E6BF4304-400E-496A-8E32-BC0F19D8820B}" sibTransId="{AD0F1FB6-45B2-42AA-B6DF-F819D7EE747E}"/>
    <dgm:cxn modelId="{F2A4055B-9F73-418C-84B2-4638EF02377F}" srcId="{065B1649-384B-4D80-82AC-BCFD87B20245}" destId="{0F4AC646-9509-477D-A993-9B7B51C12423}" srcOrd="3" destOrd="0" parTransId="{CDF0A3A6-BE9C-48E3-AD5B-33DFC930DF48}" sibTransId="{7EEAD998-C3E7-4945-9C7C-9798BF34F654}"/>
    <dgm:cxn modelId="{D0490350-40CA-47C4-9B95-FB090AFCD062}" type="presOf" srcId="{065B1649-384B-4D80-82AC-BCFD87B20245}" destId="{67E10176-C00B-4540-BF10-A431DB42E32A}" srcOrd="0" destOrd="0" presId="urn:microsoft.com/office/officeart/2005/8/layout/vList2"/>
    <dgm:cxn modelId="{72096361-7536-424A-A0EA-B585903985C1}" srcId="{065B1649-384B-4D80-82AC-BCFD87B20245}" destId="{63E93AA3-F9BF-48C7-B0E1-5D3386364E25}" srcOrd="1" destOrd="0" parTransId="{F8B87E45-C28B-448F-AA61-B0D23F45A412}" sibTransId="{D8DDAE3A-0924-4413-BF19-BD15F43EF021}"/>
    <dgm:cxn modelId="{2ACE980E-0155-46FE-9608-FD8D515E4661}" type="presOf" srcId="{30ED118C-3CB6-481C-98C6-5F35489F5246}" destId="{D6FE8DFA-FC38-4251-A52E-926EAA408A45}" srcOrd="0" destOrd="0" presId="urn:microsoft.com/office/officeart/2005/8/layout/vList2"/>
    <dgm:cxn modelId="{A3A1FCB1-E14B-40DD-B001-3AAB29860861}" srcId="{065B1649-384B-4D80-82AC-BCFD87B20245}" destId="{0CD9C8EE-4FA7-4D38-845F-251AC83AED86}" srcOrd="0" destOrd="0" parTransId="{45428F36-5A80-48E9-8D54-467C23573A43}" sibTransId="{65338CB9-5998-424C-A0A1-BDDD6452BDB2}"/>
    <dgm:cxn modelId="{C4C8520E-7D44-4736-8E8E-3775B6C46AFE}" srcId="{065B1649-384B-4D80-82AC-BCFD87B20245}" destId="{0BA2084F-D7A1-4FB0-9815-436119CE33F4}" srcOrd="4" destOrd="0" parTransId="{B972669F-472A-419D-BDA3-BB250BAA3C15}" sibTransId="{B4C610E5-18F9-4766-90AA-41CF6E5BC23F}"/>
    <dgm:cxn modelId="{2DAB2537-EE67-4831-A481-B600D4D5B746}" type="presOf" srcId="{63E93AA3-F9BF-48C7-B0E1-5D3386364E25}" destId="{108E743D-1CA6-4A45-9484-E940AD6D4007}" srcOrd="0" destOrd="0" presId="urn:microsoft.com/office/officeart/2005/8/layout/vList2"/>
    <dgm:cxn modelId="{64171D66-DB52-41C3-9293-5C30E8C9C217}" type="presParOf" srcId="{67E10176-C00B-4540-BF10-A431DB42E32A}" destId="{0692F7BE-0108-43FD-9A55-87E963E6A25A}" srcOrd="0" destOrd="0" presId="urn:microsoft.com/office/officeart/2005/8/layout/vList2"/>
    <dgm:cxn modelId="{3FF596B7-D27B-4FB4-90E8-D34597AFAAEB}" type="presParOf" srcId="{67E10176-C00B-4540-BF10-A431DB42E32A}" destId="{AC2E5C96-0DB4-4076-BB3D-452E90B13C2D}" srcOrd="1" destOrd="0" presId="urn:microsoft.com/office/officeart/2005/8/layout/vList2"/>
    <dgm:cxn modelId="{C6D1DA18-3B11-497F-91CE-C3A30316C8BE}" type="presParOf" srcId="{67E10176-C00B-4540-BF10-A431DB42E32A}" destId="{108E743D-1CA6-4A45-9484-E940AD6D4007}" srcOrd="2" destOrd="0" presId="urn:microsoft.com/office/officeart/2005/8/layout/vList2"/>
    <dgm:cxn modelId="{944A4236-6B31-4619-928E-E425B2BCCBFF}" type="presParOf" srcId="{67E10176-C00B-4540-BF10-A431DB42E32A}" destId="{47FA6CDE-E3B3-422C-B078-872B22E769AE}" srcOrd="3" destOrd="0" presId="urn:microsoft.com/office/officeart/2005/8/layout/vList2"/>
    <dgm:cxn modelId="{78523B17-B4A0-4190-94C6-05146D7C4F31}" type="presParOf" srcId="{67E10176-C00B-4540-BF10-A431DB42E32A}" destId="{D6FE8DFA-FC38-4251-A52E-926EAA408A45}" srcOrd="4" destOrd="0" presId="urn:microsoft.com/office/officeart/2005/8/layout/vList2"/>
    <dgm:cxn modelId="{832E55AC-F299-4535-874B-EFBBFAF11EFF}" type="presParOf" srcId="{67E10176-C00B-4540-BF10-A431DB42E32A}" destId="{0371BB85-C7EE-4EE2-A16D-0DBE57956365}" srcOrd="5" destOrd="0" presId="urn:microsoft.com/office/officeart/2005/8/layout/vList2"/>
    <dgm:cxn modelId="{41211BCF-5B9C-4670-A7E1-1BAC8BC58DFB}" type="presParOf" srcId="{67E10176-C00B-4540-BF10-A431DB42E32A}" destId="{C50E83B4-6A98-4C6B-9173-12893ACA9A0E}" srcOrd="6" destOrd="0" presId="urn:microsoft.com/office/officeart/2005/8/layout/vList2"/>
    <dgm:cxn modelId="{6BEB7548-8231-4842-AAFF-8644D35C23F2}" type="presParOf" srcId="{67E10176-C00B-4540-BF10-A431DB42E32A}" destId="{FB5773E8-1DD0-43E5-B8A6-9BCD7323801D}" srcOrd="7" destOrd="0" presId="urn:microsoft.com/office/officeart/2005/8/layout/vList2"/>
    <dgm:cxn modelId="{943C8F68-AFDA-4071-BEAB-07FAB3609864}" type="presParOf" srcId="{67E10176-C00B-4540-BF10-A431DB42E32A}" destId="{95A3B225-6518-43E7-8B84-1824E8B6D2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3CD801B-4B95-41EF-8A69-5D002DE824C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1C530C-DB64-4CD5-90C5-C0337347E6DF}">
      <dgm:prSet/>
      <dgm:spPr/>
      <dgm:t>
        <a:bodyPr/>
        <a:lstStyle/>
        <a:p>
          <a:pPr rtl="0"/>
          <a:r>
            <a:rPr lang="es-ES" dirty="0" smtClean="0"/>
            <a:t>Subdirección General de Ordenación y Asistencia Jurídica del INSS, Criterio de gestión 17/2019, con efectos de 12 de agosto</a:t>
          </a:r>
          <a:endParaRPr lang="es-ES" dirty="0"/>
        </a:p>
      </dgm:t>
    </dgm:pt>
    <dgm:pt modelId="{B0611A1E-AF1D-48C9-A7FA-0B6602913349}" type="parTrans" cxnId="{6478C9FB-4002-4A9A-B1DC-CB4B1802600F}">
      <dgm:prSet/>
      <dgm:spPr/>
      <dgm:t>
        <a:bodyPr/>
        <a:lstStyle/>
        <a:p>
          <a:endParaRPr lang="es-ES"/>
        </a:p>
      </dgm:t>
    </dgm:pt>
    <dgm:pt modelId="{45FAC649-055F-460D-8D48-2D73EE4154BC}" type="sibTrans" cxnId="{6478C9FB-4002-4A9A-B1DC-CB4B1802600F}">
      <dgm:prSet/>
      <dgm:spPr/>
      <dgm:t>
        <a:bodyPr/>
        <a:lstStyle/>
        <a:p>
          <a:endParaRPr lang="es-ES"/>
        </a:p>
      </dgm:t>
    </dgm:pt>
    <dgm:pt modelId="{CCF269A0-A4C9-4680-BE7A-FA817B17532F}">
      <dgm:prSet/>
      <dgm:spPr/>
      <dgm:t>
        <a:bodyPr/>
        <a:lstStyle/>
        <a:p>
          <a:pPr rtl="0"/>
          <a:r>
            <a:rPr lang="es-ES" dirty="0" smtClean="0"/>
            <a:t>cálculo de la pensión de jubilación –sólo jubilación, a la que se refiere el TC—de los trabajadores a tiempo parcial </a:t>
          </a:r>
          <a:r>
            <a:rPr lang="es-ES" b="1" u="sng" dirty="0" smtClean="0"/>
            <a:t>se elimina la aplicación del coeficiente de parcialidad </a:t>
          </a:r>
          <a:r>
            <a:rPr lang="es-ES" dirty="0" smtClean="0"/>
            <a:t>y se calcula la pensión por referencia al </a:t>
          </a:r>
          <a:r>
            <a:rPr lang="es-ES" b="1" u="sng" dirty="0" smtClean="0"/>
            <a:t>período de alta del trabajador</a:t>
          </a:r>
          <a:endParaRPr lang="es-ES" b="1" u="sng" dirty="0"/>
        </a:p>
      </dgm:t>
    </dgm:pt>
    <dgm:pt modelId="{0C9EB4A7-AEAF-4719-BFF9-8CB7269B6B9D}" type="parTrans" cxnId="{97B9AA58-E531-4894-B4C4-D8F16F0D164F}">
      <dgm:prSet/>
      <dgm:spPr/>
    </dgm:pt>
    <dgm:pt modelId="{A5E34EB1-3916-4946-8EEE-FA5F1915E29E}" type="sibTrans" cxnId="{97B9AA58-E531-4894-B4C4-D8F16F0D164F}">
      <dgm:prSet/>
      <dgm:spPr/>
    </dgm:pt>
    <dgm:pt modelId="{78A48AE6-DA9B-4346-BFEF-EE543ED15382}" type="pres">
      <dgm:prSet presAssocID="{63CD801B-4B95-41EF-8A69-5D002DE824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4D3CB64-73AF-46DC-B34F-021A23CE7AC4}" type="pres">
      <dgm:prSet presAssocID="{BE1C530C-DB64-4CD5-90C5-C0337347E6DF}" presName="linNode" presStyleCnt="0"/>
      <dgm:spPr/>
    </dgm:pt>
    <dgm:pt modelId="{28E46FB4-CE5B-47C3-8E97-2B5E93920A6F}" type="pres">
      <dgm:prSet presAssocID="{BE1C530C-DB64-4CD5-90C5-C0337347E6D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973F58-F26A-4DC7-A954-50E0B6F302C0}" type="pres">
      <dgm:prSet presAssocID="{BE1C530C-DB64-4CD5-90C5-C0337347E6D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CBAEFC-960F-4DB3-A73F-19E03D7090BB}" type="presOf" srcId="{63CD801B-4B95-41EF-8A69-5D002DE824C7}" destId="{78A48AE6-DA9B-4346-BFEF-EE543ED15382}" srcOrd="0" destOrd="0" presId="urn:microsoft.com/office/officeart/2005/8/layout/vList6"/>
    <dgm:cxn modelId="{A5AF7616-C93A-4FE1-96B6-C7A38A359AC9}" type="presOf" srcId="{CCF269A0-A4C9-4680-BE7A-FA817B17532F}" destId="{96973F58-F26A-4DC7-A954-50E0B6F302C0}" srcOrd="0" destOrd="0" presId="urn:microsoft.com/office/officeart/2005/8/layout/vList6"/>
    <dgm:cxn modelId="{97B9AA58-E531-4894-B4C4-D8F16F0D164F}" srcId="{BE1C530C-DB64-4CD5-90C5-C0337347E6DF}" destId="{CCF269A0-A4C9-4680-BE7A-FA817B17532F}" srcOrd="0" destOrd="0" parTransId="{0C9EB4A7-AEAF-4719-BFF9-8CB7269B6B9D}" sibTransId="{A5E34EB1-3916-4946-8EEE-FA5F1915E29E}"/>
    <dgm:cxn modelId="{FF1E0D30-BE37-4338-914A-20B7ACAF93F1}" type="presOf" srcId="{BE1C530C-DB64-4CD5-90C5-C0337347E6DF}" destId="{28E46FB4-CE5B-47C3-8E97-2B5E93920A6F}" srcOrd="0" destOrd="0" presId="urn:microsoft.com/office/officeart/2005/8/layout/vList6"/>
    <dgm:cxn modelId="{6478C9FB-4002-4A9A-B1DC-CB4B1802600F}" srcId="{63CD801B-4B95-41EF-8A69-5D002DE824C7}" destId="{BE1C530C-DB64-4CD5-90C5-C0337347E6DF}" srcOrd="0" destOrd="0" parTransId="{B0611A1E-AF1D-48C9-A7FA-0B6602913349}" sibTransId="{45FAC649-055F-460D-8D48-2D73EE4154BC}"/>
    <dgm:cxn modelId="{9111762D-35F3-4813-999F-0C9D30880A10}" type="presParOf" srcId="{78A48AE6-DA9B-4346-BFEF-EE543ED15382}" destId="{54D3CB64-73AF-46DC-B34F-021A23CE7AC4}" srcOrd="0" destOrd="0" presId="urn:microsoft.com/office/officeart/2005/8/layout/vList6"/>
    <dgm:cxn modelId="{BC5D4BDB-7D7A-4997-A5A1-9719FBEDB936}" type="presParOf" srcId="{54D3CB64-73AF-46DC-B34F-021A23CE7AC4}" destId="{28E46FB4-CE5B-47C3-8E97-2B5E93920A6F}" srcOrd="0" destOrd="0" presId="urn:microsoft.com/office/officeart/2005/8/layout/vList6"/>
    <dgm:cxn modelId="{0840B057-D8B2-443C-9119-4FA46A8AE7B2}" type="presParOf" srcId="{54D3CB64-73AF-46DC-B34F-021A23CE7AC4}" destId="{96973F58-F26A-4DC7-A954-50E0B6F302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7B265-CC66-4FCF-887E-113CC785C4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D2AB6F-E43E-4D56-90B8-4D56CF250DB4}">
      <dgm:prSet/>
      <dgm:spPr/>
      <dgm:t>
        <a:bodyPr/>
        <a:lstStyle/>
        <a:p>
          <a:pPr rtl="0"/>
          <a:r>
            <a:rPr lang="es-ES" dirty="0" smtClean="0"/>
            <a:t>Brecha </a:t>
          </a:r>
          <a:r>
            <a:rPr lang="es-ES" b="1" u="sng" dirty="0" smtClean="0"/>
            <a:t>“no ajustada”: </a:t>
          </a:r>
          <a:r>
            <a:rPr lang="es-ES" dirty="0" smtClean="0"/>
            <a:t>incorpora factores de diversidad (edad, sector, ocupación, nivel del puesto, tipo de contrato, jornada, parcialidad…)</a:t>
          </a:r>
          <a:endParaRPr lang="es-ES" dirty="0"/>
        </a:p>
      </dgm:t>
    </dgm:pt>
    <dgm:pt modelId="{95A35D14-10D2-48B5-8E8A-B23E716B6B58}" type="parTrans" cxnId="{59513B04-9EAF-456D-97F7-03BE580FAEAF}">
      <dgm:prSet/>
      <dgm:spPr/>
      <dgm:t>
        <a:bodyPr/>
        <a:lstStyle/>
        <a:p>
          <a:endParaRPr lang="es-ES"/>
        </a:p>
      </dgm:t>
    </dgm:pt>
    <dgm:pt modelId="{CD5F4D46-8C8A-481C-BE1C-D70CA017F1EC}" type="sibTrans" cxnId="{59513B04-9EAF-456D-97F7-03BE580FAEAF}">
      <dgm:prSet/>
      <dgm:spPr/>
      <dgm:t>
        <a:bodyPr/>
        <a:lstStyle/>
        <a:p>
          <a:endParaRPr lang="es-ES"/>
        </a:p>
      </dgm:t>
    </dgm:pt>
    <dgm:pt modelId="{334E913A-2755-4420-8FD8-C6C9B62284AA}">
      <dgm:prSet/>
      <dgm:spPr/>
      <dgm:t>
        <a:bodyPr/>
        <a:lstStyle/>
        <a:p>
          <a:pPr rtl="0"/>
          <a:r>
            <a:rPr lang="es-ES" dirty="0" smtClean="0"/>
            <a:t>Brecha </a:t>
          </a:r>
          <a:r>
            <a:rPr lang="es-ES" b="1" u="sng" dirty="0" smtClean="0"/>
            <a:t>“ajustada”: </a:t>
          </a:r>
          <a:r>
            <a:rPr lang="es-ES" dirty="0" smtClean="0"/>
            <a:t>asociada sólo al sexo (pueden incidir factores psicológicos, preferencias personales, discriminaciones prejuiciosas o “discriminaciones estadísticas”…)</a:t>
          </a:r>
          <a:endParaRPr lang="es-ES" dirty="0"/>
        </a:p>
      </dgm:t>
    </dgm:pt>
    <dgm:pt modelId="{EC7115DF-DEA8-40F1-8EE7-DF57EB37DDC4}" type="parTrans" cxnId="{52FBB612-C242-49E2-AB7E-6FA72CF9CCC8}">
      <dgm:prSet/>
      <dgm:spPr/>
      <dgm:t>
        <a:bodyPr/>
        <a:lstStyle/>
        <a:p>
          <a:endParaRPr lang="es-ES"/>
        </a:p>
      </dgm:t>
    </dgm:pt>
    <dgm:pt modelId="{E2DB3FB5-4383-4C5A-9DE2-8BF41BAA0BEF}" type="sibTrans" cxnId="{52FBB612-C242-49E2-AB7E-6FA72CF9CCC8}">
      <dgm:prSet/>
      <dgm:spPr/>
      <dgm:t>
        <a:bodyPr/>
        <a:lstStyle/>
        <a:p>
          <a:endParaRPr lang="es-ES"/>
        </a:p>
      </dgm:t>
    </dgm:pt>
    <dgm:pt modelId="{E5C32B3D-C7F5-48AC-8B29-8BE5AAFD4098}">
      <dgm:prSet/>
      <dgm:spPr/>
      <dgm:t>
        <a:bodyPr/>
        <a:lstStyle/>
        <a:p>
          <a:pPr rtl="0"/>
          <a:r>
            <a:rPr lang="es-ES" b="1" u="sng" dirty="0" smtClean="0"/>
            <a:t>Parte “explicada” y “no explicada</a:t>
          </a:r>
          <a:r>
            <a:rPr lang="es-ES" dirty="0" smtClean="0"/>
            <a:t>” de la brecha </a:t>
          </a:r>
          <a:endParaRPr lang="es-ES" dirty="0"/>
        </a:p>
      </dgm:t>
    </dgm:pt>
    <dgm:pt modelId="{B8AD5450-D652-4CE9-8B64-3BE6BDB1CBC2}" type="parTrans" cxnId="{2082C3F3-AD27-4BEB-91B7-1285EF4AC5CB}">
      <dgm:prSet/>
      <dgm:spPr/>
      <dgm:t>
        <a:bodyPr/>
        <a:lstStyle/>
        <a:p>
          <a:endParaRPr lang="es-ES"/>
        </a:p>
      </dgm:t>
    </dgm:pt>
    <dgm:pt modelId="{524C99C2-9728-4523-9455-142095AA673B}" type="sibTrans" cxnId="{2082C3F3-AD27-4BEB-91B7-1285EF4AC5CB}">
      <dgm:prSet/>
      <dgm:spPr/>
      <dgm:t>
        <a:bodyPr/>
        <a:lstStyle/>
        <a:p>
          <a:endParaRPr lang="es-ES"/>
        </a:p>
      </dgm:t>
    </dgm:pt>
    <dgm:pt modelId="{2F5A4324-9C40-4920-B446-285834EAFA1A}">
      <dgm:prSet/>
      <dgm:spPr/>
      <dgm:t>
        <a:bodyPr/>
        <a:lstStyle/>
        <a:p>
          <a:pPr rtl="0"/>
          <a:r>
            <a:rPr lang="es-ES" dirty="0" smtClean="0"/>
            <a:t>Efecto composición de la agregación de factores: concentración de mujeres en ciertos sectores, ocupaciones, niveles o puestos, tipos de jornadas…</a:t>
          </a:r>
          <a:endParaRPr lang="es-ES" dirty="0"/>
        </a:p>
      </dgm:t>
    </dgm:pt>
    <dgm:pt modelId="{BC993916-8CAD-4BD9-86B7-3BD3ED30C0E5}" type="parTrans" cxnId="{05EBEE6C-CDEE-4F7E-B58A-AD5A383E718F}">
      <dgm:prSet/>
      <dgm:spPr/>
      <dgm:t>
        <a:bodyPr/>
        <a:lstStyle/>
        <a:p>
          <a:endParaRPr lang="es-ES"/>
        </a:p>
      </dgm:t>
    </dgm:pt>
    <dgm:pt modelId="{5AD29449-7E70-4021-A134-435BD760B94F}" type="sibTrans" cxnId="{05EBEE6C-CDEE-4F7E-B58A-AD5A383E718F}">
      <dgm:prSet/>
      <dgm:spPr/>
      <dgm:t>
        <a:bodyPr/>
        <a:lstStyle/>
        <a:p>
          <a:endParaRPr lang="es-ES"/>
        </a:p>
      </dgm:t>
    </dgm:pt>
    <dgm:pt modelId="{606FCBC3-9801-4F59-8CA5-F9A48AC69BBC}">
      <dgm:prSet/>
      <dgm:spPr/>
      <dgm:t>
        <a:bodyPr/>
        <a:lstStyle/>
        <a:p>
          <a:pPr rtl="0"/>
          <a:r>
            <a:rPr lang="es-ES" dirty="0" smtClean="0"/>
            <a:t>Relativa relevancia </a:t>
          </a:r>
          <a:r>
            <a:rPr lang="es-ES" dirty="0" err="1" smtClean="0"/>
            <a:t>del“capital</a:t>
          </a:r>
          <a:r>
            <a:rPr lang="es-ES" dirty="0" smtClean="0"/>
            <a:t> </a:t>
          </a:r>
          <a:r>
            <a:rPr lang="es-ES" dirty="0" smtClean="0"/>
            <a:t>humano” =  educación, formación, </a:t>
          </a:r>
          <a:r>
            <a:rPr lang="es-ES" dirty="0" smtClean="0"/>
            <a:t>cualificación…</a:t>
          </a:r>
          <a:endParaRPr lang="es-ES" dirty="0"/>
        </a:p>
      </dgm:t>
    </dgm:pt>
    <dgm:pt modelId="{8A437EB9-2824-462C-B056-2DDFD5FB7DBC}" type="parTrans" cxnId="{3A52E326-BDEF-4367-9699-2E108E1384A5}">
      <dgm:prSet/>
      <dgm:spPr/>
      <dgm:t>
        <a:bodyPr/>
        <a:lstStyle/>
        <a:p>
          <a:endParaRPr lang="es-ES"/>
        </a:p>
      </dgm:t>
    </dgm:pt>
    <dgm:pt modelId="{B10E3FAA-AEEE-450E-BF64-9FCDC78F6C37}" type="sibTrans" cxnId="{3A52E326-BDEF-4367-9699-2E108E1384A5}">
      <dgm:prSet/>
      <dgm:spPr/>
      <dgm:t>
        <a:bodyPr/>
        <a:lstStyle/>
        <a:p>
          <a:endParaRPr lang="es-ES"/>
        </a:p>
      </dgm:t>
    </dgm:pt>
    <dgm:pt modelId="{FB06FA81-3AC3-454D-833E-64390FE76BDC}">
      <dgm:prSet/>
      <dgm:spPr/>
      <dgm:t>
        <a:bodyPr/>
        <a:lstStyle/>
        <a:p>
          <a:pPr rtl="0"/>
          <a:r>
            <a:rPr lang="es-ES" dirty="0" smtClean="0"/>
            <a:t>La NO EXPLICADA integra la mayor parte de la brecha en todos los casos (salvo en Noruega y Alemania)</a:t>
          </a:r>
          <a:endParaRPr lang="es-ES" dirty="0"/>
        </a:p>
      </dgm:t>
    </dgm:pt>
    <dgm:pt modelId="{C9A9A2A2-E32D-4DCF-9197-395DD6C7EB91}" type="parTrans" cxnId="{AA0C6CD1-33BA-40F6-BF4A-AAF3BBD831F5}">
      <dgm:prSet/>
      <dgm:spPr/>
      <dgm:t>
        <a:bodyPr/>
        <a:lstStyle/>
        <a:p>
          <a:endParaRPr lang="es-ES"/>
        </a:p>
      </dgm:t>
    </dgm:pt>
    <dgm:pt modelId="{E6BC25DB-45F2-4298-845C-31BFF30D68B9}" type="sibTrans" cxnId="{AA0C6CD1-33BA-40F6-BF4A-AAF3BBD831F5}">
      <dgm:prSet/>
      <dgm:spPr/>
      <dgm:t>
        <a:bodyPr/>
        <a:lstStyle/>
        <a:p>
          <a:endParaRPr lang="es-ES"/>
        </a:p>
      </dgm:t>
    </dgm:pt>
    <dgm:pt modelId="{201FB773-50BA-41B5-B5FF-02364E8193EF}" type="pres">
      <dgm:prSet presAssocID="{18D7B265-CC66-4FCF-887E-113CC785C4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97994A-CA01-46B8-9858-FA34467519BA}" type="pres">
      <dgm:prSet presAssocID="{E9D2AB6F-E43E-4D56-90B8-4D56CF250D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A1403-BC23-4CB0-9F68-8730617DBD52}" type="pres">
      <dgm:prSet presAssocID="{CD5F4D46-8C8A-481C-BE1C-D70CA017F1EC}" presName="spacer" presStyleCnt="0"/>
      <dgm:spPr/>
    </dgm:pt>
    <dgm:pt modelId="{6344785F-C544-44FA-BC35-7DCA337C945C}" type="pres">
      <dgm:prSet presAssocID="{334E913A-2755-4420-8FD8-C6C9B62284A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D4944C-DA58-4377-AF5D-F75E01892302}" type="pres">
      <dgm:prSet presAssocID="{E2DB3FB5-4383-4C5A-9DE2-8BF41BAA0BEF}" presName="spacer" presStyleCnt="0"/>
      <dgm:spPr/>
    </dgm:pt>
    <dgm:pt modelId="{E9A548B6-29CB-4BCE-847D-3F6069623914}" type="pres">
      <dgm:prSet presAssocID="{E5C32B3D-C7F5-48AC-8B29-8BE5AAFD4098}" presName="parentText" presStyleLbl="node1" presStyleIdx="2" presStyleCnt="3" custScaleY="72899" custLinFactNeighborX="-463" custLinFactNeighborY="-14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44B32-C2F3-4462-BE91-C78CF597E162}" type="pres">
      <dgm:prSet presAssocID="{E5C32B3D-C7F5-48AC-8B29-8BE5AAFD409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04CE9D-AE0C-44B5-A431-B1885BC09D2B}" type="presOf" srcId="{606FCBC3-9801-4F59-8CA5-F9A48AC69BBC}" destId="{D0A44B32-C2F3-4462-BE91-C78CF597E162}" srcOrd="0" destOrd="1" presId="urn:microsoft.com/office/officeart/2005/8/layout/vList2"/>
    <dgm:cxn modelId="{52FBB612-C242-49E2-AB7E-6FA72CF9CCC8}" srcId="{18D7B265-CC66-4FCF-887E-113CC785C4DC}" destId="{334E913A-2755-4420-8FD8-C6C9B62284AA}" srcOrd="1" destOrd="0" parTransId="{EC7115DF-DEA8-40F1-8EE7-DF57EB37DDC4}" sibTransId="{E2DB3FB5-4383-4C5A-9DE2-8BF41BAA0BEF}"/>
    <dgm:cxn modelId="{AA0C6CD1-33BA-40F6-BF4A-AAF3BBD831F5}" srcId="{E5C32B3D-C7F5-48AC-8B29-8BE5AAFD4098}" destId="{FB06FA81-3AC3-454D-833E-64390FE76BDC}" srcOrd="2" destOrd="0" parTransId="{C9A9A2A2-E32D-4DCF-9197-395DD6C7EB91}" sibTransId="{E6BC25DB-45F2-4298-845C-31BFF30D68B9}"/>
    <dgm:cxn modelId="{59513B04-9EAF-456D-97F7-03BE580FAEAF}" srcId="{18D7B265-CC66-4FCF-887E-113CC785C4DC}" destId="{E9D2AB6F-E43E-4D56-90B8-4D56CF250DB4}" srcOrd="0" destOrd="0" parTransId="{95A35D14-10D2-48B5-8E8A-B23E716B6B58}" sibTransId="{CD5F4D46-8C8A-481C-BE1C-D70CA017F1EC}"/>
    <dgm:cxn modelId="{D7575ABB-2616-4091-80E8-D126EF2BCBDD}" type="presOf" srcId="{E5C32B3D-C7F5-48AC-8B29-8BE5AAFD4098}" destId="{E9A548B6-29CB-4BCE-847D-3F6069623914}" srcOrd="0" destOrd="0" presId="urn:microsoft.com/office/officeart/2005/8/layout/vList2"/>
    <dgm:cxn modelId="{D26481F6-90C6-493F-B74F-6C756E56E12F}" type="presOf" srcId="{2F5A4324-9C40-4920-B446-285834EAFA1A}" destId="{D0A44B32-C2F3-4462-BE91-C78CF597E162}" srcOrd="0" destOrd="0" presId="urn:microsoft.com/office/officeart/2005/8/layout/vList2"/>
    <dgm:cxn modelId="{7CBB8CC7-2A35-402E-8180-ECF3E190EEE5}" type="presOf" srcId="{334E913A-2755-4420-8FD8-C6C9B62284AA}" destId="{6344785F-C544-44FA-BC35-7DCA337C945C}" srcOrd="0" destOrd="0" presId="urn:microsoft.com/office/officeart/2005/8/layout/vList2"/>
    <dgm:cxn modelId="{FC89B2B6-A4DE-4D7E-868B-8BE631ED11A7}" type="presOf" srcId="{E9D2AB6F-E43E-4D56-90B8-4D56CF250DB4}" destId="{6897994A-CA01-46B8-9858-FA34467519BA}" srcOrd="0" destOrd="0" presId="urn:microsoft.com/office/officeart/2005/8/layout/vList2"/>
    <dgm:cxn modelId="{49E6DE24-EF33-494A-831F-B49B381B3F97}" type="presOf" srcId="{FB06FA81-3AC3-454D-833E-64390FE76BDC}" destId="{D0A44B32-C2F3-4462-BE91-C78CF597E162}" srcOrd="0" destOrd="2" presId="urn:microsoft.com/office/officeart/2005/8/layout/vList2"/>
    <dgm:cxn modelId="{332CB7B3-81EF-4B4D-ABEA-206AA2F818E3}" type="presOf" srcId="{18D7B265-CC66-4FCF-887E-113CC785C4DC}" destId="{201FB773-50BA-41B5-B5FF-02364E8193EF}" srcOrd="0" destOrd="0" presId="urn:microsoft.com/office/officeart/2005/8/layout/vList2"/>
    <dgm:cxn modelId="{05EBEE6C-CDEE-4F7E-B58A-AD5A383E718F}" srcId="{E5C32B3D-C7F5-48AC-8B29-8BE5AAFD4098}" destId="{2F5A4324-9C40-4920-B446-285834EAFA1A}" srcOrd="0" destOrd="0" parTransId="{BC993916-8CAD-4BD9-86B7-3BD3ED30C0E5}" sibTransId="{5AD29449-7E70-4021-A134-435BD760B94F}"/>
    <dgm:cxn modelId="{3A52E326-BDEF-4367-9699-2E108E1384A5}" srcId="{E5C32B3D-C7F5-48AC-8B29-8BE5AAFD4098}" destId="{606FCBC3-9801-4F59-8CA5-F9A48AC69BBC}" srcOrd="1" destOrd="0" parTransId="{8A437EB9-2824-462C-B056-2DDFD5FB7DBC}" sibTransId="{B10E3FAA-AEEE-450E-BF64-9FCDC78F6C37}"/>
    <dgm:cxn modelId="{2082C3F3-AD27-4BEB-91B7-1285EF4AC5CB}" srcId="{18D7B265-CC66-4FCF-887E-113CC785C4DC}" destId="{E5C32B3D-C7F5-48AC-8B29-8BE5AAFD4098}" srcOrd="2" destOrd="0" parTransId="{B8AD5450-D652-4CE9-8B64-3BE6BDB1CBC2}" sibTransId="{524C99C2-9728-4523-9455-142095AA673B}"/>
    <dgm:cxn modelId="{4A23BA54-2A2C-4A23-9987-747D41F65F98}" type="presParOf" srcId="{201FB773-50BA-41B5-B5FF-02364E8193EF}" destId="{6897994A-CA01-46B8-9858-FA34467519BA}" srcOrd="0" destOrd="0" presId="urn:microsoft.com/office/officeart/2005/8/layout/vList2"/>
    <dgm:cxn modelId="{7D72EF0D-8E54-4AE0-9088-6C3FAB44D5E3}" type="presParOf" srcId="{201FB773-50BA-41B5-B5FF-02364E8193EF}" destId="{6EBA1403-BC23-4CB0-9F68-8730617DBD52}" srcOrd="1" destOrd="0" presId="urn:microsoft.com/office/officeart/2005/8/layout/vList2"/>
    <dgm:cxn modelId="{E501D0AE-4410-4F6A-8B6D-9418DBAEFEE8}" type="presParOf" srcId="{201FB773-50BA-41B5-B5FF-02364E8193EF}" destId="{6344785F-C544-44FA-BC35-7DCA337C945C}" srcOrd="2" destOrd="0" presId="urn:microsoft.com/office/officeart/2005/8/layout/vList2"/>
    <dgm:cxn modelId="{0559F4E9-2F64-45C6-8E87-2F7073A5C14A}" type="presParOf" srcId="{201FB773-50BA-41B5-B5FF-02364E8193EF}" destId="{DED4944C-DA58-4377-AF5D-F75E01892302}" srcOrd="3" destOrd="0" presId="urn:microsoft.com/office/officeart/2005/8/layout/vList2"/>
    <dgm:cxn modelId="{86BEB89A-9DAA-45F8-817F-0041F44F0FD1}" type="presParOf" srcId="{201FB773-50BA-41B5-B5FF-02364E8193EF}" destId="{E9A548B6-29CB-4BCE-847D-3F6069623914}" srcOrd="4" destOrd="0" presId="urn:microsoft.com/office/officeart/2005/8/layout/vList2"/>
    <dgm:cxn modelId="{EBAEABD8-077F-4B3E-8C8B-B294304D3046}" type="presParOf" srcId="{201FB773-50BA-41B5-B5FF-02364E8193EF}" destId="{D0A44B32-C2F3-4462-BE91-C78CF597E16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02AF5C2-DB27-40A8-82C8-ED9039CB6E8C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42DDA3F-DD84-4C4E-A8B8-712A121FFA7A}">
      <dgm:prSet custT="1"/>
      <dgm:spPr/>
      <dgm:t>
        <a:bodyPr/>
        <a:lstStyle/>
        <a:p>
          <a:pPr rtl="0"/>
          <a:r>
            <a:rPr lang="es-ES" sz="2400" dirty="0" smtClean="0"/>
            <a:t>discriminación indirecta</a:t>
          </a:r>
          <a:endParaRPr lang="es-ES" sz="2400" dirty="0"/>
        </a:p>
      </dgm:t>
    </dgm:pt>
    <dgm:pt modelId="{2022EB97-7571-4252-99B4-E5C4D6883FD2}" type="parTrans" cxnId="{05E70390-ACBF-4802-BCD5-EFC4F85341F2}">
      <dgm:prSet/>
      <dgm:spPr/>
      <dgm:t>
        <a:bodyPr/>
        <a:lstStyle/>
        <a:p>
          <a:endParaRPr lang="es-ES"/>
        </a:p>
      </dgm:t>
    </dgm:pt>
    <dgm:pt modelId="{9C5475B6-D881-4BA3-BCA2-6C8154D71225}" type="sibTrans" cxnId="{05E70390-ACBF-4802-BCD5-EFC4F85341F2}">
      <dgm:prSet/>
      <dgm:spPr/>
      <dgm:t>
        <a:bodyPr/>
        <a:lstStyle/>
        <a:p>
          <a:endParaRPr lang="es-ES"/>
        </a:p>
      </dgm:t>
    </dgm:pt>
    <dgm:pt modelId="{C8636239-5E46-4803-A07E-673202FF8FF2}">
      <dgm:prSet custT="1"/>
      <dgm:spPr/>
      <dgm:t>
        <a:bodyPr/>
        <a:lstStyle/>
        <a:p>
          <a:pPr rtl="0"/>
          <a:r>
            <a:rPr lang="es-ES" sz="2400" dirty="0" smtClean="0"/>
            <a:t>calcular la </a:t>
          </a:r>
          <a:r>
            <a:rPr lang="es-ES" sz="2400" b="1" u="sng" dirty="0" smtClean="0"/>
            <a:t>indemnización por despido </a:t>
          </a:r>
          <a:r>
            <a:rPr lang="es-ES" sz="2400" dirty="0" smtClean="0"/>
            <a:t>de una trabajadora con contrato indefinido y a tiempo completo</a:t>
          </a:r>
          <a:endParaRPr lang="es-ES" sz="2400" dirty="0"/>
        </a:p>
      </dgm:t>
    </dgm:pt>
    <dgm:pt modelId="{6D031405-A2B1-4895-952A-EE9FA1C99939}" type="parTrans" cxnId="{523B3C30-18F8-4F52-96AF-68E8EB06AB41}">
      <dgm:prSet/>
      <dgm:spPr/>
      <dgm:t>
        <a:bodyPr/>
        <a:lstStyle/>
        <a:p>
          <a:endParaRPr lang="es-ES"/>
        </a:p>
      </dgm:t>
    </dgm:pt>
    <dgm:pt modelId="{A265ABE3-5063-4911-905B-5FF4EDFB8867}" type="sibTrans" cxnId="{523B3C30-18F8-4F52-96AF-68E8EB06AB41}">
      <dgm:prSet/>
      <dgm:spPr/>
      <dgm:t>
        <a:bodyPr/>
        <a:lstStyle/>
        <a:p>
          <a:endParaRPr lang="es-ES"/>
        </a:p>
      </dgm:t>
    </dgm:pt>
    <dgm:pt modelId="{3B42905A-EE97-4941-A647-B4695157AF75}">
      <dgm:prSet custT="1"/>
      <dgm:spPr/>
      <dgm:t>
        <a:bodyPr/>
        <a:lstStyle/>
        <a:p>
          <a:pPr rtl="0"/>
          <a:r>
            <a:rPr lang="es-ES" sz="2400" dirty="0" smtClean="0"/>
            <a:t>teniendo en cuenta el </a:t>
          </a:r>
          <a:r>
            <a:rPr lang="es-ES" sz="2400" b="1" u="sng" dirty="0" smtClean="0"/>
            <a:t>salario menor que percibía mientras disfrutaba de un permiso parental a tiempo parcial</a:t>
          </a:r>
          <a:endParaRPr lang="es-ES" sz="2400" dirty="0"/>
        </a:p>
      </dgm:t>
    </dgm:pt>
    <dgm:pt modelId="{B549870E-452A-46B3-9EDB-259F964D38DF}" type="parTrans" cxnId="{2A14BA5F-998B-4DAB-A949-F9A0E3DB9212}">
      <dgm:prSet/>
      <dgm:spPr/>
      <dgm:t>
        <a:bodyPr/>
        <a:lstStyle/>
        <a:p>
          <a:endParaRPr lang="es-ES"/>
        </a:p>
      </dgm:t>
    </dgm:pt>
    <dgm:pt modelId="{3BA2DF4D-D114-4AAF-9891-AD38738A79C0}" type="sibTrans" cxnId="{2A14BA5F-998B-4DAB-A949-F9A0E3DB9212}">
      <dgm:prSet/>
      <dgm:spPr/>
      <dgm:t>
        <a:bodyPr/>
        <a:lstStyle/>
        <a:p>
          <a:endParaRPr lang="es-ES"/>
        </a:p>
      </dgm:t>
    </dgm:pt>
    <dgm:pt modelId="{2ECD6A93-E796-47C3-8FBC-B9C7756D225D}" type="pres">
      <dgm:prSet presAssocID="{B02AF5C2-DB27-40A8-82C8-ED9039CB6E8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BDA64E-F229-4793-980A-112BA4F5AFFD}" type="pres">
      <dgm:prSet presAssocID="{B02AF5C2-DB27-40A8-82C8-ED9039CB6E8C}" presName="arrow" presStyleLbl="bgShp" presStyleIdx="0" presStyleCnt="1"/>
      <dgm:spPr/>
    </dgm:pt>
    <dgm:pt modelId="{9AB08951-2972-4302-B55E-5706181AE9AD}" type="pres">
      <dgm:prSet presAssocID="{B02AF5C2-DB27-40A8-82C8-ED9039CB6E8C}" presName="linearProcess" presStyleCnt="0"/>
      <dgm:spPr/>
    </dgm:pt>
    <dgm:pt modelId="{14A78B1D-95AD-4921-96F2-2741BFA773C9}" type="pres">
      <dgm:prSet presAssocID="{D42DDA3F-DD84-4C4E-A8B8-712A121FFA7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E399A-D3FE-477B-BC38-FD998CBB6A8E}" type="pres">
      <dgm:prSet presAssocID="{9C5475B6-D881-4BA3-BCA2-6C8154D71225}" presName="sibTrans" presStyleCnt="0"/>
      <dgm:spPr/>
    </dgm:pt>
    <dgm:pt modelId="{B7525727-2937-4960-B33E-619FC5CFCA2F}" type="pres">
      <dgm:prSet presAssocID="{C8636239-5E46-4803-A07E-673202FF8FF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C42449-7478-440A-8592-35181DF5D27B}" type="pres">
      <dgm:prSet presAssocID="{A265ABE3-5063-4911-905B-5FF4EDFB8867}" presName="sibTrans" presStyleCnt="0"/>
      <dgm:spPr/>
    </dgm:pt>
    <dgm:pt modelId="{11961422-0E68-4844-A592-58B7319E68A2}" type="pres">
      <dgm:prSet presAssocID="{3B42905A-EE97-4941-A647-B4695157AF7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E70390-ACBF-4802-BCD5-EFC4F85341F2}" srcId="{B02AF5C2-DB27-40A8-82C8-ED9039CB6E8C}" destId="{D42DDA3F-DD84-4C4E-A8B8-712A121FFA7A}" srcOrd="0" destOrd="0" parTransId="{2022EB97-7571-4252-99B4-E5C4D6883FD2}" sibTransId="{9C5475B6-D881-4BA3-BCA2-6C8154D71225}"/>
    <dgm:cxn modelId="{82B5922D-52FA-49E5-B12D-A57584A9ED0C}" type="presOf" srcId="{B02AF5C2-DB27-40A8-82C8-ED9039CB6E8C}" destId="{2ECD6A93-E796-47C3-8FBC-B9C7756D225D}" srcOrd="0" destOrd="0" presId="urn:microsoft.com/office/officeart/2005/8/layout/hProcess9"/>
    <dgm:cxn modelId="{C4E6D8AA-4014-46FD-9336-5579A67DED74}" type="presOf" srcId="{3B42905A-EE97-4941-A647-B4695157AF75}" destId="{11961422-0E68-4844-A592-58B7319E68A2}" srcOrd="0" destOrd="0" presId="urn:microsoft.com/office/officeart/2005/8/layout/hProcess9"/>
    <dgm:cxn modelId="{2A14BA5F-998B-4DAB-A949-F9A0E3DB9212}" srcId="{B02AF5C2-DB27-40A8-82C8-ED9039CB6E8C}" destId="{3B42905A-EE97-4941-A647-B4695157AF75}" srcOrd="2" destOrd="0" parTransId="{B549870E-452A-46B3-9EDB-259F964D38DF}" sibTransId="{3BA2DF4D-D114-4AAF-9891-AD38738A79C0}"/>
    <dgm:cxn modelId="{437114BA-88F7-40BF-8873-18D74D7DC231}" type="presOf" srcId="{C8636239-5E46-4803-A07E-673202FF8FF2}" destId="{B7525727-2937-4960-B33E-619FC5CFCA2F}" srcOrd="0" destOrd="0" presId="urn:microsoft.com/office/officeart/2005/8/layout/hProcess9"/>
    <dgm:cxn modelId="{141E4D7D-EA1B-4C59-9166-524A1B1FF488}" type="presOf" srcId="{D42DDA3F-DD84-4C4E-A8B8-712A121FFA7A}" destId="{14A78B1D-95AD-4921-96F2-2741BFA773C9}" srcOrd="0" destOrd="0" presId="urn:microsoft.com/office/officeart/2005/8/layout/hProcess9"/>
    <dgm:cxn modelId="{523B3C30-18F8-4F52-96AF-68E8EB06AB41}" srcId="{B02AF5C2-DB27-40A8-82C8-ED9039CB6E8C}" destId="{C8636239-5E46-4803-A07E-673202FF8FF2}" srcOrd="1" destOrd="0" parTransId="{6D031405-A2B1-4895-952A-EE9FA1C99939}" sibTransId="{A265ABE3-5063-4911-905B-5FF4EDFB8867}"/>
    <dgm:cxn modelId="{C3978E10-875F-45AA-95A2-3B0334502EE8}" type="presParOf" srcId="{2ECD6A93-E796-47C3-8FBC-B9C7756D225D}" destId="{BFBDA64E-F229-4793-980A-112BA4F5AFFD}" srcOrd="0" destOrd="0" presId="urn:microsoft.com/office/officeart/2005/8/layout/hProcess9"/>
    <dgm:cxn modelId="{5DC05C78-8E77-408B-9255-D4DA807ADB5D}" type="presParOf" srcId="{2ECD6A93-E796-47C3-8FBC-B9C7756D225D}" destId="{9AB08951-2972-4302-B55E-5706181AE9AD}" srcOrd="1" destOrd="0" presId="urn:microsoft.com/office/officeart/2005/8/layout/hProcess9"/>
    <dgm:cxn modelId="{FFBE4452-F95E-4DFA-B05E-E4CB4BEFA211}" type="presParOf" srcId="{9AB08951-2972-4302-B55E-5706181AE9AD}" destId="{14A78B1D-95AD-4921-96F2-2741BFA773C9}" srcOrd="0" destOrd="0" presId="urn:microsoft.com/office/officeart/2005/8/layout/hProcess9"/>
    <dgm:cxn modelId="{AC59255D-A979-4FD2-9935-0472ADF45F6A}" type="presParOf" srcId="{9AB08951-2972-4302-B55E-5706181AE9AD}" destId="{1F4E399A-D3FE-477B-BC38-FD998CBB6A8E}" srcOrd="1" destOrd="0" presId="urn:microsoft.com/office/officeart/2005/8/layout/hProcess9"/>
    <dgm:cxn modelId="{2A8C8778-E3F4-4CFE-92E7-3DD2A335EC52}" type="presParOf" srcId="{9AB08951-2972-4302-B55E-5706181AE9AD}" destId="{B7525727-2937-4960-B33E-619FC5CFCA2F}" srcOrd="2" destOrd="0" presId="urn:microsoft.com/office/officeart/2005/8/layout/hProcess9"/>
    <dgm:cxn modelId="{AFAAA513-CCF4-4394-80B4-EF91E90E4EAD}" type="presParOf" srcId="{9AB08951-2972-4302-B55E-5706181AE9AD}" destId="{B4C42449-7478-440A-8592-35181DF5D27B}" srcOrd="3" destOrd="0" presId="urn:microsoft.com/office/officeart/2005/8/layout/hProcess9"/>
    <dgm:cxn modelId="{BC8B0948-0AFA-483A-A146-1696B13D8961}" type="presParOf" srcId="{9AB08951-2972-4302-B55E-5706181AE9AD}" destId="{11961422-0E68-4844-A592-58B7319E68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0C434F0-92CA-4255-9D3E-CBE2AB56847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63EFA628-1939-4B47-B3CB-CDFADF784118}">
      <dgm:prSet/>
      <dgm:spPr/>
      <dgm:t>
        <a:bodyPr/>
        <a:lstStyle/>
        <a:p>
          <a:pPr rtl="0"/>
          <a:r>
            <a:rPr lang="es-ES" smtClean="0"/>
            <a:t>Limpiadora adscrita a un centro de salud con contrato de 20 horas a la semana</a:t>
          </a:r>
          <a:br>
            <a:rPr lang="es-ES" smtClean="0"/>
          </a:br>
          <a:r>
            <a:rPr lang="es-ES" smtClean="0"/>
            <a:t> </a:t>
          </a:r>
          <a:br>
            <a:rPr lang="es-ES" smtClean="0"/>
          </a:br>
          <a:r>
            <a:rPr lang="es-ES" smtClean="0"/>
            <a:t>Baja por maternidad </a:t>
          </a:r>
          <a:br>
            <a:rPr lang="es-ES" smtClean="0"/>
          </a:br>
          <a:r>
            <a:rPr lang="es-ES" smtClean="0"/>
            <a:t> </a:t>
          </a:r>
          <a:br>
            <a:rPr lang="es-ES" smtClean="0"/>
          </a:br>
          <a:r>
            <a:rPr lang="es-ES" smtClean="0"/>
            <a:t>La empresa contrata a otra trabajadora para otro centro con 30 horas semanales</a:t>
          </a:r>
          <a:br>
            <a:rPr lang="es-ES" smtClean="0"/>
          </a:br>
          <a:r>
            <a:rPr lang="es-ES" smtClean="0"/>
            <a:t> </a:t>
          </a:r>
          <a:br>
            <a:rPr lang="es-ES" smtClean="0"/>
          </a:br>
          <a:r>
            <a:rPr lang="es-ES" smtClean="0"/>
            <a:t>Al reingresar de la baja solicita ampliación de jornada, que el convenio prevé como vía preferencia a nuevas contrataciones</a:t>
          </a:r>
          <a:endParaRPr lang="es-ES"/>
        </a:p>
      </dgm:t>
    </dgm:pt>
    <dgm:pt modelId="{04476B84-609E-438D-B8D3-4FFB363EF775}" type="parTrans" cxnId="{666FEF1F-463C-4B42-B7A7-4467229DC24B}">
      <dgm:prSet/>
      <dgm:spPr/>
      <dgm:t>
        <a:bodyPr/>
        <a:lstStyle/>
        <a:p>
          <a:endParaRPr lang="es-ES"/>
        </a:p>
      </dgm:t>
    </dgm:pt>
    <dgm:pt modelId="{5B175ACC-92AA-4F68-9B62-2A7898A953B1}" type="sibTrans" cxnId="{666FEF1F-463C-4B42-B7A7-4467229DC24B}">
      <dgm:prSet/>
      <dgm:spPr/>
      <dgm:t>
        <a:bodyPr/>
        <a:lstStyle/>
        <a:p>
          <a:endParaRPr lang="es-ES"/>
        </a:p>
      </dgm:t>
    </dgm:pt>
    <dgm:pt modelId="{7587851C-07CC-4401-9EAC-7F53872A5A09}" type="pres">
      <dgm:prSet presAssocID="{70C434F0-92CA-4255-9D3E-CBE2AB56847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368361-B913-4062-AB5C-D3987FB0F499}" type="pres">
      <dgm:prSet presAssocID="{63EFA628-1939-4B47-B3CB-CDFADF784118}" presName="circle1" presStyleLbl="node1" presStyleIdx="0" presStyleCnt="1"/>
      <dgm:spPr/>
    </dgm:pt>
    <dgm:pt modelId="{EC3C7917-2A12-46CB-AC75-3E7B0A335ADF}" type="pres">
      <dgm:prSet presAssocID="{63EFA628-1939-4B47-B3CB-CDFADF784118}" presName="space" presStyleCnt="0"/>
      <dgm:spPr/>
    </dgm:pt>
    <dgm:pt modelId="{7FD99241-E89A-42E0-AD88-6C5894B9F293}" type="pres">
      <dgm:prSet presAssocID="{63EFA628-1939-4B47-B3CB-CDFADF784118}" presName="rect1" presStyleLbl="alignAcc1" presStyleIdx="0" presStyleCnt="1"/>
      <dgm:spPr/>
      <dgm:t>
        <a:bodyPr/>
        <a:lstStyle/>
        <a:p>
          <a:endParaRPr lang="es-ES"/>
        </a:p>
      </dgm:t>
    </dgm:pt>
    <dgm:pt modelId="{27A26A83-6191-4D92-B2C3-3A91E41BBFDB}" type="pres">
      <dgm:prSet presAssocID="{63EFA628-1939-4B47-B3CB-CDFADF78411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6FEF1F-463C-4B42-B7A7-4467229DC24B}" srcId="{70C434F0-92CA-4255-9D3E-CBE2AB568479}" destId="{63EFA628-1939-4B47-B3CB-CDFADF784118}" srcOrd="0" destOrd="0" parTransId="{04476B84-609E-438D-B8D3-4FFB363EF775}" sibTransId="{5B175ACC-92AA-4F68-9B62-2A7898A953B1}"/>
    <dgm:cxn modelId="{47082881-2516-448B-9580-20B33321BB9A}" type="presOf" srcId="{63EFA628-1939-4B47-B3CB-CDFADF784118}" destId="{27A26A83-6191-4D92-B2C3-3A91E41BBFDB}" srcOrd="1" destOrd="0" presId="urn:microsoft.com/office/officeart/2005/8/layout/target3"/>
    <dgm:cxn modelId="{A4B5241C-F40B-4666-8A4F-175F68B1D359}" type="presOf" srcId="{63EFA628-1939-4B47-B3CB-CDFADF784118}" destId="{7FD99241-E89A-42E0-AD88-6C5894B9F293}" srcOrd="0" destOrd="0" presId="urn:microsoft.com/office/officeart/2005/8/layout/target3"/>
    <dgm:cxn modelId="{3190B7A2-1A6B-420A-8DE7-7F28E36AAFE4}" type="presOf" srcId="{70C434F0-92CA-4255-9D3E-CBE2AB568479}" destId="{7587851C-07CC-4401-9EAC-7F53872A5A09}" srcOrd="0" destOrd="0" presId="urn:microsoft.com/office/officeart/2005/8/layout/target3"/>
    <dgm:cxn modelId="{CEF4F71A-6B78-4845-95DC-4EEC282DA624}" type="presParOf" srcId="{7587851C-07CC-4401-9EAC-7F53872A5A09}" destId="{76368361-B913-4062-AB5C-D3987FB0F499}" srcOrd="0" destOrd="0" presId="urn:microsoft.com/office/officeart/2005/8/layout/target3"/>
    <dgm:cxn modelId="{EF37DFC3-D67A-4210-A404-961DFC048200}" type="presParOf" srcId="{7587851C-07CC-4401-9EAC-7F53872A5A09}" destId="{EC3C7917-2A12-46CB-AC75-3E7B0A335ADF}" srcOrd="1" destOrd="0" presId="urn:microsoft.com/office/officeart/2005/8/layout/target3"/>
    <dgm:cxn modelId="{82582EB4-305C-47DD-A39E-091219970E8A}" type="presParOf" srcId="{7587851C-07CC-4401-9EAC-7F53872A5A09}" destId="{7FD99241-E89A-42E0-AD88-6C5894B9F293}" srcOrd="2" destOrd="0" presId="urn:microsoft.com/office/officeart/2005/8/layout/target3"/>
    <dgm:cxn modelId="{1D2D6289-2319-4461-B901-19052800BD7E}" type="presParOf" srcId="{7587851C-07CC-4401-9EAC-7F53872A5A09}" destId="{27A26A83-6191-4D92-B2C3-3A91E41BBFD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3219092-41AC-4682-8A5E-FFC7E8C0917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FD0987-A036-4D08-B9B4-5E011D996775}">
      <dgm:prSet custT="1"/>
      <dgm:spPr/>
      <dgm:t>
        <a:bodyPr/>
        <a:lstStyle/>
        <a:p>
          <a:pPr rtl="0"/>
          <a:r>
            <a:rPr lang="es-ES" sz="2400" dirty="0" smtClean="0"/>
            <a:t>EL SUPUESTO DE HECHO</a:t>
          </a:r>
          <a:endParaRPr lang="es-ES" sz="2400" dirty="0"/>
        </a:p>
      </dgm:t>
    </dgm:pt>
    <dgm:pt modelId="{4F7B677B-8951-4BD0-AC3E-BD50D949AA64}" type="parTrans" cxnId="{79D0D8FF-A130-4245-9AAA-394AD9079F11}">
      <dgm:prSet/>
      <dgm:spPr/>
      <dgm:t>
        <a:bodyPr/>
        <a:lstStyle/>
        <a:p>
          <a:endParaRPr lang="es-ES"/>
        </a:p>
      </dgm:t>
    </dgm:pt>
    <dgm:pt modelId="{0F123924-5036-49F9-98FA-3A28F9806120}" type="sibTrans" cxnId="{79D0D8FF-A130-4245-9AAA-394AD9079F11}">
      <dgm:prSet/>
      <dgm:spPr/>
      <dgm:t>
        <a:bodyPr/>
        <a:lstStyle/>
        <a:p>
          <a:endParaRPr lang="es-ES"/>
        </a:p>
      </dgm:t>
    </dgm:pt>
    <dgm:pt modelId="{41468F54-1850-4B60-9BB6-B5F010034073}">
      <dgm:prSet custT="1"/>
      <dgm:spPr/>
      <dgm:t>
        <a:bodyPr/>
        <a:lstStyle/>
        <a:p>
          <a:pPr rtl="0"/>
          <a:r>
            <a:rPr lang="es-ES" sz="2400" dirty="0" smtClean="0"/>
            <a:t>La empresa destina a la mayor parte de la plantilla a otro centro de la misma localidad</a:t>
          </a:r>
          <a:endParaRPr lang="es-ES" sz="2400" dirty="0"/>
        </a:p>
      </dgm:t>
    </dgm:pt>
    <dgm:pt modelId="{7D6346B9-B8C8-422B-A7EF-4BEA596C0037}" type="parTrans" cxnId="{00AC7161-848D-41DA-91D6-D77F93234B20}">
      <dgm:prSet/>
      <dgm:spPr/>
      <dgm:t>
        <a:bodyPr/>
        <a:lstStyle/>
        <a:p>
          <a:endParaRPr lang="es-ES"/>
        </a:p>
      </dgm:t>
    </dgm:pt>
    <dgm:pt modelId="{3BC72C64-455A-48B9-8880-A89F1F8E060F}" type="sibTrans" cxnId="{00AC7161-848D-41DA-91D6-D77F93234B20}">
      <dgm:prSet/>
      <dgm:spPr/>
      <dgm:t>
        <a:bodyPr/>
        <a:lstStyle/>
        <a:p>
          <a:endParaRPr lang="es-ES"/>
        </a:p>
      </dgm:t>
    </dgm:pt>
    <dgm:pt modelId="{9BF918DA-6A4F-42AF-955C-82498ABC3310}">
      <dgm:prSet custT="1"/>
      <dgm:spPr/>
      <dgm:t>
        <a:bodyPr/>
        <a:lstStyle/>
        <a:p>
          <a:pPr rtl="0"/>
          <a:r>
            <a:rPr lang="es-ES" sz="2400" dirty="0" smtClean="0"/>
            <a:t>A 16 de sus empleadas –todas con </a:t>
          </a:r>
          <a:r>
            <a:rPr lang="es-ES" sz="2400" b="1" u="sng" dirty="0" smtClean="0"/>
            <a:t>jornada reducida para el cuidado de hijos</a:t>
          </a:r>
          <a:r>
            <a:rPr lang="es-ES" sz="2400" dirty="0" smtClean="0"/>
            <a:t>— les ofrece aceptar la alteración de su distribución horaria o un traslado a Roquetas</a:t>
          </a:r>
          <a:endParaRPr lang="es-ES" sz="2400" dirty="0"/>
        </a:p>
      </dgm:t>
    </dgm:pt>
    <dgm:pt modelId="{1AADD7D0-7713-4EDE-97BE-69C0FF79DE36}" type="parTrans" cxnId="{E9E27E34-308B-4784-BC92-4E29E256FF56}">
      <dgm:prSet/>
      <dgm:spPr/>
      <dgm:t>
        <a:bodyPr/>
        <a:lstStyle/>
        <a:p>
          <a:endParaRPr lang="es-ES"/>
        </a:p>
      </dgm:t>
    </dgm:pt>
    <dgm:pt modelId="{E66D5DF7-CC02-4F1B-AA8B-645B1379B506}" type="sibTrans" cxnId="{E9E27E34-308B-4784-BC92-4E29E256FF56}">
      <dgm:prSet/>
      <dgm:spPr/>
      <dgm:t>
        <a:bodyPr/>
        <a:lstStyle/>
        <a:p>
          <a:endParaRPr lang="es-ES"/>
        </a:p>
      </dgm:t>
    </dgm:pt>
    <dgm:pt modelId="{D79D1595-F177-458B-A49B-C221329EAFEE}">
      <dgm:prSet custT="1"/>
      <dgm:spPr/>
      <dgm:t>
        <a:bodyPr/>
        <a:lstStyle/>
        <a:p>
          <a:pPr rtl="0"/>
          <a:r>
            <a:rPr lang="es-ES" sz="2400" dirty="0" smtClean="0"/>
            <a:t>Cierre de uno de sus centros de trabajo de la capital</a:t>
          </a:r>
          <a:endParaRPr lang="es-ES" sz="2400" dirty="0"/>
        </a:p>
      </dgm:t>
    </dgm:pt>
    <dgm:pt modelId="{FAC182F2-9837-463D-A7F3-F34A6AA9D4ED}" type="parTrans" cxnId="{554FFA94-838D-4A4B-9A88-1198022BE1F3}">
      <dgm:prSet/>
      <dgm:spPr/>
      <dgm:t>
        <a:bodyPr/>
        <a:lstStyle/>
        <a:p>
          <a:endParaRPr lang="es-ES"/>
        </a:p>
      </dgm:t>
    </dgm:pt>
    <dgm:pt modelId="{0529E60F-3E4C-4EE7-8843-D7822B95AFAB}" type="sibTrans" cxnId="{554FFA94-838D-4A4B-9A88-1198022BE1F3}">
      <dgm:prSet/>
      <dgm:spPr/>
      <dgm:t>
        <a:bodyPr/>
        <a:lstStyle/>
        <a:p>
          <a:endParaRPr lang="es-ES"/>
        </a:p>
      </dgm:t>
    </dgm:pt>
    <dgm:pt modelId="{12817DA5-C1A9-4890-A229-5062B1FC010F}">
      <dgm:prSet custT="1"/>
      <dgm:spPr/>
      <dgm:t>
        <a:bodyPr/>
        <a:lstStyle/>
        <a:p>
          <a:pPr rtl="0"/>
          <a:r>
            <a:rPr lang="es-ES" sz="2400" dirty="0" smtClean="0"/>
            <a:t>Dos demandaron</a:t>
          </a:r>
          <a:endParaRPr lang="es-ES" sz="2400" dirty="0"/>
        </a:p>
      </dgm:t>
    </dgm:pt>
    <dgm:pt modelId="{ED6D049E-36D3-4DFD-A870-8016E5659070}" type="parTrans" cxnId="{D502DF3B-6FF9-47FD-B653-C56796063069}">
      <dgm:prSet/>
      <dgm:spPr/>
      <dgm:t>
        <a:bodyPr/>
        <a:lstStyle/>
        <a:p>
          <a:endParaRPr lang="es-ES"/>
        </a:p>
      </dgm:t>
    </dgm:pt>
    <dgm:pt modelId="{E1C9AF9B-AB30-4DC7-BA3D-A921EECF70FB}" type="sibTrans" cxnId="{D502DF3B-6FF9-47FD-B653-C56796063069}">
      <dgm:prSet/>
      <dgm:spPr/>
      <dgm:t>
        <a:bodyPr/>
        <a:lstStyle/>
        <a:p>
          <a:endParaRPr lang="es-ES"/>
        </a:p>
      </dgm:t>
    </dgm:pt>
    <dgm:pt modelId="{8D984E47-DDF7-4DBD-9093-1897110AEEEE}">
      <dgm:prSet custT="1"/>
      <dgm:spPr/>
      <dgm:t>
        <a:bodyPr/>
        <a:lstStyle/>
        <a:p>
          <a:pPr rtl="0"/>
          <a:r>
            <a:rPr lang="es-ES" sz="2400" dirty="0" smtClean="0"/>
            <a:t>Estimación (SSTC 3/2007 y 26/2011)</a:t>
          </a:r>
          <a:endParaRPr lang="es-ES" sz="2400" dirty="0"/>
        </a:p>
      </dgm:t>
    </dgm:pt>
    <dgm:pt modelId="{EE3E4206-1184-45BE-AF2A-50E38AF20F0E}" type="parTrans" cxnId="{72C487F2-C758-42F5-A4B9-5E6877AB00F4}">
      <dgm:prSet/>
      <dgm:spPr/>
      <dgm:t>
        <a:bodyPr/>
        <a:lstStyle/>
        <a:p>
          <a:endParaRPr lang="es-ES"/>
        </a:p>
      </dgm:t>
    </dgm:pt>
    <dgm:pt modelId="{CBA2E690-EACE-4276-97B9-FE686779B9A0}" type="sibTrans" cxnId="{72C487F2-C758-42F5-A4B9-5E6877AB00F4}">
      <dgm:prSet/>
      <dgm:spPr/>
      <dgm:t>
        <a:bodyPr/>
        <a:lstStyle/>
        <a:p>
          <a:endParaRPr lang="es-ES"/>
        </a:p>
      </dgm:t>
    </dgm:pt>
    <dgm:pt modelId="{12E49D0A-FD7D-4532-866E-DA5A092337A8}">
      <dgm:prSet custT="1"/>
      <dgm:spPr/>
      <dgm:t>
        <a:bodyPr/>
        <a:lstStyle/>
        <a:p>
          <a:pPr rtl="0"/>
          <a:r>
            <a:rPr lang="es-ES" sz="2400" dirty="0" smtClean="0"/>
            <a:t>Reintegro a su puesto</a:t>
          </a:r>
          <a:endParaRPr lang="es-ES" sz="2400" dirty="0"/>
        </a:p>
      </dgm:t>
    </dgm:pt>
    <dgm:pt modelId="{A89540CD-CBB5-40AC-91A5-9886703DC4FF}" type="parTrans" cxnId="{10FCCF54-D0C3-4496-83BB-79CC1E9943C6}">
      <dgm:prSet/>
      <dgm:spPr/>
      <dgm:t>
        <a:bodyPr/>
        <a:lstStyle/>
        <a:p>
          <a:endParaRPr lang="es-ES"/>
        </a:p>
      </dgm:t>
    </dgm:pt>
    <dgm:pt modelId="{2AEE676C-1CD5-4A9F-A2F6-CB8D1409CF75}" type="sibTrans" cxnId="{10FCCF54-D0C3-4496-83BB-79CC1E9943C6}">
      <dgm:prSet/>
      <dgm:spPr/>
      <dgm:t>
        <a:bodyPr/>
        <a:lstStyle/>
        <a:p>
          <a:endParaRPr lang="es-ES"/>
        </a:p>
      </dgm:t>
    </dgm:pt>
    <dgm:pt modelId="{F7473911-A251-4225-BFD0-4C4C8EF3AADC}">
      <dgm:prSet custT="1"/>
      <dgm:spPr/>
      <dgm:t>
        <a:bodyPr/>
        <a:lstStyle/>
        <a:p>
          <a:pPr rtl="0"/>
          <a:r>
            <a:rPr lang="es-ES" sz="2400" dirty="0" smtClean="0"/>
            <a:t>+ indemnización = sanción por infracciones muy graves [arts.8.12 y 40.1 c) LISOS]</a:t>
          </a:r>
          <a:endParaRPr lang="es-ES" sz="2400" dirty="0"/>
        </a:p>
      </dgm:t>
    </dgm:pt>
    <dgm:pt modelId="{7B611AEF-34CB-4783-A6B2-51D4C1514261}" type="parTrans" cxnId="{48E7810D-0BF5-4728-8AF1-48BAFFF364AA}">
      <dgm:prSet/>
      <dgm:spPr/>
      <dgm:t>
        <a:bodyPr/>
        <a:lstStyle/>
        <a:p>
          <a:endParaRPr lang="es-ES"/>
        </a:p>
      </dgm:t>
    </dgm:pt>
    <dgm:pt modelId="{CA01BE47-CC47-4A62-9167-E556B4322D95}" type="sibTrans" cxnId="{48E7810D-0BF5-4728-8AF1-48BAFFF364AA}">
      <dgm:prSet/>
      <dgm:spPr/>
      <dgm:t>
        <a:bodyPr/>
        <a:lstStyle/>
        <a:p>
          <a:endParaRPr lang="es-ES"/>
        </a:p>
      </dgm:t>
    </dgm:pt>
    <dgm:pt modelId="{4B67D3C2-6BDC-48EF-82D8-87BE9B2C4FAA}">
      <dgm:prSet custT="1"/>
      <dgm:spPr/>
      <dgm:t>
        <a:bodyPr/>
        <a:lstStyle/>
        <a:p>
          <a:pPr rtl="0"/>
          <a:r>
            <a:rPr lang="es-ES" sz="2400" smtClean="0"/>
            <a:t>LA SOLUCIÓN</a:t>
          </a:r>
          <a:endParaRPr lang="es-ES" sz="2400" dirty="0"/>
        </a:p>
      </dgm:t>
    </dgm:pt>
    <dgm:pt modelId="{C89DA0AE-64E9-4B22-AD04-660125792FAF}" type="parTrans" cxnId="{23994D78-448E-43CA-9E52-4FAEFF8FA685}">
      <dgm:prSet/>
      <dgm:spPr/>
      <dgm:t>
        <a:bodyPr/>
        <a:lstStyle/>
        <a:p>
          <a:endParaRPr lang="es-ES"/>
        </a:p>
      </dgm:t>
    </dgm:pt>
    <dgm:pt modelId="{87ECC8F0-CA73-4635-8C37-BDB11A0BF1B1}" type="sibTrans" cxnId="{23994D78-448E-43CA-9E52-4FAEFF8FA685}">
      <dgm:prSet/>
      <dgm:spPr/>
      <dgm:t>
        <a:bodyPr/>
        <a:lstStyle/>
        <a:p>
          <a:endParaRPr lang="es-ES"/>
        </a:p>
      </dgm:t>
    </dgm:pt>
    <dgm:pt modelId="{817B73E6-0365-4BF6-B946-FF5A6BF686DC}" type="pres">
      <dgm:prSet presAssocID="{23219092-41AC-4682-8A5E-FFC7E8C091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640583-F28D-48BB-A6B3-FE28F0E1EEB9}" type="pres">
      <dgm:prSet presAssocID="{FFFD0987-A036-4D08-B9B4-5E011D996775}" presName="node" presStyleLbl="node1" presStyleIdx="0" presStyleCnt="2" custScaleX="118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C8205-BC73-4D80-A0D5-EB7899AD29F6}" type="pres">
      <dgm:prSet presAssocID="{0F123924-5036-49F9-98FA-3A28F9806120}" presName="sibTrans" presStyleCnt="0"/>
      <dgm:spPr/>
    </dgm:pt>
    <dgm:pt modelId="{0AFB900D-A063-4493-8E1E-D26BD3E4B087}" type="pres">
      <dgm:prSet presAssocID="{4B67D3C2-6BDC-48EF-82D8-87BE9B2C4FA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AC7161-848D-41DA-91D6-D77F93234B20}" srcId="{FFFD0987-A036-4D08-B9B4-5E011D996775}" destId="{41468F54-1850-4B60-9BB6-B5F010034073}" srcOrd="1" destOrd="0" parTransId="{7D6346B9-B8C8-422B-A7EF-4BEA596C0037}" sibTransId="{3BC72C64-455A-48B9-8880-A89F1F8E060F}"/>
    <dgm:cxn modelId="{E9E27E34-308B-4784-BC92-4E29E256FF56}" srcId="{FFFD0987-A036-4D08-B9B4-5E011D996775}" destId="{9BF918DA-6A4F-42AF-955C-82498ABC3310}" srcOrd="2" destOrd="0" parTransId="{1AADD7D0-7713-4EDE-97BE-69C0FF79DE36}" sibTransId="{E66D5DF7-CC02-4F1B-AA8B-645B1379B506}"/>
    <dgm:cxn modelId="{51B1220F-A989-48C3-B01F-14733ACBDD35}" type="presOf" srcId="{41468F54-1850-4B60-9BB6-B5F010034073}" destId="{14640583-F28D-48BB-A6B3-FE28F0E1EEB9}" srcOrd="0" destOrd="2" presId="urn:microsoft.com/office/officeart/2005/8/layout/hList6"/>
    <dgm:cxn modelId="{F35BCEC5-3880-445F-BAD4-04F61E54679E}" type="presOf" srcId="{12817DA5-C1A9-4890-A229-5062B1FC010F}" destId="{0AFB900D-A063-4493-8E1E-D26BD3E4B087}" srcOrd="0" destOrd="1" presId="urn:microsoft.com/office/officeart/2005/8/layout/hList6"/>
    <dgm:cxn modelId="{9852D046-8AD5-41FE-911A-68B08BA148D8}" type="presOf" srcId="{9BF918DA-6A4F-42AF-955C-82498ABC3310}" destId="{14640583-F28D-48BB-A6B3-FE28F0E1EEB9}" srcOrd="0" destOrd="3" presId="urn:microsoft.com/office/officeart/2005/8/layout/hList6"/>
    <dgm:cxn modelId="{554FFA94-838D-4A4B-9A88-1198022BE1F3}" srcId="{FFFD0987-A036-4D08-B9B4-5E011D996775}" destId="{D79D1595-F177-458B-A49B-C221329EAFEE}" srcOrd="0" destOrd="0" parTransId="{FAC182F2-9837-463D-A7F3-F34A6AA9D4ED}" sibTransId="{0529E60F-3E4C-4EE7-8843-D7822B95AFAB}"/>
    <dgm:cxn modelId="{72C487F2-C758-42F5-A4B9-5E6877AB00F4}" srcId="{4B67D3C2-6BDC-48EF-82D8-87BE9B2C4FAA}" destId="{8D984E47-DDF7-4DBD-9093-1897110AEEEE}" srcOrd="1" destOrd="0" parTransId="{EE3E4206-1184-45BE-AF2A-50E38AF20F0E}" sibTransId="{CBA2E690-EACE-4276-97B9-FE686779B9A0}"/>
    <dgm:cxn modelId="{48E7810D-0BF5-4728-8AF1-48BAFFF364AA}" srcId="{4B67D3C2-6BDC-48EF-82D8-87BE9B2C4FAA}" destId="{F7473911-A251-4225-BFD0-4C4C8EF3AADC}" srcOrd="3" destOrd="0" parTransId="{7B611AEF-34CB-4783-A6B2-51D4C1514261}" sibTransId="{CA01BE47-CC47-4A62-9167-E556B4322D95}"/>
    <dgm:cxn modelId="{2AF18A5F-E0BE-4E33-9606-0FA90FF71D09}" type="presOf" srcId="{D79D1595-F177-458B-A49B-C221329EAFEE}" destId="{14640583-F28D-48BB-A6B3-FE28F0E1EEB9}" srcOrd="0" destOrd="1" presId="urn:microsoft.com/office/officeart/2005/8/layout/hList6"/>
    <dgm:cxn modelId="{251BA670-510D-43E7-9778-A330722B09F8}" type="presOf" srcId="{FFFD0987-A036-4D08-B9B4-5E011D996775}" destId="{14640583-F28D-48BB-A6B3-FE28F0E1EEB9}" srcOrd="0" destOrd="0" presId="urn:microsoft.com/office/officeart/2005/8/layout/hList6"/>
    <dgm:cxn modelId="{BCA5D85F-9D79-4000-A816-6CF5F4FB03C2}" type="presOf" srcId="{4B67D3C2-6BDC-48EF-82D8-87BE9B2C4FAA}" destId="{0AFB900D-A063-4493-8E1E-D26BD3E4B087}" srcOrd="0" destOrd="0" presId="urn:microsoft.com/office/officeart/2005/8/layout/hList6"/>
    <dgm:cxn modelId="{D502DF3B-6FF9-47FD-B653-C56796063069}" srcId="{4B67D3C2-6BDC-48EF-82D8-87BE9B2C4FAA}" destId="{12817DA5-C1A9-4890-A229-5062B1FC010F}" srcOrd="0" destOrd="0" parTransId="{ED6D049E-36D3-4DFD-A870-8016E5659070}" sibTransId="{E1C9AF9B-AB30-4DC7-BA3D-A921EECF70FB}"/>
    <dgm:cxn modelId="{DE961A32-B9BB-4367-8BF2-EF1B3CF230CA}" type="presOf" srcId="{F7473911-A251-4225-BFD0-4C4C8EF3AADC}" destId="{0AFB900D-A063-4493-8E1E-D26BD3E4B087}" srcOrd="0" destOrd="4" presId="urn:microsoft.com/office/officeart/2005/8/layout/hList6"/>
    <dgm:cxn modelId="{CB53951D-8264-4CB3-9E1E-517E6E4B61FE}" type="presOf" srcId="{8D984E47-DDF7-4DBD-9093-1897110AEEEE}" destId="{0AFB900D-A063-4493-8E1E-D26BD3E4B087}" srcOrd="0" destOrd="2" presId="urn:microsoft.com/office/officeart/2005/8/layout/hList6"/>
    <dgm:cxn modelId="{79D0D8FF-A130-4245-9AAA-394AD9079F11}" srcId="{23219092-41AC-4682-8A5E-FFC7E8C09177}" destId="{FFFD0987-A036-4D08-B9B4-5E011D996775}" srcOrd="0" destOrd="0" parTransId="{4F7B677B-8951-4BD0-AC3E-BD50D949AA64}" sibTransId="{0F123924-5036-49F9-98FA-3A28F9806120}"/>
    <dgm:cxn modelId="{10FCCF54-D0C3-4496-83BB-79CC1E9943C6}" srcId="{4B67D3C2-6BDC-48EF-82D8-87BE9B2C4FAA}" destId="{12E49D0A-FD7D-4532-866E-DA5A092337A8}" srcOrd="2" destOrd="0" parTransId="{A89540CD-CBB5-40AC-91A5-9886703DC4FF}" sibTransId="{2AEE676C-1CD5-4A9F-A2F6-CB8D1409CF75}"/>
    <dgm:cxn modelId="{B8C27CCF-38E3-479F-91B5-BE7B65AEF489}" type="presOf" srcId="{23219092-41AC-4682-8A5E-FFC7E8C09177}" destId="{817B73E6-0365-4BF6-B946-FF5A6BF686DC}" srcOrd="0" destOrd="0" presId="urn:microsoft.com/office/officeart/2005/8/layout/hList6"/>
    <dgm:cxn modelId="{23994D78-448E-43CA-9E52-4FAEFF8FA685}" srcId="{23219092-41AC-4682-8A5E-FFC7E8C09177}" destId="{4B67D3C2-6BDC-48EF-82D8-87BE9B2C4FAA}" srcOrd="1" destOrd="0" parTransId="{C89DA0AE-64E9-4B22-AD04-660125792FAF}" sibTransId="{87ECC8F0-CA73-4635-8C37-BDB11A0BF1B1}"/>
    <dgm:cxn modelId="{C3A0F016-F795-4263-B133-8FBA32E74274}" type="presOf" srcId="{12E49D0A-FD7D-4532-866E-DA5A092337A8}" destId="{0AFB900D-A063-4493-8E1E-D26BD3E4B087}" srcOrd="0" destOrd="3" presId="urn:microsoft.com/office/officeart/2005/8/layout/hList6"/>
    <dgm:cxn modelId="{BB867840-2321-4E9F-928F-AB79FBC3958E}" type="presParOf" srcId="{817B73E6-0365-4BF6-B946-FF5A6BF686DC}" destId="{14640583-F28D-48BB-A6B3-FE28F0E1EEB9}" srcOrd="0" destOrd="0" presId="urn:microsoft.com/office/officeart/2005/8/layout/hList6"/>
    <dgm:cxn modelId="{750CCB82-D5B1-4B11-91A4-353AB8360359}" type="presParOf" srcId="{817B73E6-0365-4BF6-B946-FF5A6BF686DC}" destId="{832C8205-BC73-4D80-A0D5-EB7899AD29F6}" srcOrd="1" destOrd="0" presId="urn:microsoft.com/office/officeart/2005/8/layout/hList6"/>
    <dgm:cxn modelId="{9C1001BE-D5AA-45A9-A0CE-0AD71F057864}" type="presParOf" srcId="{817B73E6-0365-4BF6-B946-FF5A6BF686DC}" destId="{0AFB900D-A063-4493-8E1E-D26BD3E4B08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ADB1E8C-1E95-4AA7-BA91-A5A8DD0A98ED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B7CF81-036E-418E-8CDC-FB67E2E522CA}">
      <dgm:prSet custT="1"/>
      <dgm:spPr/>
      <dgm:t>
        <a:bodyPr/>
        <a:lstStyle/>
        <a:p>
          <a:pPr rtl="0"/>
          <a:r>
            <a:rPr lang="es-ES" sz="2000" b="1" u="sng" dirty="0" smtClean="0"/>
            <a:t>LAS NORMAS!!!!!!</a:t>
          </a:r>
        </a:p>
        <a:p>
          <a:pPr rtl="0"/>
          <a:r>
            <a:rPr lang="es-ES" sz="2000" dirty="0" smtClean="0"/>
            <a:t>TAMBIÉN LA </a:t>
          </a:r>
          <a:r>
            <a:rPr lang="es-ES" sz="2000" b="1" u="sng" dirty="0" smtClean="0"/>
            <a:t>NEGOCIACIÓN COLECTIVA</a:t>
          </a:r>
          <a:endParaRPr lang="es-ES" sz="2000" b="1" u="sng" dirty="0"/>
        </a:p>
      </dgm:t>
    </dgm:pt>
    <dgm:pt modelId="{EFB73E5F-3050-4285-9343-BBA38348899A}" type="parTrans" cxnId="{0FD28C92-1A6D-456A-AE37-09CD5D4D330A}">
      <dgm:prSet/>
      <dgm:spPr/>
      <dgm:t>
        <a:bodyPr/>
        <a:lstStyle/>
        <a:p>
          <a:endParaRPr lang="es-ES"/>
        </a:p>
      </dgm:t>
    </dgm:pt>
    <dgm:pt modelId="{0C2F32F2-9BF4-4DA8-A49A-F694537E1EC9}" type="sibTrans" cxnId="{0FD28C92-1A6D-456A-AE37-09CD5D4D330A}">
      <dgm:prSet/>
      <dgm:spPr/>
      <dgm:t>
        <a:bodyPr/>
        <a:lstStyle/>
        <a:p>
          <a:endParaRPr lang="es-ES"/>
        </a:p>
      </dgm:t>
    </dgm:pt>
    <dgm:pt modelId="{0BBAC50D-1CAB-4CD9-A9AB-40CD69D22FF1}">
      <dgm:prSet custT="1"/>
      <dgm:spPr/>
      <dgm:t>
        <a:bodyPr/>
        <a:lstStyle/>
        <a:p>
          <a:pPr rtl="0"/>
          <a:r>
            <a:rPr lang="es-ES" sz="2000" dirty="0" smtClean="0"/>
            <a:t>La igualdad y la no discriminación son </a:t>
          </a:r>
          <a:r>
            <a:rPr lang="es-ES" sz="2000" b="1" u="sng" dirty="0" smtClean="0"/>
            <a:t>valores y principios universales y transversales </a:t>
          </a:r>
          <a:r>
            <a:rPr lang="es-ES" sz="2000" dirty="0" smtClean="0"/>
            <a:t>(se proyectan sobre todos los demás derechos humanos)</a:t>
          </a:r>
          <a:endParaRPr lang="es-ES" sz="2000" dirty="0"/>
        </a:p>
      </dgm:t>
    </dgm:pt>
    <dgm:pt modelId="{989FD291-6A75-4577-872A-B0C0D686A8A0}" type="parTrans" cxnId="{B5AC4218-56DF-4DAE-8206-7E3719340ED9}">
      <dgm:prSet/>
      <dgm:spPr/>
      <dgm:t>
        <a:bodyPr/>
        <a:lstStyle/>
        <a:p>
          <a:endParaRPr lang="es-ES"/>
        </a:p>
      </dgm:t>
    </dgm:pt>
    <dgm:pt modelId="{B5D7B4B6-47BC-4BDD-8A2E-8C0BD28BBDEA}" type="sibTrans" cxnId="{B5AC4218-56DF-4DAE-8206-7E3719340ED9}">
      <dgm:prSet/>
      <dgm:spPr/>
      <dgm:t>
        <a:bodyPr/>
        <a:lstStyle/>
        <a:p>
          <a:endParaRPr lang="es-ES"/>
        </a:p>
      </dgm:t>
    </dgm:pt>
    <dgm:pt modelId="{B2F34AE9-E073-4707-BBF4-C1991DEDEEAF}">
      <dgm:prSet custT="1"/>
      <dgm:spPr/>
      <dgm:t>
        <a:bodyPr/>
        <a:lstStyle/>
        <a:p>
          <a:pPr rtl="0"/>
          <a:r>
            <a:rPr lang="es-ES" sz="2000" b="1" u="sng" dirty="0" smtClean="0"/>
            <a:t>Comprometen a los poderes públicos </a:t>
          </a:r>
          <a:r>
            <a:rPr lang="es-ES" sz="2000" dirty="0" smtClean="0"/>
            <a:t>a la adopción de medidas para su efectividad  = </a:t>
          </a:r>
          <a:r>
            <a:rPr lang="es-ES" sz="2000" b="1" u="sng" dirty="0" smtClean="0"/>
            <a:t>POLITICAS PÚBLICAS</a:t>
          </a:r>
          <a:endParaRPr lang="es-ES" sz="2000" b="1" u="sng" dirty="0"/>
        </a:p>
      </dgm:t>
    </dgm:pt>
    <dgm:pt modelId="{2BF38E42-515D-4FED-B158-646ABB9870D5}" type="parTrans" cxnId="{CE3C7EBB-7B57-49F7-AD6D-6CCD44F07E91}">
      <dgm:prSet/>
      <dgm:spPr/>
      <dgm:t>
        <a:bodyPr/>
        <a:lstStyle/>
        <a:p>
          <a:endParaRPr lang="es-ES"/>
        </a:p>
      </dgm:t>
    </dgm:pt>
    <dgm:pt modelId="{1FB95A43-FAF2-486F-8A73-56A0D4701D4B}" type="sibTrans" cxnId="{CE3C7EBB-7B57-49F7-AD6D-6CCD44F07E91}">
      <dgm:prSet/>
      <dgm:spPr/>
      <dgm:t>
        <a:bodyPr/>
        <a:lstStyle/>
        <a:p>
          <a:endParaRPr lang="es-ES"/>
        </a:p>
      </dgm:t>
    </dgm:pt>
    <dgm:pt modelId="{4A080994-A1B0-4BC3-9B77-0DD512C899EA}">
      <dgm:prSet custT="1"/>
      <dgm:spPr/>
      <dgm:t>
        <a:bodyPr/>
        <a:lstStyle/>
        <a:p>
          <a:pPr rtl="0"/>
          <a:r>
            <a:rPr lang="es-ES" sz="2000" dirty="0" smtClean="0"/>
            <a:t>Deben inspirar la labor de los </a:t>
          </a:r>
          <a:r>
            <a:rPr lang="es-ES" sz="2000" b="1" i="1" dirty="0" smtClean="0"/>
            <a:t>JUECES </a:t>
          </a:r>
          <a:r>
            <a:rPr lang="es-ES" sz="2000" dirty="0" smtClean="0"/>
            <a:t>(</a:t>
          </a:r>
          <a:r>
            <a:rPr lang="es-ES" sz="2000" b="1" u="sng" dirty="0" smtClean="0"/>
            <a:t>juzgar con “perspectiva de género”)</a:t>
          </a:r>
          <a:endParaRPr lang="es-ES" sz="2000" b="1" u="sng" dirty="0"/>
        </a:p>
      </dgm:t>
    </dgm:pt>
    <dgm:pt modelId="{885969C9-A1CF-49DF-922C-C05FC1001C6D}" type="parTrans" cxnId="{9D685CBE-50C0-4BED-9D67-EF75B477F6AB}">
      <dgm:prSet/>
      <dgm:spPr/>
      <dgm:t>
        <a:bodyPr/>
        <a:lstStyle/>
        <a:p>
          <a:endParaRPr lang="es-ES"/>
        </a:p>
      </dgm:t>
    </dgm:pt>
    <dgm:pt modelId="{93734D7E-1EA9-4387-B5B3-AABB714BBB9F}" type="sibTrans" cxnId="{9D685CBE-50C0-4BED-9D67-EF75B477F6AB}">
      <dgm:prSet/>
      <dgm:spPr/>
      <dgm:t>
        <a:bodyPr/>
        <a:lstStyle/>
        <a:p>
          <a:endParaRPr lang="es-ES"/>
        </a:p>
      </dgm:t>
    </dgm:pt>
    <dgm:pt modelId="{D1CEA5E7-8EB1-4ED4-AEA7-6EA7C41684E2}" type="pres">
      <dgm:prSet presAssocID="{9ADB1E8C-1E95-4AA7-BA91-A5A8DD0A98E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D627E7-DF25-4000-8665-C4D69EF1AAE4}" type="pres">
      <dgm:prSet presAssocID="{9ADB1E8C-1E95-4AA7-BA91-A5A8DD0A98ED}" presName="arrow" presStyleLbl="bgShp" presStyleIdx="0" presStyleCnt="1"/>
      <dgm:spPr/>
      <dgm:t>
        <a:bodyPr/>
        <a:lstStyle/>
        <a:p>
          <a:endParaRPr lang="es-ES"/>
        </a:p>
      </dgm:t>
    </dgm:pt>
    <dgm:pt modelId="{99DAE44F-8197-4B50-9DB6-8D4147F04CF7}" type="pres">
      <dgm:prSet presAssocID="{9ADB1E8C-1E95-4AA7-BA91-A5A8DD0A98ED}" presName="linearProcess" presStyleCnt="0"/>
      <dgm:spPr/>
      <dgm:t>
        <a:bodyPr/>
        <a:lstStyle/>
        <a:p>
          <a:endParaRPr lang="es-ES"/>
        </a:p>
      </dgm:t>
    </dgm:pt>
    <dgm:pt modelId="{324EEBEF-FFC6-4E66-996E-104F34DA9AAB}" type="pres">
      <dgm:prSet presAssocID="{FDB7CF81-036E-418E-8CDC-FB67E2E522CA}" presName="textNode" presStyleLbl="node1" presStyleIdx="0" presStyleCnt="4" custScaleY="119539" custLinFactNeighborX="-66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364E7-C997-4CC6-B056-A16CA1F16A21}" type="pres">
      <dgm:prSet presAssocID="{0C2F32F2-9BF4-4DA8-A49A-F694537E1EC9}" presName="sibTrans" presStyleCnt="0"/>
      <dgm:spPr/>
      <dgm:t>
        <a:bodyPr/>
        <a:lstStyle/>
        <a:p>
          <a:endParaRPr lang="es-ES"/>
        </a:p>
      </dgm:t>
    </dgm:pt>
    <dgm:pt modelId="{39463D53-36B1-4FF2-8898-91552F2881EB}" type="pres">
      <dgm:prSet presAssocID="{0BBAC50D-1CAB-4CD9-A9AB-40CD69D22FF1}" presName="textNode" presStyleLbl="node1" presStyleIdx="1" presStyleCnt="4" custScaleY="175326" custLinFactNeighborX="5972" custLinFactNeighborY="7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3B6FA-3AD5-49EF-BD1F-87732FFC9760}" type="pres">
      <dgm:prSet presAssocID="{B5D7B4B6-47BC-4BDD-8A2E-8C0BD28BBDEA}" presName="sibTrans" presStyleCnt="0"/>
      <dgm:spPr/>
      <dgm:t>
        <a:bodyPr/>
        <a:lstStyle/>
        <a:p>
          <a:endParaRPr lang="es-ES"/>
        </a:p>
      </dgm:t>
    </dgm:pt>
    <dgm:pt modelId="{41BFF47A-2F86-4605-92B6-B3964C585EB6}" type="pres">
      <dgm:prSet presAssocID="{B2F34AE9-E073-4707-BBF4-C1991DEDEEAF}" presName="textNode" presStyleLbl="node1" presStyleIdx="2" presStyleCnt="4" custScaleY="1317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2B1465-7D88-4F8F-8750-7F80AB59CF44}" type="pres">
      <dgm:prSet presAssocID="{1FB95A43-FAF2-486F-8A73-56A0D4701D4B}" presName="sibTrans" presStyleCnt="0"/>
      <dgm:spPr/>
    </dgm:pt>
    <dgm:pt modelId="{804A2B3F-5276-4DC7-8485-52A51F124FCB}" type="pres">
      <dgm:prSet presAssocID="{4A080994-A1B0-4BC3-9B77-0DD512C899E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0D8650-426D-41C2-B5C9-67BE7B97F20B}" type="presOf" srcId="{0BBAC50D-1CAB-4CD9-A9AB-40CD69D22FF1}" destId="{39463D53-36B1-4FF2-8898-91552F2881EB}" srcOrd="0" destOrd="0" presId="urn:microsoft.com/office/officeart/2005/8/layout/hProcess9"/>
    <dgm:cxn modelId="{582031F6-0662-4128-9D45-52D091966BC1}" type="presOf" srcId="{B2F34AE9-E073-4707-BBF4-C1991DEDEEAF}" destId="{41BFF47A-2F86-4605-92B6-B3964C585EB6}" srcOrd="0" destOrd="0" presId="urn:microsoft.com/office/officeart/2005/8/layout/hProcess9"/>
    <dgm:cxn modelId="{1AD517F4-B836-44D4-AE06-5F2EFE8D8C8B}" type="presOf" srcId="{4A080994-A1B0-4BC3-9B77-0DD512C899EA}" destId="{804A2B3F-5276-4DC7-8485-52A51F124FCB}" srcOrd="0" destOrd="0" presId="urn:microsoft.com/office/officeart/2005/8/layout/hProcess9"/>
    <dgm:cxn modelId="{9D685CBE-50C0-4BED-9D67-EF75B477F6AB}" srcId="{9ADB1E8C-1E95-4AA7-BA91-A5A8DD0A98ED}" destId="{4A080994-A1B0-4BC3-9B77-0DD512C899EA}" srcOrd="3" destOrd="0" parTransId="{885969C9-A1CF-49DF-922C-C05FC1001C6D}" sibTransId="{93734D7E-1EA9-4387-B5B3-AABB714BBB9F}"/>
    <dgm:cxn modelId="{0FD28C92-1A6D-456A-AE37-09CD5D4D330A}" srcId="{9ADB1E8C-1E95-4AA7-BA91-A5A8DD0A98ED}" destId="{FDB7CF81-036E-418E-8CDC-FB67E2E522CA}" srcOrd="0" destOrd="0" parTransId="{EFB73E5F-3050-4285-9343-BBA38348899A}" sibTransId="{0C2F32F2-9BF4-4DA8-A49A-F694537E1EC9}"/>
    <dgm:cxn modelId="{CE3C7EBB-7B57-49F7-AD6D-6CCD44F07E91}" srcId="{9ADB1E8C-1E95-4AA7-BA91-A5A8DD0A98ED}" destId="{B2F34AE9-E073-4707-BBF4-C1991DEDEEAF}" srcOrd="2" destOrd="0" parTransId="{2BF38E42-515D-4FED-B158-646ABB9870D5}" sibTransId="{1FB95A43-FAF2-486F-8A73-56A0D4701D4B}"/>
    <dgm:cxn modelId="{B5AC4218-56DF-4DAE-8206-7E3719340ED9}" srcId="{9ADB1E8C-1E95-4AA7-BA91-A5A8DD0A98ED}" destId="{0BBAC50D-1CAB-4CD9-A9AB-40CD69D22FF1}" srcOrd="1" destOrd="0" parTransId="{989FD291-6A75-4577-872A-B0C0D686A8A0}" sibTransId="{B5D7B4B6-47BC-4BDD-8A2E-8C0BD28BBDEA}"/>
    <dgm:cxn modelId="{3E567451-77A2-4502-B12D-B2885C09BDED}" type="presOf" srcId="{9ADB1E8C-1E95-4AA7-BA91-A5A8DD0A98ED}" destId="{D1CEA5E7-8EB1-4ED4-AEA7-6EA7C41684E2}" srcOrd="0" destOrd="0" presId="urn:microsoft.com/office/officeart/2005/8/layout/hProcess9"/>
    <dgm:cxn modelId="{4032FC7F-7E64-4946-BC21-E6CFEF697DAF}" type="presOf" srcId="{FDB7CF81-036E-418E-8CDC-FB67E2E522CA}" destId="{324EEBEF-FFC6-4E66-996E-104F34DA9AAB}" srcOrd="0" destOrd="0" presId="urn:microsoft.com/office/officeart/2005/8/layout/hProcess9"/>
    <dgm:cxn modelId="{71A3C089-37A3-4090-8171-D0910D3314E0}" type="presParOf" srcId="{D1CEA5E7-8EB1-4ED4-AEA7-6EA7C41684E2}" destId="{77D627E7-DF25-4000-8665-C4D69EF1AAE4}" srcOrd="0" destOrd="0" presId="urn:microsoft.com/office/officeart/2005/8/layout/hProcess9"/>
    <dgm:cxn modelId="{E32E7000-EC0E-424B-B447-51BA1108DC57}" type="presParOf" srcId="{D1CEA5E7-8EB1-4ED4-AEA7-6EA7C41684E2}" destId="{99DAE44F-8197-4B50-9DB6-8D4147F04CF7}" srcOrd="1" destOrd="0" presId="urn:microsoft.com/office/officeart/2005/8/layout/hProcess9"/>
    <dgm:cxn modelId="{0E6B2577-2B71-4D68-8150-B0450B204107}" type="presParOf" srcId="{99DAE44F-8197-4B50-9DB6-8D4147F04CF7}" destId="{324EEBEF-FFC6-4E66-996E-104F34DA9AAB}" srcOrd="0" destOrd="0" presId="urn:microsoft.com/office/officeart/2005/8/layout/hProcess9"/>
    <dgm:cxn modelId="{111FDBC1-4EF3-4A15-848A-57476CEF115D}" type="presParOf" srcId="{99DAE44F-8197-4B50-9DB6-8D4147F04CF7}" destId="{F81364E7-C997-4CC6-B056-A16CA1F16A21}" srcOrd="1" destOrd="0" presId="urn:microsoft.com/office/officeart/2005/8/layout/hProcess9"/>
    <dgm:cxn modelId="{39584C25-B0E9-421E-826C-2EF6D0651B18}" type="presParOf" srcId="{99DAE44F-8197-4B50-9DB6-8D4147F04CF7}" destId="{39463D53-36B1-4FF2-8898-91552F2881EB}" srcOrd="2" destOrd="0" presId="urn:microsoft.com/office/officeart/2005/8/layout/hProcess9"/>
    <dgm:cxn modelId="{613994CC-4E53-4F0A-93D3-B6E76EB83B99}" type="presParOf" srcId="{99DAE44F-8197-4B50-9DB6-8D4147F04CF7}" destId="{CCE3B6FA-3AD5-49EF-BD1F-87732FFC9760}" srcOrd="3" destOrd="0" presId="urn:microsoft.com/office/officeart/2005/8/layout/hProcess9"/>
    <dgm:cxn modelId="{6DA507C8-9307-426A-93BB-C63DE4DA4A2A}" type="presParOf" srcId="{99DAE44F-8197-4B50-9DB6-8D4147F04CF7}" destId="{41BFF47A-2F86-4605-92B6-B3964C585EB6}" srcOrd="4" destOrd="0" presId="urn:microsoft.com/office/officeart/2005/8/layout/hProcess9"/>
    <dgm:cxn modelId="{EA73BE9B-B72D-48C0-9427-9DB802ADBE9D}" type="presParOf" srcId="{99DAE44F-8197-4B50-9DB6-8D4147F04CF7}" destId="{562B1465-7D88-4F8F-8750-7F80AB59CF44}" srcOrd="5" destOrd="0" presId="urn:microsoft.com/office/officeart/2005/8/layout/hProcess9"/>
    <dgm:cxn modelId="{763C2AB0-E220-45A6-8FDE-2AC5BF3270DA}" type="presParOf" srcId="{99DAE44F-8197-4B50-9DB6-8D4147F04CF7}" destId="{804A2B3F-5276-4DC7-8485-52A51F124FC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F094A45-DD13-4D6A-A332-F3511EFFC4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04998E5-BC54-4F68-B642-130B63FFDC35}">
      <dgm:prSet/>
      <dgm:spPr/>
      <dgm:t>
        <a:bodyPr/>
        <a:lstStyle/>
        <a:p>
          <a:pPr rtl="0"/>
          <a:r>
            <a:rPr lang="es-ES" smtClean="0"/>
            <a:t>Principio interpretativo </a:t>
          </a:r>
          <a:r>
            <a:rPr lang="es-ES" i="1" smtClean="0"/>
            <a:t>favor muliere</a:t>
          </a:r>
          <a:endParaRPr lang="es-ES"/>
        </a:p>
      </dgm:t>
    </dgm:pt>
    <dgm:pt modelId="{4C404D49-DE52-4E4C-A62E-DAA1BADEC650}" type="parTrans" cxnId="{A278F072-BAEF-41E8-95FB-36D05DEE1930}">
      <dgm:prSet/>
      <dgm:spPr/>
      <dgm:t>
        <a:bodyPr/>
        <a:lstStyle/>
        <a:p>
          <a:endParaRPr lang="es-ES"/>
        </a:p>
      </dgm:t>
    </dgm:pt>
    <dgm:pt modelId="{955D9FC2-7C90-41BE-9282-DB666241CDD2}" type="sibTrans" cxnId="{A278F072-BAEF-41E8-95FB-36D05DEE1930}">
      <dgm:prSet/>
      <dgm:spPr/>
      <dgm:t>
        <a:bodyPr/>
        <a:lstStyle/>
        <a:p>
          <a:endParaRPr lang="es-ES"/>
        </a:p>
      </dgm:t>
    </dgm:pt>
    <dgm:pt modelId="{B3F56284-D7F8-4150-B55F-C24CE20BFE7B}">
      <dgm:prSet/>
      <dgm:spPr/>
      <dgm:t>
        <a:bodyPr/>
        <a:lstStyle/>
        <a:p>
          <a:pPr rtl="0"/>
          <a:r>
            <a:rPr lang="es-ES" smtClean="0"/>
            <a:t>Supuesto de hecho:</a:t>
          </a:r>
          <a:endParaRPr lang="es-ES"/>
        </a:p>
      </dgm:t>
    </dgm:pt>
    <dgm:pt modelId="{8EDCCB1E-81B1-44BB-A6D5-78E8C681BE80}" type="parTrans" cxnId="{71CEBBBE-7DDA-43D3-B7CB-94C5191ED1B4}">
      <dgm:prSet/>
      <dgm:spPr/>
      <dgm:t>
        <a:bodyPr/>
        <a:lstStyle/>
        <a:p>
          <a:endParaRPr lang="es-ES"/>
        </a:p>
      </dgm:t>
    </dgm:pt>
    <dgm:pt modelId="{431F2BB2-D5E7-4447-B844-DDFC3622B1C4}" type="sibTrans" cxnId="{71CEBBBE-7DDA-43D3-B7CB-94C5191ED1B4}">
      <dgm:prSet/>
      <dgm:spPr/>
      <dgm:t>
        <a:bodyPr/>
        <a:lstStyle/>
        <a:p>
          <a:endParaRPr lang="es-ES"/>
        </a:p>
      </dgm:t>
    </dgm:pt>
    <dgm:pt modelId="{417D4487-E80D-4CCE-952B-25CF57A9EB20}">
      <dgm:prSet/>
      <dgm:spPr/>
      <dgm:t>
        <a:bodyPr/>
        <a:lstStyle/>
        <a:p>
          <a:pPr rtl="0"/>
          <a:r>
            <a:rPr lang="es-ES" smtClean="0"/>
            <a:t>Trabajadora en situación de IT con conjuntivitis vírica</a:t>
          </a:r>
          <a:endParaRPr lang="es-ES"/>
        </a:p>
      </dgm:t>
    </dgm:pt>
    <dgm:pt modelId="{6580A896-2D14-4633-AA37-E2C932693328}" type="parTrans" cxnId="{F47AA61F-FB17-4324-9ED0-09818239A8EB}">
      <dgm:prSet/>
      <dgm:spPr/>
      <dgm:t>
        <a:bodyPr/>
        <a:lstStyle/>
        <a:p>
          <a:endParaRPr lang="es-ES"/>
        </a:p>
      </dgm:t>
    </dgm:pt>
    <dgm:pt modelId="{E44AC33D-DCA1-48C2-BCC7-08DEFF44CFBC}" type="sibTrans" cxnId="{F47AA61F-FB17-4324-9ED0-09818239A8EB}">
      <dgm:prSet/>
      <dgm:spPr/>
      <dgm:t>
        <a:bodyPr/>
        <a:lstStyle/>
        <a:p>
          <a:endParaRPr lang="es-ES"/>
        </a:p>
      </dgm:t>
    </dgm:pt>
    <dgm:pt modelId="{03560378-2188-4291-BD3B-A06F656E4B13}">
      <dgm:prSet/>
      <dgm:spPr/>
      <dgm:t>
        <a:bodyPr/>
        <a:lstStyle/>
        <a:p>
          <a:pPr rtl="0"/>
          <a:r>
            <a:rPr lang="es-ES" smtClean="0"/>
            <a:t>objeto de seguimiento por un detective privado</a:t>
          </a:r>
          <a:endParaRPr lang="es-ES"/>
        </a:p>
      </dgm:t>
    </dgm:pt>
    <dgm:pt modelId="{E890E126-1375-4950-9112-BD26D67D2754}" type="parTrans" cxnId="{2CF41763-AA48-46E1-8473-AC1428C77970}">
      <dgm:prSet/>
      <dgm:spPr/>
      <dgm:t>
        <a:bodyPr/>
        <a:lstStyle/>
        <a:p>
          <a:endParaRPr lang="es-ES"/>
        </a:p>
      </dgm:t>
    </dgm:pt>
    <dgm:pt modelId="{D0D02591-08FF-4791-9D3B-0E98DEEF7997}" type="sibTrans" cxnId="{2CF41763-AA48-46E1-8473-AC1428C77970}">
      <dgm:prSet/>
      <dgm:spPr/>
      <dgm:t>
        <a:bodyPr/>
        <a:lstStyle/>
        <a:p>
          <a:endParaRPr lang="es-ES"/>
        </a:p>
      </dgm:t>
    </dgm:pt>
    <dgm:pt modelId="{63646D24-7000-4716-8356-554C952A2C54}">
      <dgm:prSet/>
      <dgm:spPr/>
      <dgm:t>
        <a:bodyPr/>
        <a:lstStyle/>
        <a:p>
          <a:pPr rtl="0"/>
          <a:r>
            <a:rPr lang="es-ES" smtClean="0"/>
            <a:t>despedida por transgresión de la buena fe contractual al haber sido descubierta yendo a la playa con sus tres hijos en el mes de julio</a:t>
          </a:r>
          <a:endParaRPr lang="es-ES"/>
        </a:p>
      </dgm:t>
    </dgm:pt>
    <dgm:pt modelId="{3E2A1947-7AC6-4B47-948B-3867ACC8BA45}" type="parTrans" cxnId="{074F9287-25AA-476B-A48D-AB9980501ABC}">
      <dgm:prSet/>
      <dgm:spPr/>
      <dgm:t>
        <a:bodyPr/>
        <a:lstStyle/>
        <a:p>
          <a:endParaRPr lang="es-ES"/>
        </a:p>
      </dgm:t>
    </dgm:pt>
    <dgm:pt modelId="{F87F7B53-3D5F-4C3F-AC06-6B9997132EE1}" type="sibTrans" cxnId="{074F9287-25AA-476B-A48D-AB9980501ABC}">
      <dgm:prSet/>
      <dgm:spPr/>
      <dgm:t>
        <a:bodyPr/>
        <a:lstStyle/>
        <a:p>
          <a:endParaRPr lang="es-ES"/>
        </a:p>
      </dgm:t>
    </dgm:pt>
    <dgm:pt modelId="{5CAE5FD7-1938-40C7-8DB3-0A8983167AAA}">
      <dgm:prSet/>
      <dgm:spPr/>
      <dgm:t>
        <a:bodyPr/>
        <a:lstStyle/>
        <a:p>
          <a:pPr rtl="0"/>
          <a:r>
            <a:rPr lang="es-ES" smtClean="0"/>
            <a:t>Decisión de la Sala:</a:t>
          </a:r>
          <a:endParaRPr lang="es-ES"/>
        </a:p>
      </dgm:t>
    </dgm:pt>
    <dgm:pt modelId="{B1E3FFDE-6D83-40DF-AD9E-F3A99FDA2510}" type="parTrans" cxnId="{CF90FE0A-0653-40A7-AD75-682ED17BD258}">
      <dgm:prSet/>
      <dgm:spPr/>
      <dgm:t>
        <a:bodyPr/>
        <a:lstStyle/>
        <a:p>
          <a:endParaRPr lang="es-ES"/>
        </a:p>
      </dgm:t>
    </dgm:pt>
    <dgm:pt modelId="{9BC06609-1089-476E-B494-82F71FA667FF}" type="sibTrans" cxnId="{CF90FE0A-0653-40A7-AD75-682ED17BD258}">
      <dgm:prSet/>
      <dgm:spPr/>
      <dgm:t>
        <a:bodyPr/>
        <a:lstStyle/>
        <a:p>
          <a:endParaRPr lang="es-ES"/>
        </a:p>
      </dgm:t>
    </dgm:pt>
    <dgm:pt modelId="{497AB39A-18B5-4766-BC4B-51FF760D18E5}">
      <dgm:prSet/>
      <dgm:spPr/>
      <dgm:t>
        <a:bodyPr/>
        <a:lstStyle/>
        <a:p>
          <a:pPr rtl="0"/>
          <a:r>
            <a:rPr lang="es-ES" smtClean="0"/>
            <a:t>No cabe una interpretación constitucional sobre el alcance de la buena fe que comprometa el ejercicio de derechos fundamentales</a:t>
          </a:r>
          <a:endParaRPr lang="es-ES"/>
        </a:p>
      </dgm:t>
    </dgm:pt>
    <dgm:pt modelId="{DBB78101-8993-45B1-8D6A-B461A0557BF2}" type="parTrans" cxnId="{B519249F-90B4-44B5-893A-587F2996FFB9}">
      <dgm:prSet/>
      <dgm:spPr/>
      <dgm:t>
        <a:bodyPr/>
        <a:lstStyle/>
        <a:p>
          <a:endParaRPr lang="es-ES"/>
        </a:p>
      </dgm:t>
    </dgm:pt>
    <dgm:pt modelId="{2ADA6560-3FB7-4472-9D54-790B0497D2E2}" type="sibTrans" cxnId="{B519249F-90B4-44B5-893A-587F2996FFB9}">
      <dgm:prSet/>
      <dgm:spPr/>
      <dgm:t>
        <a:bodyPr/>
        <a:lstStyle/>
        <a:p>
          <a:endParaRPr lang="es-ES"/>
        </a:p>
      </dgm:t>
    </dgm:pt>
    <dgm:pt modelId="{E13EF5F8-6437-4007-A5D9-98274E23E0E0}">
      <dgm:prSet/>
      <dgm:spPr/>
      <dgm:t>
        <a:bodyPr/>
        <a:lstStyle/>
        <a:p>
          <a:pPr rtl="0"/>
          <a:r>
            <a:rPr lang="es-ES" smtClean="0"/>
            <a:t>conexión derechos de conciliación de la vida laboral y familiar = no discriminación por sexo</a:t>
          </a:r>
          <a:endParaRPr lang="es-ES"/>
        </a:p>
      </dgm:t>
    </dgm:pt>
    <dgm:pt modelId="{FFE5561F-9B7C-4ACC-BE78-4170BFE7F213}" type="parTrans" cxnId="{97BAF238-931E-40D0-9DFF-FACDC636CD1C}">
      <dgm:prSet/>
      <dgm:spPr/>
      <dgm:t>
        <a:bodyPr/>
        <a:lstStyle/>
        <a:p>
          <a:endParaRPr lang="es-ES"/>
        </a:p>
      </dgm:t>
    </dgm:pt>
    <dgm:pt modelId="{BFC9934D-158B-44E2-8CFD-59AEAB4BCCE9}" type="sibTrans" cxnId="{97BAF238-931E-40D0-9DFF-FACDC636CD1C}">
      <dgm:prSet/>
      <dgm:spPr/>
      <dgm:t>
        <a:bodyPr/>
        <a:lstStyle/>
        <a:p>
          <a:endParaRPr lang="es-ES"/>
        </a:p>
      </dgm:t>
    </dgm:pt>
    <dgm:pt modelId="{9B74A7C0-368D-46B8-A32D-F6E22EDB75D7}">
      <dgm:prSet/>
      <dgm:spPr/>
      <dgm:t>
        <a:bodyPr/>
        <a:lstStyle/>
        <a:p>
          <a:pPr rtl="0"/>
          <a:r>
            <a:rPr lang="es-ES" smtClean="0"/>
            <a:t>confirma la decisión de instancia = NULIDAD del despido</a:t>
          </a:r>
          <a:endParaRPr lang="es-ES"/>
        </a:p>
      </dgm:t>
    </dgm:pt>
    <dgm:pt modelId="{D3C00EFC-6A00-4916-9538-29E9F2455E5D}" type="parTrans" cxnId="{48E6889B-6540-4F33-8B62-E91D644E1D18}">
      <dgm:prSet/>
      <dgm:spPr/>
      <dgm:t>
        <a:bodyPr/>
        <a:lstStyle/>
        <a:p>
          <a:endParaRPr lang="es-ES"/>
        </a:p>
      </dgm:t>
    </dgm:pt>
    <dgm:pt modelId="{385F3BFC-FA55-4BC5-8D0A-0BC1CA05BF07}" type="sibTrans" cxnId="{48E6889B-6540-4F33-8B62-E91D644E1D18}">
      <dgm:prSet/>
      <dgm:spPr/>
      <dgm:t>
        <a:bodyPr/>
        <a:lstStyle/>
        <a:p>
          <a:endParaRPr lang="es-ES"/>
        </a:p>
      </dgm:t>
    </dgm:pt>
    <dgm:pt modelId="{FE55C0B0-B669-49DD-85BF-907E85167F51}" type="pres">
      <dgm:prSet presAssocID="{5F094A45-DD13-4D6A-A332-F3511EFFC4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518C1E-85B7-4A41-9C03-AA0048E17444}" type="pres">
      <dgm:prSet presAssocID="{704998E5-BC54-4F68-B642-130B63FFDC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9F877-1361-411C-A269-66556C40864B}" type="pres">
      <dgm:prSet presAssocID="{955D9FC2-7C90-41BE-9282-DB666241CDD2}" presName="spacer" presStyleCnt="0"/>
      <dgm:spPr/>
    </dgm:pt>
    <dgm:pt modelId="{A681DA60-9B4A-442F-B29D-7099A6D87275}" type="pres">
      <dgm:prSet presAssocID="{B3F56284-D7F8-4150-B55F-C24CE20BFE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1E238-E2FE-42DD-A14B-4591A2F9DD8C}" type="pres">
      <dgm:prSet presAssocID="{B3F56284-D7F8-4150-B55F-C24CE20BFE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D2125C-9089-416B-8CD1-4AA1B76A28F7}" type="pres">
      <dgm:prSet presAssocID="{5CAE5FD7-1938-40C7-8DB3-0A8983167A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0BCD82-400A-43A0-BA65-A8BA689EA4A4}" type="pres">
      <dgm:prSet presAssocID="{5CAE5FD7-1938-40C7-8DB3-0A8983167AA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6D5831-3648-4859-B604-03ABE52C38D6}" type="presOf" srcId="{417D4487-E80D-4CCE-952B-25CF57A9EB20}" destId="{1671E238-E2FE-42DD-A14B-4591A2F9DD8C}" srcOrd="0" destOrd="0" presId="urn:microsoft.com/office/officeart/2005/8/layout/vList2"/>
    <dgm:cxn modelId="{DDEBE9B6-6FB6-4ED2-A76B-22214C921726}" type="presOf" srcId="{704998E5-BC54-4F68-B642-130B63FFDC35}" destId="{2F518C1E-85B7-4A41-9C03-AA0048E17444}" srcOrd="0" destOrd="0" presId="urn:microsoft.com/office/officeart/2005/8/layout/vList2"/>
    <dgm:cxn modelId="{2D05697E-4B13-4BC0-A036-B1D439E2A746}" type="presOf" srcId="{9B74A7C0-368D-46B8-A32D-F6E22EDB75D7}" destId="{CD0BCD82-400A-43A0-BA65-A8BA689EA4A4}" srcOrd="0" destOrd="2" presId="urn:microsoft.com/office/officeart/2005/8/layout/vList2"/>
    <dgm:cxn modelId="{3BF5C414-CF08-4219-BBCC-78C93D350DDE}" type="presOf" srcId="{63646D24-7000-4716-8356-554C952A2C54}" destId="{1671E238-E2FE-42DD-A14B-4591A2F9DD8C}" srcOrd="0" destOrd="2" presId="urn:microsoft.com/office/officeart/2005/8/layout/vList2"/>
    <dgm:cxn modelId="{97BAF238-931E-40D0-9DFF-FACDC636CD1C}" srcId="{5CAE5FD7-1938-40C7-8DB3-0A8983167AAA}" destId="{E13EF5F8-6437-4007-A5D9-98274E23E0E0}" srcOrd="1" destOrd="0" parTransId="{FFE5561F-9B7C-4ACC-BE78-4170BFE7F213}" sibTransId="{BFC9934D-158B-44E2-8CFD-59AEAB4BCCE9}"/>
    <dgm:cxn modelId="{48E6889B-6540-4F33-8B62-E91D644E1D18}" srcId="{5CAE5FD7-1938-40C7-8DB3-0A8983167AAA}" destId="{9B74A7C0-368D-46B8-A32D-F6E22EDB75D7}" srcOrd="2" destOrd="0" parTransId="{D3C00EFC-6A00-4916-9538-29E9F2455E5D}" sibTransId="{385F3BFC-FA55-4BC5-8D0A-0BC1CA05BF07}"/>
    <dgm:cxn modelId="{CF90FE0A-0653-40A7-AD75-682ED17BD258}" srcId="{5F094A45-DD13-4D6A-A332-F3511EFFC44E}" destId="{5CAE5FD7-1938-40C7-8DB3-0A8983167AAA}" srcOrd="2" destOrd="0" parTransId="{B1E3FFDE-6D83-40DF-AD9E-F3A99FDA2510}" sibTransId="{9BC06609-1089-476E-B494-82F71FA667FF}"/>
    <dgm:cxn modelId="{92F37A9A-17FE-420B-9208-4AE80BD4C098}" type="presOf" srcId="{497AB39A-18B5-4766-BC4B-51FF760D18E5}" destId="{CD0BCD82-400A-43A0-BA65-A8BA689EA4A4}" srcOrd="0" destOrd="0" presId="urn:microsoft.com/office/officeart/2005/8/layout/vList2"/>
    <dgm:cxn modelId="{074F9287-25AA-476B-A48D-AB9980501ABC}" srcId="{B3F56284-D7F8-4150-B55F-C24CE20BFE7B}" destId="{63646D24-7000-4716-8356-554C952A2C54}" srcOrd="2" destOrd="0" parTransId="{3E2A1947-7AC6-4B47-948B-3867ACC8BA45}" sibTransId="{F87F7B53-3D5F-4C3F-AC06-6B9997132EE1}"/>
    <dgm:cxn modelId="{A278F072-BAEF-41E8-95FB-36D05DEE1930}" srcId="{5F094A45-DD13-4D6A-A332-F3511EFFC44E}" destId="{704998E5-BC54-4F68-B642-130B63FFDC35}" srcOrd="0" destOrd="0" parTransId="{4C404D49-DE52-4E4C-A62E-DAA1BADEC650}" sibTransId="{955D9FC2-7C90-41BE-9282-DB666241CDD2}"/>
    <dgm:cxn modelId="{65D86501-E1D1-4E76-BD27-869488287B04}" type="presOf" srcId="{B3F56284-D7F8-4150-B55F-C24CE20BFE7B}" destId="{A681DA60-9B4A-442F-B29D-7099A6D87275}" srcOrd="0" destOrd="0" presId="urn:microsoft.com/office/officeart/2005/8/layout/vList2"/>
    <dgm:cxn modelId="{B519249F-90B4-44B5-893A-587F2996FFB9}" srcId="{5CAE5FD7-1938-40C7-8DB3-0A8983167AAA}" destId="{497AB39A-18B5-4766-BC4B-51FF760D18E5}" srcOrd="0" destOrd="0" parTransId="{DBB78101-8993-45B1-8D6A-B461A0557BF2}" sibTransId="{2ADA6560-3FB7-4472-9D54-790B0497D2E2}"/>
    <dgm:cxn modelId="{A60072FE-4EE3-4597-92D2-4AF2C4AF9779}" type="presOf" srcId="{5CAE5FD7-1938-40C7-8DB3-0A8983167AAA}" destId="{26D2125C-9089-416B-8CD1-4AA1B76A28F7}" srcOrd="0" destOrd="0" presId="urn:microsoft.com/office/officeart/2005/8/layout/vList2"/>
    <dgm:cxn modelId="{2CF41763-AA48-46E1-8473-AC1428C77970}" srcId="{B3F56284-D7F8-4150-B55F-C24CE20BFE7B}" destId="{03560378-2188-4291-BD3B-A06F656E4B13}" srcOrd="1" destOrd="0" parTransId="{E890E126-1375-4950-9112-BD26D67D2754}" sibTransId="{D0D02591-08FF-4791-9D3B-0E98DEEF7997}"/>
    <dgm:cxn modelId="{DB186C39-BE32-4685-BEF8-1F0F40196EE7}" type="presOf" srcId="{E13EF5F8-6437-4007-A5D9-98274E23E0E0}" destId="{CD0BCD82-400A-43A0-BA65-A8BA689EA4A4}" srcOrd="0" destOrd="1" presId="urn:microsoft.com/office/officeart/2005/8/layout/vList2"/>
    <dgm:cxn modelId="{71CEBBBE-7DDA-43D3-B7CB-94C5191ED1B4}" srcId="{5F094A45-DD13-4D6A-A332-F3511EFFC44E}" destId="{B3F56284-D7F8-4150-B55F-C24CE20BFE7B}" srcOrd="1" destOrd="0" parTransId="{8EDCCB1E-81B1-44BB-A6D5-78E8C681BE80}" sibTransId="{431F2BB2-D5E7-4447-B844-DDFC3622B1C4}"/>
    <dgm:cxn modelId="{3B722B38-B67E-417C-827F-08D6456C4D39}" type="presOf" srcId="{03560378-2188-4291-BD3B-A06F656E4B13}" destId="{1671E238-E2FE-42DD-A14B-4591A2F9DD8C}" srcOrd="0" destOrd="1" presId="urn:microsoft.com/office/officeart/2005/8/layout/vList2"/>
    <dgm:cxn modelId="{F47AA61F-FB17-4324-9ED0-09818239A8EB}" srcId="{B3F56284-D7F8-4150-B55F-C24CE20BFE7B}" destId="{417D4487-E80D-4CCE-952B-25CF57A9EB20}" srcOrd="0" destOrd="0" parTransId="{6580A896-2D14-4633-AA37-E2C932693328}" sibTransId="{E44AC33D-DCA1-48C2-BCC7-08DEFF44CFBC}"/>
    <dgm:cxn modelId="{D084EEEB-C8BB-4510-BAF3-81CE85F2E0EB}" type="presOf" srcId="{5F094A45-DD13-4D6A-A332-F3511EFFC44E}" destId="{FE55C0B0-B669-49DD-85BF-907E85167F51}" srcOrd="0" destOrd="0" presId="urn:microsoft.com/office/officeart/2005/8/layout/vList2"/>
    <dgm:cxn modelId="{718E76F7-D8B0-4597-8682-70433112E340}" type="presParOf" srcId="{FE55C0B0-B669-49DD-85BF-907E85167F51}" destId="{2F518C1E-85B7-4A41-9C03-AA0048E17444}" srcOrd="0" destOrd="0" presId="urn:microsoft.com/office/officeart/2005/8/layout/vList2"/>
    <dgm:cxn modelId="{73151AE1-8216-42C1-9382-910C5DBBFFDC}" type="presParOf" srcId="{FE55C0B0-B669-49DD-85BF-907E85167F51}" destId="{1709F877-1361-411C-A269-66556C40864B}" srcOrd="1" destOrd="0" presId="urn:microsoft.com/office/officeart/2005/8/layout/vList2"/>
    <dgm:cxn modelId="{E11D0C08-1309-4CE8-B30D-23AA652394B5}" type="presParOf" srcId="{FE55C0B0-B669-49DD-85BF-907E85167F51}" destId="{A681DA60-9B4A-442F-B29D-7099A6D87275}" srcOrd="2" destOrd="0" presId="urn:microsoft.com/office/officeart/2005/8/layout/vList2"/>
    <dgm:cxn modelId="{C954F177-03C3-4A9D-AD22-55B6D279BE5D}" type="presParOf" srcId="{FE55C0B0-B669-49DD-85BF-907E85167F51}" destId="{1671E238-E2FE-42DD-A14B-4591A2F9DD8C}" srcOrd="3" destOrd="0" presId="urn:microsoft.com/office/officeart/2005/8/layout/vList2"/>
    <dgm:cxn modelId="{2A620B18-3AFF-470B-A2CD-477A2510BCA2}" type="presParOf" srcId="{FE55C0B0-B669-49DD-85BF-907E85167F51}" destId="{26D2125C-9089-416B-8CD1-4AA1B76A28F7}" srcOrd="4" destOrd="0" presId="urn:microsoft.com/office/officeart/2005/8/layout/vList2"/>
    <dgm:cxn modelId="{BF28C48C-E7B2-43C7-A72E-FCA8906892D7}" type="presParOf" srcId="{FE55C0B0-B669-49DD-85BF-907E85167F51}" destId="{CD0BCD82-400A-43A0-BA65-A8BA689EA4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48D94CF-669F-459E-A681-E11D8327AFB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5BC636-BD27-4124-AB2E-2461DC706A1F}">
      <dgm:prSet custT="1"/>
      <dgm:spPr/>
      <dgm:t>
        <a:bodyPr/>
        <a:lstStyle/>
        <a:p>
          <a:pPr rtl="0"/>
          <a:r>
            <a:rPr lang="es-ES" sz="2000" b="1" dirty="0" smtClean="0"/>
            <a:t>Introduce </a:t>
          </a:r>
          <a:r>
            <a:rPr lang="es-ES" sz="2000" b="1" u="sng" dirty="0" smtClean="0"/>
            <a:t>perspectiva de género en toda la labor inspectora</a:t>
          </a:r>
          <a:endParaRPr lang="es-ES" sz="2000" dirty="0"/>
        </a:p>
      </dgm:t>
    </dgm:pt>
    <dgm:pt modelId="{E1A9AD5F-812E-4C0E-848D-8325955FF756}" type="parTrans" cxnId="{F0F8F72E-50BE-4F02-BE47-29C181667AC0}">
      <dgm:prSet/>
      <dgm:spPr/>
      <dgm:t>
        <a:bodyPr/>
        <a:lstStyle/>
        <a:p>
          <a:endParaRPr lang="es-ES"/>
        </a:p>
      </dgm:t>
    </dgm:pt>
    <dgm:pt modelId="{B99EFA80-CF30-4A12-8E5B-C97CAA8B405F}" type="sibTrans" cxnId="{F0F8F72E-50BE-4F02-BE47-29C181667AC0}">
      <dgm:prSet/>
      <dgm:spPr/>
      <dgm:t>
        <a:bodyPr/>
        <a:lstStyle/>
        <a:p>
          <a:endParaRPr lang="es-ES"/>
        </a:p>
      </dgm:t>
    </dgm:pt>
    <dgm:pt modelId="{7786F9F2-DE75-4C5D-ACF2-F8C809F212F8}">
      <dgm:prSet custT="1"/>
      <dgm:spPr/>
      <dgm:t>
        <a:bodyPr/>
        <a:lstStyle/>
        <a:p>
          <a:pPr rtl="0"/>
          <a:r>
            <a:rPr lang="es-ES" sz="2000" b="1" dirty="0" smtClean="0"/>
            <a:t>Añade objetivos específicos, como el de la lucha contra la </a:t>
          </a:r>
          <a:r>
            <a:rPr lang="es-ES" sz="2000" b="1" u="sng" dirty="0" smtClean="0"/>
            <a:t>DISCRIMINACIÓN SALARIAL</a:t>
          </a:r>
          <a:endParaRPr lang="es-ES" sz="2000" dirty="0"/>
        </a:p>
      </dgm:t>
    </dgm:pt>
    <dgm:pt modelId="{83EF4F07-AEB1-43D8-88EB-97F69C5E5919}" type="parTrans" cxnId="{5A04545B-EA0F-478E-BAB0-DACAD15F72CB}">
      <dgm:prSet/>
      <dgm:spPr/>
      <dgm:t>
        <a:bodyPr/>
        <a:lstStyle/>
        <a:p>
          <a:endParaRPr lang="es-ES"/>
        </a:p>
      </dgm:t>
    </dgm:pt>
    <dgm:pt modelId="{7B958B65-B420-435F-AE3D-7EA4EE75B610}" type="sibTrans" cxnId="{5A04545B-EA0F-478E-BAB0-DACAD15F72CB}">
      <dgm:prSet/>
      <dgm:spPr/>
      <dgm:t>
        <a:bodyPr/>
        <a:lstStyle/>
        <a:p>
          <a:endParaRPr lang="es-ES"/>
        </a:p>
      </dgm:t>
    </dgm:pt>
    <dgm:pt modelId="{0DB9DE2C-8D80-4E9E-AE33-6A79004C9729}">
      <dgm:prSet custT="1"/>
      <dgm:spPr/>
      <dgm:t>
        <a:bodyPr/>
        <a:lstStyle/>
        <a:p>
          <a:pPr rtl="0"/>
          <a:r>
            <a:rPr lang="es-ES" sz="2000" b="1" dirty="0" smtClean="0"/>
            <a:t>Infracción MUY GRAVE (art.8.12 LISOS)</a:t>
          </a:r>
          <a:endParaRPr lang="es-ES" sz="2000" dirty="0"/>
        </a:p>
      </dgm:t>
    </dgm:pt>
    <dgm:pt modelId="{C93A34B1-D0CD-401E-B21F-DAAB11784640}" type="parTrans" cxnId="{042721BF-19A9-4F82-9D81-141359F11943}">
      <dgm:prSet/>
      <dgm:spPr/>
      <dgm:t>
        <a:bodyPr/>
        <a:lstStyle/>
        <a:p>
          <a:endParaRPr lang="es-ES"/>
        </a:p>
      </dgm:t>
    </dgm:pt>
    <dgm:pt modelId="{C65C385F-D73C-4F2A-83DC-ECE8E20A9A4A}" type="sibTrans" cxnId="{042721BF-19A9-4F82-9D81-141359F11943}">
      <dgm:prSet/>
      <dgm:spPr/>
      <dgm:t>
        <a:bodyPr/>
        <a:lstStyle/>
        <a:p>
          <a:endParaRPr lang="es-ES"/>
        </a:p>
      </dgm:t>
    </dgm:pt>
    <dgm:pt modelId="{BB543FF6-C3C1-4D72-9CED-490E1102905E}">
      <dgm:prSet custT="1"/>
      <dgm:spPr/>
      <dgm:t>
        <a:bodyPr/>
        <a:lstStyle/>
        <a:p>
          <a:pPr rtl="0"/>
          <a:r>
            <a:rPr lang="es-ES" sz="2000" b="1" dirty="0" smtClean="0"/>
            <a:t>Creación de una Unidad de Lucha contra la Discriminación en el seno del organismo autónomo ITSS</a:t>
          </a:r>
          <a:endParaRPr lang="es-ES" sz="2000" dirty="0"/>
        </a:p>
      </dgm:t>
    </dgm:pt>
    <dgm:pt modelId="{CB508EBA-25E9-4DA7-828B-E5D35133575C}" type="parTrans" cxnId="{A4A43336-564E-4E44-9445-EB84CD582A8E}">
      <dgm:prSet/>
      <dgm:spPr/>
      <dgm:t>
        <a:bodyPr/>
        <a:lstStyle/>
        <a:p>
          <a:endParaRPr lang="es-ES"/>
        </a:p>
      </dgm:t>
    </dgm:pt>
    <dgm:pt modelId="{30499AD9-AEBB-4E81-BF2A-EA1C79A69466}" type="sibTrans" cxnId="{A4A43336-564E-4E44-9445-EB84CD582A8E}">
      <dgm:prSet/>
      <dgm:spPr/>
      <dgm:t>
        <a:bodyPr/>
        <a:lstStyle/>
        <a:p>
          <a:endParaRPr lang="es-ES"/>
        </a:p>
      </dgm:t>
    </dgm:pt>
    <dgm:pt modelId="{33F52871-C851-48EF-A4AD-327DEFE10C9A}">
      <dgm:prSet custT="1"/>
      <dgm:spPr/>
      <dgm:t>
        <a:bodyPr/>
        <a:lstStyle/>
        <a:p>
          <a:pPr rtl="0"/>
          <a:r>
            <a:rPr lang="es-ES" sz="2000" b="1" dirty="0" smtClean="0"/>
            <a:t>Especialización de los Inspectores</a:t>
          </a:r>
          <a:endParaRPr lang="es-ES" sz="2000" dirty="0"/>
        </a:p>
      </dgm:t>
    </dgm:pt>
    <dgm:pt modelId="{2976E052-4DCD-45A1-BAD6-40564131B639}" type="parTrans" cxnId="{8F4415A3-61C6-4510-A77F-B860113D6129}">
      <dgm:prSet/>
      <dgm:spPr/>
      <dgm:t>
        <a:bodyPr/>
        <a:lstStyle/>
        <a:p>
          <a:endParaRPr lang="es-ES"/>
        </a:p>
      </dgm:t>
    </dgm:pt>
    <dgm:pt modelId="{0EA62E7C-6795-49D3-89F8-D5033AAE8CF5}" type="sibTrans" cxnId="{8F4415A3-61C6-4510-A77F-B860113D6129}">
      <dgm:prSet/>
      <dgm:spPr/>
      <dgm:t>
        <a:bodyPr/>
        <a:lstStyle/>
        <a:p>
          <a:endParaRPr lang="es-ES"/>
        </a:p>
      </dgm:t>
    </dgm:pt>
    <dgm:pt modelId="{0F2560F5-387B-4FCF-83A9-D9DCD60AB593}">
      <dgm:prSet custT="1"/>
      <dgm:spPr/>
      <dgm:t>
        <a:bodyPr/>
        <a:lstStyle/>
        <a:p>
          <a:pPr rtl="0"/>
          <a:r>
            <a:rPr lang="es-ES" sz="2000" b="1" dirty="0" smtClean="0"/>
            <a:t>Análisis de convenios (limpieza: distinto salario cristaleros//resto personal limpieza; o almacenes comercialización de cítricos: encajado de fruta// mecánicos, conductores, carretilleros…)</a:t>
          </a:r>
          <a:endParaRPr lang="es-ES" sz="2000" dirty="0"/>
        </a:p>
      </dgm:t>
    </dgm:pt>
    <dgm:pt modelId="{7C9D2C49-99C2-4C6C-98DE-496BEF196B23}" type="parTrans" cxnId="{240E67A8-9CD5-44FE-B102-3F5DBD7578B4}">
      <dgm:prSet/>
      <dgm:spPr/>
      <dgm:t>
        <a:bodyPr/>
        <a:lstStyle/>
        <a:p>
          <a:endParaRPr lang="es-ES"/>
        </a:p>
      </dgm:t>
    </dgm:pt>
    <dgm:pt modelId="{B9367AAF-5346-49EA-942E-8613AA141C9B}" type="sibTrans" cxnId="{240E67A8-9CD5-44FE-B102-3F5DBD7578B4}">
      <dgm:prSet/>
      <dgm:spPr/>
      <dgm:t>
        <a:bodyPr/>
        <a:lstStyle/>
        <a:p>
          <a:endParaRPr lang="es-ES"/>
        </a:p>
      </dgm:t>
    </dgm:pt>
    <dgm:pt modelId="{F8316181-CE5B-4301-A3EF-D858459886D2}">
      <dgm:prSet custT="1"/>
      <dgm:spPr/>
      <dgm:t>
        <a:bodyPr/>
        <a:lstStyle/>
        <a:p>
          <a:pPr rtl="0"/>
          <a:r>
            <a:rPr lang="es-ES" sz="2000" b="1" dirty="0" smtClean="0"/>
            <a:t>Cruce datos fiscales, Seguridad Social…</a:t>
          </a:r>
          <a:endParaRPr lang="es-ES" sz="2000" dirty="0"/>
        </a:p>
      </dgm:t>
    </dgm:pt>
    <dgm:pt modelId="{2EAEAD05-AED2-47F8-9FB3-68F48602E393}" type="parTrans" cxnId="{A9BCDB09-3C56-4CBB-B7AF-ACB7E6443031}">
      <dgm:prSet/>
      <dgm:spPr/>
      <dgm:t>
        <a:bodyPr/>
        <a:lstStyle/>
        <a:p>
          <a:endParaRPr lang="es-ES"/>
        </a:p>
      </dgm:t>
    </dgm:pt>
    <dgm:pt modelId="{A54705E0-C8E8-4E8C-802D-CE5BC71E9BA5}" type="sibTrans" cxnId="{A9BCDB09-3C56-4CBB-B7AF-ACB7E6443031}">
      <dgm:prSet/>
      <dgm:spPr/>
      <dgm:t>
        <a:bodyPr/>
        <a:lstStyle/>
        <a:p>
          <a:endParaRPr lang="es-ES"/>
        </a:p>
      </dgm:t>
    </dgm:pt>
    <dgm:pt modelId="{337F7C5B-7E45-4EC5-B633-EAD83647F81E}" type="pres">
      <dgm:prSet presAssocID="{648D94CF-669F-459E-A681-E11D8327AF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AF8CDC-352A-422A-AAB7-0D531AD7D360}" type="pres">
      <dgm:prSet presAssocID="{0C5BC636-BD27-4124-AB2E-2461DC706A1F}" presName="parentText" presStyleLbl="node1" presStyleIdx="0" presStyleCnt="2" custLinFactNeighborX="354" custLinFactNeighborY="-113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312439-53FB-47E3-87C9-2F475885458E}" type="pres">
      <dgm:prSet presAssocID="{B99EFA80-CF30-4A12-8E5B-C97CAA8B405F}" presName="spacer" presStyleCnt="0"/>
      <dgm:spPr/>
    </dgm:pt>
    <dgm:pt modelId="{53A609D4-E6FF-419A-952A-8C404224ECC7}" type="pres">
      <dgm:prSet presAssocID="{7786F9F2-DE75-4C5D-ACF2-F8C809F212F8}" presName="parentText" presStyleLbl="node1" presStyleIdx="1" presStyleCnt="2" custLinFactNeighborX="-236" custLinFactNeighborY="-45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0BB53D-D49C-4335-B26B-0118E103C84C}" type="pres">
      <dgm:prSet presAssocID="{7786F9F2-DE75-4C5D-ACF2-F8C809F212F8}" presName="childText" presStyleLbl="revTx" presStyleIdx="0" presStyleCnt="1" custScaleY="1136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F8F72E-50BE-4F02-BE47-29C181667AC0}" srcId="{648D94CF-669F-459E-A681-E11D8327AFBD}" destId="{0C5BC636-BD27-4124-AB2E-2461DC706A1F}" srcOrd="0" destOrd="0" parTransId="{E1A9AD5F-812E-4C0E-848D-8325955FF756}" sibTransId="{B99EFA80-CF30-4A12-8E5B-C97CAA8B405F}"/>
    <dgm:cxn modelId="{E8B9AA26-A8E5-4BAC-A8E3-D1FAF45DE143}" type="presOf" srcId="{648D94CF-669F-459E-A681-E11D8327AFBD}" destId="{337F7C5B-7E45-4EC5-B633-EAD83647F81E}" srcOrd="0" destOrd="0" presId="urn:microsoft.com/office/officeart/2005/8/layout/vList2"/>
    <dgm:cxn modelId="{A9BCDB09-3C56-4CBB-B7AF-ACB7E6443031}" srcId="{7786F9F2-DE75-4C5D-ACF2-F8C809F212F8}" destId="{F8316181-CE5B-4301-A3EF-D858459886D2}" srcOrd="4" destOrd="0" parTransId="{2EAEAD05-AED2-47F8-9FB3-68F48602E393}" sibTransId="{A54705E0-C8E8-4E8C-802D-CE5BC71E9BA5}"/>
    <dgm:cxn modelId="{EACA379B-1A63-42F5-84CE-7FAF7A72FB6A}" type="presOf" srcId="{F8316181-CE5B-4301-A3EF-D858459886D2}" destId="{D90BB53D-D49C-4335-B26B-0118E103C84C}" srcOrd="0" destOrd="4" presId="urn:microsoft.com/office/officeart/2005/8/layout/vList2"/>
    <dgm:cxn modelId="{1782EF1D-D430-490B-90EF-429B2CAD3B52}" type="presOf" srcId="{0DB9DE2C-8D80-4E9E-AE33-6A79004C9729}" destId="{D90BB53D-D49C-4335-B26B-0118E103C84C}" srcOrd="0" destOrd="0" presId="urn:microsoft.com/office/officeart/2005/8/layout/vList2"/>
    <dgm:cxn modelId="{9A1D2A0E-7BA3-44A4-ACE0-8CB5454EF0BD}" type="presOf" srcId="{0C5BC636-BD27-4124-AB2E-2461DC706A1F}" destId="{36AF8CDC-352A-422A-AAB7-0D531AD7D360}" srcOrd="0" destOrd="0" presId="urn:microsoft.com/office/officeart/2005/8/layout/vList2"/>
    <dgm:cxn modelId="{8F4415A3-61C6-4510-A77F-B860113D6129}" srcId="{7786F9F2-DE75-4C5D-ACF2-F8C809F212F8}" destId="{33F52871-C851-48EF-A4AD-327DEFE10C9A}" srcOrd="2" destOrd="0" parTransId="{2976E052-4DCD-45A1-BAD6-40564131B639}" sibTransId="{0EA62E7C-6795-49D3-89F8-D5033AAE8CF5}"/>
    <dgm:cxn modelId="{2CC11099-4E93-4318-84CF-B837706406B6}" type="presOf" srcId="{0F2560F5-387B-4FCF-83A9-D9DCD60AB593}" destId="{D90BB53D-D49C-4335-B26B-0118E103C84C}" srcOrd="0" destOrd="3" presId="urn:microsoft.com/office/officeart/2005/8/layout/vList2"/>
    <dgm:cxn modelId="{506772B5-0B8F-48FB-A598-611B39092903}" type="presOf" srcId="{7786F9F2-DE75-4C5D-ACF2-F8C809F212F8}" destId="{53A609D4-E6FF-419A-952A-8C404224ECC7}" srcOrd="0" destOrd="0" presId="urn:microsoft.com/office/officeart/2005/8/layout/vList2"/>
    <dgm:cxn modelId="{A4A43336-564E-4E44-9445-EB84CD582A8E}" srcId="{7786F9F2-DE75-4C5D-ACF2-F8C809F212F8}" destId="{BB543FF6-C3C1-4D72-9CED-490E1102905E}" srcOrd="1" destOrd="0" parTransId="{CB508EBA-25E9-4DA7-828B-E5D35133575C}" sibTransId="{30499AD9-AEBB-4E81-BF2A-EA1C79A69466}"/>
    <dgm:cxn modelId="{240E67A8-9CD5-44FE-B102-3F5DBD7578B4}" srcId="{7786F9F2-DE75-4C5D-ACF2-F8C809F212F8}" destId="{0F2560F5-387B-4FCF-83A9-D9DCD60AB593}" srcOrd="3" destOrd="0" parTransId="{7C9D2C49-99C2-4C6C-98DE-496BEF196B23}" sibTransId="{B9367AAF-5346-49EA-942E-8613AA141C9B}"/>
    <dgm:cxn modelId="{042721BF-19A9-4F82-9D81-141359F11943}" srcId="{7786F9F2-DE75-4C5D-ACF2-F8C809F212F8}" destId="{0DB9DE2C-8D80-4E9E-AE33-6A79004C9729}" srcOrd="0" destOrd="0" parTransId="{C93A34B1-D0CD-401E-B21F-DAAB11784640}" sibTransId="{C65C385F-D73C-4F2A-83DC-ECE8E20A9A4A}"/>
    <dgm:cxn modelId="{D819752F-860E-4E48-B463-EC1640DD9215}" type="presOf" srcId="{33F52871-C851-48EF-A4AD-327DEFE10C9A}" destId="{D90BB53D-D49C-4335-B26B-0118E103C84C}" srcOrd="0" destOrd="2" presId="urn:microsoft.com/office/officeart/2005/8/layout/vList2"/>
    <dgm:cxn modelId="{5A04545B-EA0F-478E-BAB0-DACAD15F72CB}" srcId="{648D94CF-669F-459E-A681-E11D8327AFBD}" destId="{7786F9F2-DE75-4C5D-ACF2-F8C809F212F8}" srcOrd="1" destOrd="0" parTransId="{83EF4F07-AEB1-43D8-88EB-97F69C5E5919}" sibTransId="{7B958B65-B420-435F-AE3D-7EA4EE75B610}"/>
    <dgm:cxn modelId="{1D9C86AE-3A3A-4271-A74B-65D3445636AB}" type="presOf" srcId="{BB543FF6-C3C1-4D72-9CED-490E1102905E}" destId="{D90BB53D-D49C-4335-B26B-0118E103C84C}" srcOrd="0" destOrd="1" presId="urn:microsoft.com/office/officeart/2005/8/layout/vList2"/>
    <dgm:cxn modelId="{8B4A51DB-ADF5-49F6-A2E9-6E887A8A317C}" type="presParOf" srcId="{337F7C5B-7E45-4EC5-B633-EAD83647F81E}" destId="{36AF8CDC-352A-422A-AAB7-0D531AD7D360}" srcOrd="0" destOrd="0" presId="urn:microsoft.com/office/officeart/2005/8/layout/vList2"/>
    <dgm:cxn modelId="{50F59008-089F-4252-A9A4-C60F2840D452}" type="presParOf" srcId="{337F7C5B-7E45-4EC5-B633-EAD83647F81E}" destId="{18312439-53FB-47E3-87C9-2F475885458E}" srcOrd="1" destOrd="0" presId="urn:microsoft.com/office/officeart/2005/8/layout/vList2"/>
    <dgm:cxn modelId="{817C5E0D-B1E4-4E47-B5CD-1891552B3855}" type="presParOf" srcId="{337F7C5B-7E45-4EC5-B633-EAD83647F81E}" destId="{53A609D4-E6FF-419A-952A-8C404224ECC7}" srcOrd="2" destOrd="0" presId="urn:microsoft.com/office/officeart/2005/8/layout/vList2"/>
    <dgm:cxn modelId="{4418A7DE-FE30-4566-93B1-221A33EE81A0}" type="presParOf" srcId="{337F7C5B-7E45-4EC5-B633-EAD83647F81E}" destId="{D90BB53D-D49C-4335-B26B-0118E103C8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636AEE7-4AEA-4C59-B71D-01EB4B04A2C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63BDCC-B356-476A-9F75-4824749DB70E}">
      <dgm:prSet custT="1"/>
      <dgm:spPr/>
      <dgm:t>
        <a:bodyPr/>
        <a:lstStyle/>
        <a:p>
          <a:pPr rtl="0"/>
          <a:r>
            <a:rPr lang="es-ES" sz="2000" i="1" dirty="0" smtClean="0"/>
            <a:t>Herramienta de autodiagnóstico de brecha salarial de género</a:t>
          </a:r>
          <a:r>
            <a:rPr lang="es-ES" sz="2000" dirty="0" smtClean="0"/>
            <a:t>, diseñada por el Instituto de la Mujer y el MSSSI y adoptada en el marco del </a:t>
          </a:r>
          <a:r>
            <a:rPr lang="es-ES" sz="2000" i="1" dirty="0" smtClean="0"/>
            <a:t>Plan Estratégico de Igualdad de Oportunidades 2014-2016</a:t>
          </a:r>
          <a:endParaRPr lang="es-ES" sz="2000" dirty="0"/>
        </a:p>
      </dgm:t>
    </dgm:pt>
    <dgm:pt modelId="{61E15F00-6F1C-41D7-9DFE-348D6F36B28C}" type="parTrans" cxnId="{0D9C7AC8-EDFE-4D63-A0F8-071AC9C6BCA9}">
      <dgm:prSet/>
      <dgm:spPr/>
      <dgm:t>
        <a:bodyPr/>
        <a:lstStyle/>
        <a:p>
          <a:endParaRPr lang="es-ES"/>
        </a:p>
      </dgm:t>
    </dgm:pt>
    <dgm:pt modelId="{4692381D-5B7B-4350-98EE-B1B723970472}" type="sibTrans" cxnId="{0D9C7AC8-EDFE-4D63-A0F8-071AC9C6BCA9}">
      <dgm:prSet/>
      <dgm:spPr/>
      <dgm:t>
        <a:bodyPr/>
        <a:lstStyle/>
        <a:p>
          <a:endParaRPr lang="es-ES"/>
        </a:p>
      </dgm:t>
    </dgm:pt>
    <dgm:pt modelId="{94F49C3B-C63F-4596-B8D6-46783B7194F9}">
      <dgm:prSet custT="1"/>
      <dgm:spPr/>
      <dgm:t>
        <a:bodyPr/>
        <a:lstStyle/>
        <a:p>
          <a:pPr rtl="0"/>
          <a:r>
            <a:rPr lang="es-ES" sz="2000" i="1" dirty="0" smtClean="0"/>
            <a:t>Sistema de valoración de puestos de trabajo en las empresas con perspectiva de género</a:t>
          </a:r>
          <a:endParaRPr lang="es-ES" sz="2000" dirty="0"/>
        </a:p>
      </dgm:t>
    </dgm:pt>
    <dgm:pt modelId="{4D5E32BA-34FE-4F21-831B-D45B3B9BBCED}" type="parTrans" cxnId="{A7B54FA5-A08C-480E-8CC0-84655E4869A9}">
      <dgm:prSet/>
      <dgm:spPr/>
      <dgm:t>
        <a:bodyPr/>
        <a:lstStyle/>
        <a:p>
          <a:endParaRPr lang="es-ES"/>
        </a:p>
      </dgm:t>
    </dgm:pt>
    <dgm:pt modelId="{D87035D0-730E-4F0C-A778-3C5AD5E36B0A}" type="sibTrans" cxnId="{A7B54FA5-A08C-480E-8CC0-84655E4869A9}">
      <dgm:prSet/>
      <dgm:spPr/>
      <dgm:t>
        <a:bodyPr/>
        <a:lstStyle/>
        <a:p>
          <a:endParaRPr lang="es-ES"/>
        </a:p>
      </dgm:t>
    </dgm:pt>
    <dgm:pt modelId="{B4CE050A-156B-46DC-A932-6F27BAA56AB5}" type="pres">
      <dgm:prSet presAssocID="{5636AEE7-4AEA-4C59-B71D-01EB4B04A2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462C61-9E62-49DE-953D-AC21944EC697}" type="pres">
      <dgm:prSet presAssocID="{5636AEE7-4AEA-4C59-B71D-01EB4B04A2C4}" presName="arrow" presStyleLbl="bgShp" presStyleIdx="0" presStyleCnt="1"/>
      <dgm:spPr/>
    </dgm:pt>
    <dgm:pt modelId="{EFC78913-4AE8-4049-A3AE-A28872B6F7F5}" type="pres">
      <dgm:prSet presAssocID="{5636AEE7-4AEA-4C59-B71D-01EB4B04A2C4}" presName="points" presStyleCnt="0"/>
      <dgm:spPr/>
    </dgm:pt>
    <dgm:pt modelId="{3BF608C6-5C72-4D02-95F3-A94D4A425059}" type="pres">
      <dgm:prSet presAssocID="{EB63BDCC-B356-476A-9F75-4824749DB70E}" presName="compositeA" presStyleCnt="0"/>
      <dgm:spPr/>
    </dgm:pt>
    <dgm:pt modelId="{6ED96ACC-BEE1-4597-953D-99915CBB0DE9}" type="pres">
      <dgm:prSet presAssocID="{EB63BDCC-B356-476A-9F75-4824749DB70E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34691-1B27-45BC-BE88-84CFA656A632}" type="pres">
      <dgm:prSet presAssocID="{EB63BDCC-B356-476A-9F75-4824749DB70E}" presName="circleA" presStyleLbl="node1" presStyleIdx="0" presStyleCnt="2"/>
      <dgm:spPr/>
    </dgm:pt>
    <dgm:pt modelId="{7F0D7057-71D5-476D-AE13-E2F01414541E}" type="pres">
      <dgm:prSet presAssocID="{EB63BDCC-B356-476A-9F75-4824749DB70E}" presName="spaceA" presStyleCnt="0"/>
      <dgm:spPr/>
    </dgm:pt>
    <dgm:pt modelId="{2A455EBB-7C82-4E04-BFB4-28D9FDAF195B}" type="pres">
      <dgm:prSet presAssocID="{4692381D-5B7B-4350-98EE-B1B723970472}" presName="space" presStyleCnt="0"/>
      <dgm:spPr/>
    </dgm:pt>
    <dgm:pt modelId="{0F257E60-4486-456C-B984-05139CAA30FF}" type="pres">
      <dgm:prSet presAssocID="{94F49C3B-C63F-4596-B8D6-46783B7194F9}" presName="compositeB" presStyleCnt="0"/>
      <dgm:spPr/>
    </dgm:pt>
    <dgm:pt modelId="{8FBDE59C-9F88-4AF6-BCC6-83F0702B032C}" type="pres">
      <dgm:prSet presAssocID="{94F49C3B-C63F-4596-B8D6-46783B7194F9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A7C38-2B16-438C-84F6-B69AAAA68468}" type="pres">
      <dgm:prSet presAssocID="{94F49C3B-C63F-4596-B8D6-46783B7194F9}" presName="circleB" presStyleLbl="node1" presStyleIdx="1" presStyleCnt="2"/>
      <dgm:spPr/>
    </dgm:pt>
    <dgm:pt modelId="{D0A3BAC9-B6C3-4A04-9CF4-F636C49639D9}" type="pres">
      <dgm:prSet presAssocID="{94F49C3B-C63F-4596-B8D6-46783B7194F9}" presName="spaceB" presStyleCnt="0"/>
      <dgm:spPr/>
    </dgm:pt>
  </dgm:ptLst>
  <dgm:cxnLst>
    <dgm:cxn modelId="{0D9C7AC8-EDFE-4D63-A0F8-071AC9C6BCA9}" srcId="{5636AEE7-4AEA-4C59-B71D-01EB4B04A2C4}" destId="{EB63BDCC-B356-476A-9F75-4824749DB70E}" srcOrd="0" destOrd="0" parTransId="{61E15F00-6F1C-41D7-9DFE-348D6F36B28C}" sibTransId="{4692381D-5B7B-4350-98EE-B1B723970472}"/>
    <dgm:cxn modelId="{F9A8F6BB-C2DC-4325-977A-1C649843CA07}" type="presOf" srcId="{EB63BDCC-B356-476A-9F75-4824749DB70E}" destId="{6ED96ACC-BEE1-4597-953D-99915CBB0DE9}" srcOrd="0" destOrd="0" presId="urn:microsoft.com/office/officeart/2005/8/layout/hProcess11"/>
    <dgm:cxn modelId="{B97D60AC-6725-491B-BC4B-F5A84AD01217}" type="presOf" srcId="{94F49C3B-C63F-4596-B8D6-46783B7194F9}" destId="{8FBDE59C-9F88-4AF6-BCC6-83F0702B032C}" srcOrd="0" destOrd="0" presId="urn:microsoft.com/office/officeart/2005/8/layout/hProcess11"/>
    <dgm:cxn modelId="{FB2F10D2-7F90-4D0E-9497-D413B8F938A3}" type="presOf" srcId="{5636AEE7-4AEA-4C59-B71D-01EB4B04A2C4}" destId="{B4CE050A-156B-46DC-A932-6F27BAA56AB5}" srcOrd="0" destOrd="0" presId="urn:microsoft.com/office/officeart/2005/8/layout/hProcess11"/>
    <dgm:cxn modelId="{A7B54FA5-A08C-480E-8CC0-84655E4869A9}" srcId="{5636AEE7-4AEA-4C59-B71D-01EB4B04A2C4}" destId="{94F49C3B-C63F-4596-B8D6-46783B7194F9}" srcOrd="1" destOrd="0" parTransId="{4D5E32BA-34FE-4F21-831B-D45B3B9BBCED}" sibTransId="{D87035D0-730E-4F0C-A778-3C5AD5E36B0A}"/>
    <dgm:cxn modelId="{2B638ACF-A8A3-450B-BF70-140EF554A43C}" type="presParOf" srcId="{B4CE050A-156B-46DC-A932-6F27BAA56AB5}" destId="{0E462C61-9E62-49DE-953D-AC21944EC697}" srcOrd="0" destOrd="0" presId="urn:microsoft.com/office/officeart/2005/8/layout/hProcess11"/>
    <dgm:cxn modelId="{7301494D-A10A-41CE-A9CA-AD9A9F9F7743}" type="presParOf" srcId="{B4CE050A-156B-46DC-A932-6F27BAA56AB5}" destId="{EFC78913-4AE8-4049-A3AE-A28872B6F7F5}" srcOrd="1" destOrd="0" presId="urn:microsoft.com/office/officeart/2005/8/layout/hProcess11"/>
    <dgm:cxn modelId="{BA08459E-503B-4ED8-BF75-DE285B8C349C}" type="presParOf" srcId="{EFC78913-4AE8-4049-A3AE-A28872B6F7F5}" destId="{3BF608C6-5C72-4D02-95F3-A94D4A425059}" srcOrd="0" destOrd="0" presId="urn:microsoft.com/office/officeart/2005/8/layout/hProcess11"/>
    <dgm:cxn modelId="{C23356CF-571C-43C6-AC09-F71E04B64494}" type="presParOf" srcId="{3BF608C6-5C72-4D02-95F3-A94D4A425059}" destId="{6ED96ACC-BEE1-4597-953D-99915CBB0DE9}" srcOrd="0" destOrd="0" presId="urn:microsoft.com/office/officeart/2005/8/layout/hProcess11"/>
    <dgm:cxn modelId="{7D08170E-7389-43C9-98F3-3408F2337A74}" type="presParOf" srcId="{3BF608C6-5C72-4D02-95F3-A94D4A425059}" destId="{7E634691-1B27-45BC-BE88-84CFA656A632}" srcOrd="1" destOrd="0" presId="urn:microsoft.com/office/officeart/2005/8/layout/hProcess11"/>
    <dgm:cxn modelId="{D494B24A-7FEE-46E4-B6A5-7C0B1470767C}" type="presParOf" srcId="{3BF608C6-5C72-4D02-95F3-A94D4A425059}" destId="{7F0D7057-71D5-476D-AE13-E2F01414541E}" srcOrd="2" destOrd="0" presId="urn:microsoft.com/office/officeart/2005/8/layout/hProcess11"/>
    <dgm:cxn modelId="{7F93978C-30F1-44C8-966F-A819BA52D1F2}" type="presParOf" srcId="{EFC78913-4AE8-4049-A3AE-A28872B6F7F5}" destId="{2A455EBB-7C82-4E04-BFB4-28D9FDAF195B}" srcOrd="1" destOrd="0" presId="urn:microsoft.com/office/officeart/2005/8/layout/hProcess11"/>
    <dgm:cxn modelId="{B88A2936-52EE-4346-917E-888A6DDB138C}" type="presParOf" srcId="{EFC78913-4AE8-4049-A3AE-A28872B6F7F5}" destId="{0F257E60-4486-456C-B984-05139CAA30FF}" srcOrd="2" destOrd="0" presId="urn:microsoft.com/office/officeart/2005/8/layout/hProcess11"/>
    <dgm:cxn modelId="{7170C7FA-4B90-401E-B02F-C148665D8D49}" type="presParOf" srcId="{0F257E60-4486-456C-B984-05139CAA30FF}" destId="{8FBDE59C-9F88-4AF6-BCC6-83F0702B032C}" srcOrd="0" destOrd="0" presId="urn:microsoft.com/office/officeart/2005/8/layout/hProcess11"/>
    <dgm:cxn modelId="{616A0FB8-1AE0-4C7B-A199-CD69274F29C4}" type="presParOf" srcId="{0F257E60-4486-456C-B984-05139CAA30FF}" destId="{32DA7C38-2B16-438C-84F6-B69AAAA68468}" srcOrd="1" destOrd="0" presId="urn:microsoft.com/office/officeart/2005/8/layout/hProcess11"/>
    <dgm:cxn modelId="{CB50FF0A-96B5-48A0-AB64-8CF6BED0A444}" type="presParOf" srcId="{0F257E60-4486-456C-B984-05139CAA30FF}" destId="{D0A3BAC9-B6C3-4A04-9CF4-F636C49639D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0AA424B-BE4E-4D2F-B069-DF14977A4BD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DEF9D7-5BC7-4BBB-9413-3AADC79FDF6A}">
      <dgm:prSet/>
      <dgm:spPr/>
      <dgm:t>
        <a:bodyPr/>
        <a:lstStyle/>
        <a:p>
          <a:pPr rtl="0"/>
          <a:r>
            <a:rPr lang="es-ES" i="1" dirty="0" smtClean="0"/>
            <a:t>Ley del Principado de Asturias 2/2011, de 11 de marzo, para la igualdad de mujeres y hombres y la erradicación de la violencia de género </a:t>
          </a:r>
          <a:endParaRPr lang="es-ES" i="1" dirty="0"/>
        </a:p>
      </dgm:t>
    </dgm:pt>
    <dgm:pt modelId="{742A1ADB-0F23-4124-832D-D81E2CC0CE3D}" type="parTrans" cxnId="{473143F6-7374-4E12-BD27-49B4274FD718}">
      <dgm:prSet/>
      <dgm:spPr/>
      <dgm:t>
        <a:bodyPr/>
        <a:lstStyle/>
        <a:p>
          <a:endParaRPr lang="es-ES"/>
        </a:p>
      </dgm:t>
    </dgm:pt>
    <dgm:pt modelId="{DCB24896-53BE-4F7C-B14B-1AF95CF58DBD}" type="sibTrans" cxnId="{473143F6-7374-4E12-BD27-49B4274FD718}">
      <dgm:prSet/>
      <dgm:spPr/>
      <dgm:t>
        <a:bodyPr/>
        <a:lstStyle/>
        <a:p>
          <a:endParaRPr lang="es-ES"/>
        </a:p>
      </dgm:t>
    </dgm:pt>
    <dgm:pt modelId="{22DAD94C-5E33-4CD9-9071-182905B1039F}">
      <dgm:prSet/>
      <dgm:spPr/>
      <dgm:t>
        <a:bodyPr/>
        <a:lstStyle/>
        <a:p>
          <a:pPr rtl="0"/>
          <a:r>
            <a:rPr lang="es-ES" dirty="0" smtClean="0"/>
            <a:t>Escuela de Emprendedoras y Empresarias de Asturias </a:t>
          </a:r>
          <a:endParaRPr lang="es-ES" dirty="0"/>
        </a:p>
      </dgm:t>
    </dgm:pt>
    <dgm:pt modelId="{7ED55EC9-0E65-4A65-8326-22C0EDDFF772}" type="parTrans" cxnId="{044A1476-CCB2-4AE0-A3BF-78BB6AC26F51}">
      <dgm:prSet/>
      <dgm:spPr/>
      <dgm:t>
        <a:bodyPr/>
        <a:lstStyle/>
        <a:p>
          <a:endParaRPr lang="es-ES"/>
        </a:p>
      </dgm:t>
    </dgm:pt>
    <dgm:pt modelId="{144C5EEC-FE74-44A4-A74E-7C11087A7C02}" type="sibTrans" cxnId="{044A1476-CCB2-4AE0-A3BF-78BB6AC26F51}">
      <dgm:prSet/>
      <dgm:spPr/>
      <dgm:t>
        <a:bodyPr/>
        <a:lstStyle/>
        <a:p>
          <a:endParaRPr lang="es-ES"/>
        </a:p>
      </dgm:t>
    </dgm:pt>
    <dgm:pt modelId="{4C462CDA-FBCE-43C3-A93D-0C405D53636A}">
      <dgm:prSet/>
      <dgm:spPr/>
      <dgm:t>
        <a:bodyPr/>
        <a:lstStyle/>
        <a:p>
          <a:pPr rtl="0"/>
          <a:r>
            <a:rPr lang="es-ES" dirty="0" smtClean="0"/>
            <a:t>DIAGNÓSTICO:  datos similares a los ya vistos para el resto de España (aunque los </a:t>
          </a:r>
          <a:r>
            <a:rPr lang="es-ES" b="1" u="sng" dirty="0" smtClean="0"/>
            <a:t>salarios medios masculinos son algo más altos de la media</a:t>
          </a:r>
          <a:r>
            <a:rPr lang="es-ES" dirty="0" smtClean="0"/>
            <a:t>, seguramente debido al </a:t>
          </a:r>
          <a:r>
            <a:rPr lang="es-ES" b="1" u="sng" dirty="0" smtClean="0"/>
            <a:t>peso de la actividad industrial</a:t>
          </a:r>
          <a:r>
            <a:rPr lang="es-ES" dirty="0" smtClean="0"/>
            <a:t>)</a:t>
          </a:r>
          <a:endParaRPr lang="es-ES" dirty="0"/>
        </a:p>
      </dgm:t>
    </dgm:pt>
    <dgm:pt modelId="{EA13ABAB-F208-43F3-BDB0-E2E4A892E05B}" type="parTrans" cxnId="{246ACE33-C5FB-4735-A23C-FF254280AEB6}">
      <dgm:prSet/>
      <dgm:spPr/>
      <dgm:t>
        <a:bodyPr/>
        <a:lstStyle/>
        <a:p>
          <a:endParaRPr lang="es-ES"/>
        </a:p>
      </dgm:t>
    </dgm:pt>
    <dgm:pt modelId="{365864EC-D8F4-4F44-827D-9B41802C3474}" type="sibTrans" cxnId="{246ACE33-C5FB-4735-A23C-FF254280AEB6}">
      <dgm:prSet/>
      <dgm:spPr/>
      <dgm:t>
        <a:bodyPr/>
        <a:lstStyle/>
        <a:p>
          <a:endParaRPr lang="es-ES"/>
        </a:p>
      </dgm:t>
    </dgm:pt>
    <dgm:pt modelId="{1F864830-2E69-4140-A507-3750F97C4385}">
      <dgm:prSet/>
      <dgm:spPr/>
      <dgm:t>
        <a:bodyPr/>
        <a:lstStyle/>
        <a:p>
          <a:pPr rtl="0"/>
          <a:r>
            <a:rPr lang="es-ES" i="1" dirty="0" smtClean="0"/>
            <a:t>“Ventanilla contra la Brecha Salarial y por la Igualdad en el Trabajo</a:t>
          </a:r>
          <a:r>
            <a:rPr lang="es-ES" dirty="0" smtClean="0"/>
            <a:t>”</a:t>
          </a:r>
          <a:endParaRPr lang="es-ES" dirty="0"/>
        </a:p>
      </dgm:t>
    </dgm:pt>
    <dgm:pt modelId="{F13E1EED-546E-4E67-974A-773EEAB905AF}" type="parTrans" cxnId="{27A630AF-715D-4CF3-8ED0-10F0872B73B3}">
      <dgm:prSet/>
      <dgm:spPr/>
    </dgm:pt>
    <dgm:pt modelId="{92C2361C-0EF1-4BD4-8C87-75572732894E}" type="sibTrans" cxnId="{27A630AF-715D-4CF3-8ED0-10F0872B73B3}">
      <dgm:prSet/>
      <dgm:spPr/>
    </dgm:pt>
    <dgm:pt modelId="{B240C254-0AB8-4F02-BD0F-D0AE4CB8A3E8}" type="pres">
      <dgm:prSet presAssocID="{E0AA424B-BE4E-4D2F-B069-DF14977A4B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6D0BD0-CC6B-4CD4-AE19-EB4639D21365}" type="pres">
      <dgm:prSet presAssocID="{F0DEF9D7-5BC7-4BBB-9413-3AADC79FDF6A}" presName="parentText" presStyleLbl="node1" presStyleIdx="0" presStyleCnt="4" custLinFactNeighborX="0" custLinFactNeighborY="-2135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7CF37C-002E-40F6-8920-5871F5229A40}" type="pres">
      <dgm:prSet presAssocID="{DCB24896-53BE-4F7C-B14B-1AF95CF58DBD}" presName="spacer" presStyleCnt="0"/>
      <dgm:spPr/>
      <dgm:t>
        <a:bodyPr/>
        <a:lstStyle/>
        <a:p>
          <a:endParaRPr lang="es-ES"/>
        </a:p>
      </dgm:t>
    </dgm:pt>
    <dgm:pt modelId="{CB4D2269-307E-4977-AEAC-3B2A65BFBA59}" type="pres">
      <dgm:prSet presAssocID="{22DAD94C-5E33-4CD9-9071-182905B103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928A70-D49C-4C77-962C-CC28730238A1}" type="pres">
      <dgm:prSet presAssocID="{144C5EEC-FE74-44A4-A74E-7C11087A7C02}" presName="spacer" presStyleCnt="0"/>
      <dgm:spPr/>
      <dgm:t>
        <a:bodyPr/>
        <a:lstStyle/>
        <a:p>
          <a:endParaRPr lang="es-ES"/>
        </a:p>
      </dgm:t>
    </dgm:pt>
    <dgm:pt modelId="{E5DFB55D-BA01-4298-AC39-E143477EF907}" type="pres">
      <dgm:prSet presAssocID="{4C462CDA-FBCE-43C3-A93D-0C405D5363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00539-3EF6-4C9D-8DF3-1BEF7DF780B0}" type="pres">
      <dgm:prSet presAssocID="{365864EC-D8F4-4F44-827D-9B41802C3474}" presName="spacer" presStyleCnt="0"/>
      <dgm:spPr/>
    </dgm:pt>
    <dgm:pt modelId="{3638A814-2A8F-492B-A6B2-87C1F8598FAF}" type="pres">
      <dgm:prSet presAssocID="{1F864830-2E69-4140-A507-3750F97C438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E8A038-97D4-4F39-A2AF-679BABF7A509}" type="presOf" srcId="{F0DEF9D7-5BC7-4BBB-9413-3AADC79FDF6A}" destId="{E86D0BD0-CC6B-4CD4-AE19-EB4639D21365}" srcOrd="0" destOrd="0" presId="urn:microsoft.com/office/officeart/2005/8/layout/vList2"/>
    <dgm:cxn modelId="{473143F6-7374-4E12-BD27-49B4274FD718}" srcId="{E0AA424B-BE4E-4D2F-B069-DF14977A4BD9}" destId="{F0DEF9D7-5BC7-4BBB-9413-3AADC79FDF6A}" srcOrd="0" destOrd="0" parTransId="{742A1ADB-0F23-4124-832D-D81E2CC0CE3D}" sibTransId="{DCB24896-53BE-4F7C-B14B-1AF95CF58DBD}"/>
    <dgm:cxn modelId="{044A1476-CCB2-4AE0-A3BF-78BB6AC26F51}" srcId="{E0AA424B-BE4E-4D2F-B069-DF14977A4BD9}" destId="{22DAD94C-5E33-4CD9-9071-182905B1039F}" srcOrd="1" destOrd="0" parTransId="{7ED55EC9-0E65-4A65-8326-22C0EDDFF772}" sibTransId="{144C5EEC-FE74-44A4-A74E-7C11087A7C02}"/>
    <dgm:cxn modelId="{7BB9552E-32B4-4D03-A736-FE277BE2E146}" type="presOf" srcId="{E0AA424B-BE4E-4D2F-B069-DF14977A4BD9}" destId="{B240C254-0AB8-4F02-BD0F-D0AE4CB8A3E8}" srcOrd="0" destOrd="0" presId="urn:microsoft.com/office/officeart/2005/8/layout/vList2"/>
    <dgm:cxn modelId="{6D28DD16-91A4-4D95-B5C0-D95B66FACC97}" type="presOf" srcId="{4C462CDA-FBCE-43C3-A93D-0C405D53636A}" destId="{E5DFB55D-BA01-4298-AC39-E143477EF907}" srcOrd="0" destOrd="0" presId="urn:microsoft.com/office/officeart/2005/8/layout/vList2"/>
    <dgm:cxn modelId="{F8C0037F-00EA-4CB3-8906-62A96EB5DC79}" type="presOf" srcId="{1F864830-2E69-4140-A507-3750F97C4385}" destId="{3638A814-2A8F-492B-A6B2-87C1F8598FAF}" srcOrd="0" destOrd="0" presId="urn:microsoft.com/office/officeart/2005/8/layout/vList2"/>
    <dgm:cxn modelId="{246ACE33-C5FB-4735-A23C-FF254280AEB6}" srcId="{E0AA424B-BE4E-4D2F-B069-DF14977A4BD9}" destId="{4C462CDA-FBCE-43C3-A93D-0C405D53636A}" srcOrd="2" destOrd="0" parTransId="{EA13ABAB-F208-43F3-BDB0-E2E4A892E05B}" sibTransId="{365864EC-D8F4-4F44-827D-9B41802C3474}"/>
    <dgm:cxn modelId="{27A630AF-715D-4CF3-8ED0-10F0872B73B3}" srcId="{E0AA424B-BE4E-4D2F-B069-DF14977A4BD9}" destId="{1F864830-2E69-4140-A507-3750F97C4385}" srcOrd="3" destOrd="0" parTransId="{F13E1EED-546E-4E67-974A-773EEAB905AF}" sibTransId="{92C2361C-0EF1-4BD4-8C87-75572732894E}"/>
    <dgm:cxn modelId="{11003EA8-133D-4AEB-8AFE-1957673712C4}" type="presOf" srcId="{22DAD94C-5E33-4CD9-9071-182905B1039F}" destId="{CB4D2269-307E-4977-AEAC-3B2A65BFBA59}" srcOrd="0" destOrd="0" presId="urn:microsoft.com/office/officeart/2005/8/layout/vList2"/>
    <dgm:cxn modelId="{08B76069-BB0C-4AE7-8CB0-53A98BC1CF73}" type="presParOf" srcId="{B240C254-0AB8-4F02-BD0F-D0AE4CB8A3E8}" destId="{E86D0BD0-CC6B-4CD4-AE19-EB4639D21365}" srcOrd="0" destOrd="0" presId="urn:microsoft.com/office/officeart/2005/8/layout/vList2"/>
    <dgm:cxn modelId="{D6FED1CB-116C-4A35-8E63-A9B3167DD9A4}" type="presParOf" srcId="{B240C254-0AB8-4F02-BD0F-D0AE4CB8A3E8}" destId="{177CF37C-002E-40F6-8920-5871F5229A40}" srcOrd="1" destOrd="0" presId="urn:microsoft.com/office/officeart/2005/8/layout/vList2"/>
    <dgm:cxn modelId="{B21C6CFB-C428-4DC8-A644-4F7288FC4603}" type="presParOf" srcId="{B240C254-0AB8-4F02-BD0F-D0AE4CB8A3E8}" destId="{CB4D2269-307E-4977-AEAC-3B2A65BFBA59}" srcOrd="2" destOrd="0" presId="urn:microsoft.com/office/officeart/2005/8/layout/vList2"/>
    <dgm:cxn modelId="{8C7FF2B9-2DE5-4151-9893-8FE987F886AB}" type="presParOf" srcId="{B240C254-0AB8-4F02-BD0F-D0AE4CB8A3E8}" destId="{A8928A70-D49C-4C77-962C-CC28730238A1}" srcOrd="3" destOrd="0" presId="urn:microsoft.com/office/officeart/2005/8/layout/vList2"/>
    <dgm:cxn modelId="{01FF042C-1EA2-4307-BF7F-C0A9BF68026D}" type="presParOf" srcId="{B240C254-0AB8-4F02-BD0F-D0AE4CB8A3E8}" destId="{E5DFB55D-BA01-4298-AC39-E143477EF907}" srcOrd="4" destOrd="0" presId="urn:microsoft.com/office/officeart/2005/8/layout/vList2"/>
    <dgm:cxn modelId="{89CACD23-D78F-416C-9F83-13D71832C81E}" type="presParOf" srcId="{B240C254-0AB8-4F02-BD0F-D0AE4CB8A3E8}" destId="{DBA00539-3EF6-4C9D-8DF3-1BEF7DF780B0}" srcOrd="5" destOrd="0" presId="urn:microsoft.com/office/officeart/2005/8/layout/vList2"/>
    <dgm:cxn modelId="{03C058F0-B0FF-4996-AF8D-F777C7177A92}" type="presParOf" srcId="{B240C254-0AB8-4F02-BD0F-D0AE4CB8A3E8}" destId="{3638A814-2A8F-492B-A6B2-87C1F8598F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C15313A-D0B0-4B14-9473-FB4C8A68A0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9CCC72-4EBF-4A4B-A5A2-227DA3E539C3}">
      <dgm:prSet/>
      <dgm:spPr/>
      <dgm:t>
        <a:bodyPr/>
        <a:lstStyle/>
        <a:p>
          <a:pPr rtl="0"/>
          <a:r>
            <a:rPr lang="es-ES" b="1" dirty="0" smtClean="0"/>
            <a:t>Proposición de Ley de Igualdad Retributiva Mujeres y Hombres (En Marea/ En </a:t>
          </a:r>
          <a:r>
            <a:rPr lang="es-ES" b="1" dirty="0" err="1" smtClean="0"/>
            <a:t>Comu</a:t>
          </a:r>
          <a:r>
            <a:rPr lang="es-ES" b="1" dirty="0" smtClean="0"/>
            <a:t> </a:t>
          </a:r>
          <a:r>
            <a:rPr lang="es-ES" b="1" dirty="0" err="1" smtClean="0"/>
            <a:t>Podem</a:t>
          </a:r>
          <a:r>
            <a:rPr lang="es-ES" b="1" dirty="0" smtClean="0"/>
            <a:t>/ Unidos Podemos) </a:t>
          </a:r>
          <a:r>
            <a:rPr lang="es-ES" dirty="0" smtClean="0"/>
            <a:t>[</a:t>
          </a:r>
          <a:r>
            <a:rPr lang="es-ES" dirty="0" smtClean="0">
              <a:hlinkClick xmlns:r="http://schemas.openxmlformats.org/officeDocument/2006/relationships" r:id="rId1"/>
            </a:rPr>
            <a:t>http://baylos.blogspot.com/2018/02/brecha-salarial-e-igualdad-salarial-una.html</a:t>
          </a:r>
          <a:r>
            <a:rPr lang="es-ES" dirty="0" smtClean="0"/>
            <a:t>]</a:t>
          </a:r>
          <a:endParaRPr lang="es-ES" dirty="0">
            <a:solidFill>
              <a:srgbClr val="C00000"/>
            </a:solidFill>
          </a:endParaRPr>
        </a:p>
      </dgm:t>
    </dgm:pt>
    <dgm:pt modelId="{D5165E5C-DDE9-40EE-828F-DDB564427201}" type="parTrans" cxnId="{7FF079A6-7574-4AEA-B91D-AA374851C74F}">
      <dgm:prSet/>
      <dgm:spPr/>
      <dgm:t>
        <a:bodyPr/>
        <a:lstStyle/>
        <a:p>
          <a:endParaRPr lang="es-ES"/>
        </a:p>
      </dgm:t>
    </dgm:pt>
    <dgm:pt modelId="{4465A608-C13C-41A9-BA71-0BCACB7DC45B}" type="sibTrans" cxnId="{7FF079A6-7574-4AEA-B91D-AA374851C74F}">
      <dgm:prSet/>
      <dgm:spPr/>
      <dgm:t>
        <a:bodyPr/>
        <a:lstStyle/>
        <a:p>
          <a:endParaRPr lang="es-ES"/>
        </a:p>
      </dgm:t>
    </dgm:pt>
    <dgm:pt modelId="{9F3B84D5-7088-4BD9-946A-63E959663C5B}">
      <dgm:prSet/>
      <dgm:spPr/>
      <dgm:t>
        <a:bodyPr/>
        <a:lstStyle/>
        <a:p>
          <a:pPr rtl="0"/>
          <a:r>
            <a:rPr lang="es-ES" b="1" dirty="0" smtClean="0"/>
            <a:t>Proposición de Ley para garantizar la igualdad de trato y de oportunidades entre mujeres y hombres en el empleo y la ocupación (Grupo Socialista) [BO Cortes de 16 de marzo de 2018]</a:t>
          </a:r>
          <a:endParaRPr lang="es-ES" dirty="0"/>
        </a:p>
      </dgm:t>
    </dgm:pt>
    <dgm:pt modelId="{5E2907B6-C153-4DA4-85FB-43658808F06E}" type="parTrans" cxnId="{DBEA626C-4C80-4B7F-A41A-83454266E0B5}">
      <dgm:prSet/>
      <dgm:spPr/>
      <dgm:t>
        <a:bodyPr/>
        <a:lstStyle/>
        <a:p>
          <a:endParaRPr lang="es-ES"/>
        </a:p>
      </dgm:t>
    </dgm:pt>
    <dgm:pt modelId="{455D1344-323B-4C8D-8FB3-EF81DA676078}" type="sibTrans" cxnId="{DBEA626C-4C80-4B7F-A41A-83454266E0B5}">
      <dgm:prSet/>
      <dgm:spPr/>
      <dgm:t>
        <a:bodyPr/>
        <a:lstStyle/>
        <a:p>
          <a:endParaRPr lang="es-ES"/>
        </a:p>
      </dgm:t>
    </dgm:pt>
    <dgm:pt modelId="{312563A5-E683-4D5B-A7D9-E8747F7124F1}">
      <dgm:prSet/>
      <dgm:spPr/>
      <dgm:t>
        <a:bodyPr/>
        <a:lstStyle/>
        <a:p>
          <a:pPr rtl="0"/>
          <a:r>
            <a:rPr lang="es-ES" b="1" dirty="0" smtClean="0"/>
            <a:t>Carácter promocional de la LOPI y falta de efectividad</a:t>
          </a:r>
          <a:endParaRPr lang="es-ES" dirty="0"/>
        </a:p>
      </dgm:t>
    </dgm:pt>
    <dgm:pt modelId="{EB377F18-C151-4DE3-B194-BEA10520C411}" type="parTrans" cxnId="{E1BEE9EC-C7DC-424B-A14E-F5C84AAAC8B0}">
      <dgm:prSet/>
      <dgm:spPr/>
      <dgm:t>
        <a:bodyPr/>
        <a:lstStyle/>
        <a:p>
          <a:endParaRPr lang="es-ES"/>
        </a:p>
      </dgm:t>
    </dgm:pt>
    <dgm:pt modelId="{6A1F7744-64DA-49F0-A536-7008355AA57B}" type="sibTrans" cxnId="{E1BEE9EC-C7DC-424B-A14E-F5C84AAAC8B0}">
      <dgm:prSet/>
      <dgm:spPr/>
      <dgm:t>
        <a:bodyPr/>
        <a:lstStyle/>
        <a:p>
          <a:endParaRPr lang="es-ES"/>
        </a:p>
      </dgm:t>
    </dgm:pt>
    <dgm:pt modelId="{D79948A9-711A-4610-8113-20473E8DA795}">
      <dgm:prSet/>
      <dgm:spPr/>
      <dgm:t>
        <a:bodyPr/>
        <a:lstStyle/>
        <a:p>
          <a:pPr rtl="0"/>
          <a:r>
            <a:rPr lang="es-ES" b="1" dirty="0" smtClean="0"/>
            <a:t>Pese a lo cual, contiene CONTINUAS REMISIONES a dicha norma</a:t>
          </a:r>
          <a:endParaRPr lang="es-ES" dirty="0"/>
        </a:p>
      </dgm:t>
    </dgm:pt>
    <dgm:pt modelId="{7D620CF7-8995-4A23-BCCA-307DDA11E3CA}" type="parTrans" cxnId="{0E1AD9E8-179E-43E5-B211-B483D8FA4E60}">
      <dgm:prSet/>
      <dgm:spPr/>
      <dgm:t>
        <a:bodyPr/>
        <a:lstStyle/>
        <a:p>
          <a:endParaRPr lang="es-ES"/>
        </a:p>
      </dgm:t>
    </dgm:pt>
    <dgm:pt modelId="{0E722AE6-011E-49F6-97C8-9D784431B7E9}" type="sibTrans" cxnId="{0E1AD9E8-179E-43E5-B211-B483D8FA4E60}">
      <dgm:prSet/>
      <dgm:spPr/>
      <dgm:t>
        <a:bodyPr/>
        <a:lstStyle/>
        <a:p>
          <a:endParaRPr lang="es-ES"/>
        </a:p>
      </dgm:t>
    </dgm:pt>
    <dgm:pt modelId="{F8207098-872F-4C75-9725-F863DDC75340}">
      <dgm:prSet/>
      <dgm:spPr/>
      <dgm:t>
        <a:bodyPr/>
        <a:lstStyle/>
        <a:p>
          <a:pPr rtl="0"/>
          <a:r>
            <a:rPr lang="es-ES" dirty="0" smtClean="0"/>
            <a:t>Crea una </a:t>
          </a:r>
          <a:r>
            <a:rPr lang="es-ES" b="1" i="1" dirty="0" smtClean="0"/>
            <a:t>“Oficina Estatal de Lucha contra la Discriminación por razón de sexo en el empleo y la ocupación” </a:t>
          </a:r>
          <a:r>
            <a:rPr lang="es-ES" b="1" dirty="0" smtClean="0"/>
            <a:t>(integrada en la Inspección de Trabajo y SS)</a:t>
          </a:r>
          <a:endParaRPr lang="es-ES" dirty="0"/>
        </a:p>
      </dgm:t>
    </dgm:pt>
    <dgm:pt modelId="{4B496250-7467-4C98-A666-8A80E08D4D63}" type="parTrans" cxnId="{A3D8D8D5-904D-47D4-B516-8BCD8950B543}">
      <dgm:prSet/>
      <dgm:spPr/>
      <dgm:t>
        <a:bodyPr/>
        <a:lstStyle/>
        <a:p>
          <a:endParaRPr lang="es-ES"/>
        </a:p>
      </dgm:t>
    </dgm:pt>
    <dgm:pt modelId="{FC2FBFC8-19ED-40DB-8E3D-46664C46D2FD}" type="sibTrans" cxnId="{A3D8D8D5-904D-47D4-B516-8BCD8950B543}">
      <dgm:prSet/>
      <dgm:spPr/>
      <dgm:t>
        <a:bodyPr/>
        <a:lstStyle/>
        <a:p>
          <a:endParaRPr lang="es-ES"/>
        </a:p>
      </dgm:t>
    </dgm:pt>
    <dgm:pt modelId="{1F4A652F-5DF7-4CFE-861C-DB6FA4C77BF2}">
      <dgm:prSet/>
      <dgm:spPr/>
      <dgm:t>
        <a:bodyPr/>
        <a:lstStyle/>
        <a:p>
          <a:pPr rtl="0"/>
          <a:r>
            <a:rPr lang="es-ES" b="1" dirty="0" smtClean="0"/>
            <a:t>Sigue siendo “finalista” y </a:t>
          </a:r>
          <a:r>
            <a:rPr lang="es-ES" b="1" dirty="0" smtClean="0"/>
            <a:t>programática</a:t>
          </a:r>
          <a:endParaRPr lang="es-ES" dirty="0"/>
        </a:p>
      </dgm:t>
    </dgm:pt>
    <dgm:pt modelId="{829E912B-A825-4F15-997D-A7F6F7FBAE29}" type="parTrans" cxnId="{A238ED71-1580-4F28-AEAC-7F2480E22221}">
      <dgm:prSet/>
      <dgm:spPr/>
      <dgm:t>
        <a:bodyPr/>
        <a:lstStyle/>
        <a:p>
          <a:endParaRPr lang="es-ES"/>
        </a:p>
      </dgm:t>
    </dgm:pt>
    <dgm:pt modelId="{25DC61D7-D605-47B0-A246-5D0B0B3287A0}" type="sibTrans" cxnId="{A238ED71-1580-4F28-AEAC-7F2480E22221}">
      <dgm:prSet/>
      <dgm:spPr/>
      <dgm:t>
        <a:bodyPr/>
        <a:lstStyle/>
        <a:p>
          <a:endParaRPr lang="es-ES"/>
        </a:p>
      </dgm:t>
    </dgm:pt>
    <dgm:pt modelId="{BFB55A12-1048-4F4E-8EB8-93ACFDC3F2BD}" type="pres">
      <dgm:prSet presAssocID="{BC15313A-D0B0-4B14-9473-FB4C8A68A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97DC49-1AE8-4581-9F2A-FE6A5A64F1F1}" type="pres">
      <dgm:prSet presAssocID="{009CCC72-4EBF-4A4B-A5A2-227DA3E539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BDCE84-34BD-4050-B1E6-CA04F228DFAF}" type="pres">
      <dgm:prSet presAssocID="{4465A608-C13C-41A9-BA71-0BCACB7DC45B}" presName="spacer" presStyleCnt="0"/>
      <dgm:spPr/>
    </dgm:pt>
    <dgm:pt modelId="{A0D73678-198E-47A1-81CD-AA2D4EEB69D8}" type="pres">
      <dgm:prSet presAssocID="{9F3B84D5-7088-4BD9-946A-63E959663C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3414C5-7A9B-4286-BBA4-506AAE4E1D51}" type="pres">
      <dgm:prSet presAssocID="{9F3B84D5-7088-4BD9-946A-63E959663C5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F68BEA-F51C-476D-9285-FC0198C2599F}" type="presOf" srcId="{BC15313A-D0B0-4B14-9473-FB4C8A68A0AF}" destId="{BFB55A12-1048-4F4E-8EB8-93ACFDC3F2BD}" srcOrd="0" destOrd="0" presId="urn:microsoft.com/office/officeart/2005/8/layout/vList2"/>
    <dgm:cxn modelId="{0E1AD9E8-179E-43E5-B211-B483D8FA4E60}" srcId="{9F3B84D5-7088-4BD9-946A-63E959663C5B}" destId="{D79948A9-711A-4610-8113-20473E8DA795}" srcOrd="1" destOrd="0" parTransId="{7D620CF7-8995-4A23-BCCA-307DDA11E3CA}" sibTransId="{0E722AE6-011E-49F6-97C8-9D784431B7E9}"/>
    <dgm:cxn modelId="{8F60D2F8-2F3F-4A1A-ACD8-A349126ED447}" type="presOf" srcId="{F8207098-872F-4C75-9725-F863DDC75340}" destId="{943414C5-7A9B-4286-BBA4-506AAE4E1D51}" srcOrd="0" destOrd="2" presId="urn:microsoft.com/office/officeart/2005/8/layout/vList2"/>
    <dgm:cxn modelId="{E1BEE9EC-C7DC-424B-A14E-F5C84AAAC8B0}" srcId="{9F3B84D5-7088-4BD9-946A-63E959663C5B}" destId="{312563A5-E683-4D5B-A7D9-E8747F7124F1}" srcOrd="0" destOrd="0" parTransId="{EB377F18-C151-4DE3-B194-BEA10520C411}" sibTransId="{6A1F7744-64DA-49F0-A536-7008355AA57B}"/>
    <dgm:cxn modelId="{F53EC18C-14F8-40A6-9915-1BE78D62D9F7}" type="presOf" srcId="{D79948A9-711A-4610-8113-20473E8DA795}" destId="{943414C5-7A9B-4286-BBA4-506AAE4E1D51}" srcOrd="0" destOrd="1" presId="urn:microsoft.com/office/officeart/2005/8/layout/vList2"/>
    <dgm:cxn modelId="{93BAE711-AEA1-4275-A8D8-E48D4BD87B1C}" type="presOf" srcId="{1F4A652F-5DF7-4CFE-861C-DB6FA4C77BF2}" destId="{943414C5-7A9B-4286-BBA4-506AAE4E1D51}" srcOrd="0" destOrd="3" presId="urn:microsoft.com/office/officeart/2005/8/layout/vList2"/>
    <dgm:cxn modelId="{A238ED71-1580-4F28-AEAC-7F2480E22221}" srcId="{9F3B84D5-7088-4BD9-946A-63E959663C5B}" destId="{1F4A652F-5DF7-4CFE-861C-DB6FA4C77BF2}" srcOrd="3" destOrd="0" parTransId="{829E912B-A825-4F15-997D-A7F6F7FBAE29}" sibTransId="{25DC61D7-D605-47B0-A246-5D0B0B3287A0}"/>
    <dgm:cxn modelId="{A3D8D8D5-904D-47D4-B516-8BCD8950B543}" srcId="{9F3B84D5-7088-4BD9-946A-63E959663C5B}" destId="{F8207098-872F-4C75-9725-F863DDC75340}" srcOrd="2" destOrd="0" parTransId="{4B496250-7467-4C98-A666-8A80E08D4D63}" sibTransId="{FC2FBFC8-19ED-40DB-8E3D-46664C46D2FD}"/>
    <dgm:cxn modelId="{AEE214DA-3454-4083-AF51-B90A0215FBA7}" type="presOf" srcId="{312563A5-E683-4D5B-A7D9-E8747F7124F1}" destId="{943414C5-7A9B-4286-BBA4-506AAE4E1D51}" srcOrd="0" destOrd="0" presId="urn:microsoft.com/office/officeart/2005/8/layout/vList2"/>
    <dgm:cxn modelId="{9EE8A1DE-9802-4CBF-97E9-19BC2877E2BE}" type="presOf" srcId="{9F3B84D5-7088-4BD9-946A-63E959663C5B}" destId="{A0D73678-198E-47A1-81CD-AA2D4EEB69D8}" srcOrd="0" destOrd="0" presId="urn:microsoft.com/office/officeart/2005/8/layout/vList2"/>
    <dgm:cxn modelId="{7FF079A6-7574-4AEA-B91D-AA374851C74F}" srcId="{BC15313A-D0B0-4B14-9473-FB4C8A68A0AF}" destId="{009CCC72-4EBF-4A4B-A5A2-227DA3E539C3}" srcOrd="0" destOrd="0" parTransId="{D5165E5C-DDE9-40EE-828F-DDB564427201}" sibTransId="{4465A608-C13C-41A9-BA71-0BCACB7DC45B}"/>
    <dgm:cxn modelId="{D5FEAEAE-3D6B-4B0B-9B63-2A9DAFAEA6EA}" type="presOf" srcId="{009CCC72-4EBF-4A4B-A5A2-227DA3E539C3}" destId="{D897DC49-1AE8-4581-9F2A-FE6A5A64F1F1}" srcOrd="0" destOrd="0" presId="urn:microsoft.com/office/officeart/2005/8/layout/vList2"/>
    <dgm:cxn modelId="{DBEA626C-4C80-4B7F-A41A-83454266E0B5}" srcId="{BC15313A-D0B0-4B14-9473-FB4C8A68A0AF}" destId="{9F3B84D5-7088-4BD9-946A-63E959663C5B}" srcOrd="1" destOrd="0" parTransId="{5E2907B6-C153-4DA4-85FB-43658808F06E}" sibTransId="{455D1344-323B-4C8D-8FB3-EF81DA676078}"/>
    <dgm:cxn modelId="{1B3FD3B8-374C-4793-AEAE-2F0BC9660472}" type="presParOf" srcId="{BFB55A12-1048-4F4E-8EB8-93ACFDC3F2BD}" destId="{D897DC49-1AE8-4581-9F2A-FE6A5A64F1F1}" srcOrd="0" destOrd="0" presId="urn:microsoft.com/office/officeart/2005/8/layout/vList2"/>
    <dgm:cxn modelId="{E6ED4FD7-7AF3-4A9D-8F15-DBD7267175F2}" type="presParOf" srcId="{BFB55A12-1048-4F4E-8EB8-93ACFDC3F2BD}" destId="{A1BDCE84-34BD-4050-B1E6-CA04F228DFAF}" srcOrd="1" destOrd="0" presId="urn:microsoft.com/office/officeart/2005/8/layout/vList2"/>
    <dgm:cxn modelId="{FB1CFB2F-7CCE-42AE-8DE1-915D50F69169}" type="presParOf" srcId="{BFB55A12-1048-4F4E-8EB8-93ACFDC3F2BD}" destId="{A0D73678-198E-47A1-81CD-AA2D4EEB69D8}" srcOrd="2" destOrd="0" presId="urn:microsoft.com/office/officeart/2005/8/layout/vList2"/>
    <dgm:cxn modelId="{BB391FDC-16E4-46EE-B093-6EAA6AA24C52}" type="presParOf" srcId="{BFB55A12-1048-4F4E-8EB8-93ACFDC3F2BD}" destId="{943414C5-7A9B-4286-BBA4-506AAE4E1D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778B40CC-A50F-4FA0-8445-0554586795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B1DC110-BC14-4F39-9FEA-EBC1763C1B1B}">
      <dgm:prSet/>
      <dgm:spPr/>
      <dgm:t>
        <a:bodyPr/>
        <a:lstStyle/>
        <a:p>
          <a:pPr rtl="0"/>
          <a:r>
            <a:rPr lang="es-ES_tradnl" b="0" i="0" dirty="0" smtClean="0"/>
            <a:t>Igualdad de remuneración por razón de sexo (art.28 ET) </a:t>
          </a:r>
          <a:endParaRPr lang="es-ES" dirty="0"/>
        </a:p>
      </dgm:t>
    </dgm:pt>
    <dgm:pt modelId="{886E8B57-B849-4AD5-B039-CAD70229BAB6}" type="parTrans" cxnId="{B32E8823-336C-46FD-9394-C3B7DCD63904}">
      <dgm:prSet/>
      <dgm:spPr/>
      <dgm:t>
        <a:bodyPr/>
        <a:lstStyle/>
        <a:p>
          <a:endParaRPr lang="es-ES"/>
        </a:p>
      </dgm:t>
    </dgm:pt>
    <dgm:pt modelId="{7B164EC6-A19A-4027-96E3-79D7BE3A1FE4}" type="sibTrans" cxnId="{B32E8823-336C-46FD-9394-C3B7DCD63904}">
      <dgm:prSet/>
      <dgm:spPr/>
      <dgm:t>
        <a:bodyPr/>
        <a:lstStyle/>
        <a:p>
          <a:endParaRPr lang="es-ES"/>
        </a:p>
      </dgm:t>
    </dgm:pt>
    <dgm:pt modelId="{73CFEF78-FB70-4C57-B21E-36DF884437D5}">
      <dgm:prSet/>
      <dgm:spPr/>
      <dgm:t>
        <a:bodyPr/>
        <a:lstStyle/>
        <a:p>
          <a:pPr rtl="0"/>
          <a:r>
            <a:rPr lang="es-ES_tradnl" b="0" i="0" dirty="0" smtClean="0"/>
            <a:t>Se mantiene en los mismos términos la obligación empresarial de pagar la misma retribución por un </a:t>
          </a:r>
          <a:r>
            <a:rPr lang="es-ES_tradnl" b="1" i="0" u="sng" dirty="0" smtClean="0"/>
            <a:t>trabajo de igual valor</a:t>
          </a:r>
          <a:endParaRPr lang="es-ES" b="1" dirty="0"/>
        </a:p>
      </dgm:t>
    </dgm:pt>
    <dgm:pt modelId="{279F637A-DD86-4AAD-95DA-BB0265F57D68}" type="parTrans" cxnId="{ED942E4E-D926-4912-9C37-974A857E5E16}">
      <dgm:prSet/>
      <dgm:spPr/>
      <dgm:t>
        <a:bodyPr/>
        <a:lstStyle/>
        <a:p>
          <a:endParaRPr lang="es-ES"/>
        </a:p>
      </dgm:t>
    </dgm:pt>
    <dgm:pt modelId="{6F5E303E-E362-4628-AE23-E9A1D42F7326}" type="sibTrans" cxnId="{ED942E4E-D926-4912-9C37-974A857E5E16}">
      <dgm:prSet/>
      <dgm:spPr/>
      <dgm:t>
        <a:bodyPr/>
        <a:lstStyle/>
        <a:p>
          <a:endParaRPr lang="es-ES"/>
        </a:p>
      </dgm:t>
    </dgm:pt>
    <dgm:pt modelId="{84266451-8DDF-4A6E-88B8-8805E197B37C}" type="pres">
      <dgm:prSet presAssocID="{778B40CC-A50F-4FA0-8445-0554586795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FF5852-A72B-4E86-903E-37CF2DEDA54E}" type="pres">
      <dgm:prSet presAssocID="{EB1DC110-BC14-4F39-9FEA-EBC1763C1B1B}" presName="parTxOnly" presStyleLbl="node1" presStyleIdx="0" presStyleCnt="2" custLinFactX="-416" custLinFactNeighborX="-100000" custLinFactNeighborY="-30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4948F-86AF-41C1-9D3F-BE07C41274D6}" type="pres">
      <dgm:prSet presAssocID="{7B164EC6-A19A-4027-96E3-79D7BE3A1FE4}" presName="parTxOnlySpace" presStyleCnt="0"/>
      <dgm:spPr/>
    </dgm:pt>
    <dgm:pt modelId="{68020D66-67AA-46B1-BDBF-67F4B48DA99C}" type="pres">
      <dgm:prSet presAssocID="{73CFEF78-FB70-4C57-B21E-36DF884437D5}" presName="parTxOnly" presStyleLbl="node1" presStyleIdx="1" presStyleCnt="2" custLinFactNeighborX="-73523" custLinFactNeighborY="-30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509232-5752-4FD4-A821-4C07DC8F7893}" type="presOf" srcId="{778B40CC-A50F-4FA0-8445-0554586795DB}" destId="{84266451-8DDF-4A6E-88B8-8805E197B37C}" srcOrd="0" destOrd="0" presId="urn:microsoft.com/office/officeart/2005/8/layout/chevron1"/>
    <dgm:cxn modelId="{B32E8823-336C-46FD-9394-C3B7DCD63904}" srcId="{778B40CC-A50F-4FA0-8445-0554586795DB}" destId="{EB1DC110-BC14-4F39-9FEA-EBC1763C1B1B}" srcOrd="0" destOrd="0" parTransId="{886E8B57-B849-4AD5-B039-CAD70229BAB6}" sibTransId="{7B164EC6-A19A-4027-96E3-79D7BE3A1FE4}"/>
    <dgm:cxn modelId="{ED942E4E-D926-4912-9C37-974A857E5E16}" srcId="{778B40CC-A50F-4FA0-8445-0554586795DB}" destId="{73CFEF78-FB70-4C57-B21E-36DF884437D5}" srcOrd="1" destOrd="0" parTransId="{279F637A-DD86-4AAD-95DA-BB0265F57D68}" sibTransId="{6F5E303E-E362-4628-AE23-E9A1D42F7326}"/>
    <dgm:cxn modelId="{D59F0310-A200-4A01-B1F6-ED921F624519}" type="presOf" srcId="{EB1DC110-BC14-4F39-9FEA-EBC1763C1B1B}" destId="{75FF5852-A72B-4E86-903E-37CF2DEDA54E}" srcOrd="0" destOrd="0" presId="urn:microsoft.com/office/officeart/2005/8/layout/chevron1"/>
    <dgm:cxn modelId="{32E756E4-4DE5-41E8-BD25-18A29920AB65}" type="presOf" srcId="{73CFEF78-FB70-4C57-B21E-36DF884437D5}" destId="{68020D66-67AA-46B1-BDBF-67F4B48DA99C}" srcOrd="0" destOrd="0" presId="urn:microsoft.com/office/officeart/2005/8/layout/chevron1"/>
    <dgm:cxn modelId="{69522607-7C88-44B4-B96D-0FD9E4964DFD}" type="presParOf" srcId="{84266451-8DDF-4A6E-88B8-8805E197B37C}" destId="{75FF5852-A72B-4E86-903E-37CF2DEDA54E}" srcOrd="0" destOrd="0" presId="urn:microsoft.com/office/officeart/2005/8/layout/chevron1"/>
    <dgm:cxn modelId="{13C3B130-3AB5-409F-AD56-992176930C9D}" type="presParOf" srcId="{84266451-8DDF-4A6E-88B8-8805E197B37C}" destId="{F9F4948F-86AF-41C1-9D3F-BE07C41274D6}" srcOrd="1" destOrd="0" presId="urn:microsoft.com/office/officeart/2005/8/layout/chevron1"/>
    <dgm:cxn modelId="{31F89AEF-47D4-4780-B559-CD9A57B552B6}" type="presParOf" srcId="{84266451-8DDF-4A6E-88B8-8805E197B37C}" destId="{68020D66-67AA-46B1-BDBF-67F4B48DA99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7A4C04-F117-4D1F-A09A-1F148C3DFD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399B92-CD31-4601-90A1-7D505234458F}">
      <dgm:prSet/>
      <dgm:spPr/>
      <dgm:t>
        <a:bodyPr/>
        <a:lstStyle/>
        <a:p>
          <a:pPr rtl="0"/>
          <a:r>
            <a:rPr lang="es-ES" dirty="0" smtClean="0"/>
            <a:t>La brecha existe</a:t>
          </a:r>
          <a:endParaRPr lang="es-ES" dirty="0"/>
        </a:p>
      </dgm:t>
    </dgm:pt>
    <dgm:pt modelId="{3A6D4D22-451D-46B6-A146-BCEAF5904F07}" type="parTrans" cxnId="{B18CAB3C-D542-4153-8879-80C81EA00D36}">
      <dgm:prSet/>
      <dgm:spPr/>
      <dgm:t>
        <a:bodyPr/>
        <a:lstStyle/>
        <a:p>
          <a:endParaRPr lang="es-ES"/>
        </a:p>
      </dgm:t>
    </dgm:pt>
    <dgm:pt modelId="{688FFB32-FF45-4101-95BD-F12216C00994}" type="sibTrans" cxnId="{B18CAB3C-D542-4153-8879-80C81EA00D36}">
      <dgm:prSet/>
      <dgm:spPr/>
      <dgm:t>
        <a:bodyPr/>
        <a:lstStyle/>
        <a:p>
          <a:endParaRPr lang="es-ES"/>
        </a:p>
      </dgm:t>
    </dgm:pt>
    <dgm:pt modelId="{D3C68595-BC5D-4058-9F59-31410524696E}">
      <dgm:prSet custT="1"/>
      <dgm:spPr/>
      <dgm:t>
        <a:bodyPr/>
        <a:lstStyle/>
        <a:p>
          <a:pPr rtl="0"/>
          <a:r>
            <a:rPr lang="es-ES" sz="2400" dirty="0" smtClean="0"/>
            <a:t>A mayor formación, edad y antigüedad</a:t>
          </a:r>
          <a:endParaRPr lang="es-ES" sz="2400" dirty="0"/>
        </a:p>
      </dgm:t>
    </dgm:pt>
    <dgm:pt modelId="{1AC3BCAF-21DD-4CDA-851E-F7978BE8411C}" type="parTrans" cxnId="{8C9E8701-211C-45E1-A806-84AD2759C207}">
      <dgm:prSet/>
      <dgm:spPr/>
      <dgm:t>
        <a:bodyPr/>
        <a:lstStyle/>
        <a:p>
          <a:endParaRPr lang="es-ES"/>
        </a:p>
      </dgm:t>
    </dgm:pt>
    <dgm:pt modelId="{48B32A02-550D-42EE-A24B-CE39F75D854B}" type="sibTrans" cxnId="{8C9E8701-211C-45E1-A806-84AD2759C207}">
      <dgm:prSet/>
      <dgm:spPr/>
      <dgm:t>
        <a:bodyPr/>
        <a:lstStyle/>
        <a:p>
          <a:endParaRPr lang="es-ES"/>
        </a:p>
      </dgm:t>
    </dgm:pt>
    <dgm:pt modelId="{8400E4B3-8FF0-425A-9ED5-2284434F09F2}">
      <dgm:prSet custT="1"/>
      <dgm:spPr/>
      <dgm:t>
        <a:bodyPr/>
        <a:lstStyle/>
        <a:p>
          <a:pPr rtl="0"/>
          <a:r>
            <a:rPr lang="es-ES" sz="2400" dirty="0" smtClean="0"/>
            <a:t>En contratos indefinidos y a jornada completa (con matices en el </a:t>
          </a:r>
          <a:r>
            <a:rPr lang="es-ES" sz="2400" b="1" u="sng" dirty="0" smtClean="0"/>
            <a:t>contrato a tiempo parcial</a:t>
          </a:r>
          <a:r>
            <a:rPr lang="es-ES" sz="2400" dirty="0" smtClean="0"/>
            <a:t>: el caso de Alemania)</a:t>
          </a:r>
          <a:endParaRPr lang="es-ES" sz="2400" dirty="0"/>
        </a:p>
      </dgm:t>
    </dgm:pt>
    <dgm:pt modelId="{F6A7837C-E328-45CC-BD22-AB4E53CE2BFA}" type="parTrans" cxnId="{B4002147-8653-4614-8C23-94337914C99D}">
      <dgm:prSet/>
      <dgm:spPr/>
      <dgm:t>
        <a:bodyPr/>
        <a:lstStyle/>
        <a:p>
          <a:endParaRPr lang="es-ES"/>
        </a:p>
      </dgm:t>
    </dgm:pt>
    <dgm:pt modelId="{1A54D1E8-0B83-49E2-8134-6A2474973E77}" type="sibTrans" cxnId="{B4002147-8653-4614-8C23-94337914C99D}">
      <dgm:prSet/>
      <dgm:spPr/>
      <dgm:t>
        <a:bodyPr/>
        <a:lstStyle/>
        <a:p>
          <a:endParaRPr lang="es-ES"/>
        </a:p>
      </dgm:t>
    </dgm:pt>
    <dgm:pt modelId="{CC64F1FA-8A2D-4562-9551-8DA058C221CC}">
      <dgm:prSet/>
      <dgm:spPr/>
      <dgm:t>
        <a:bodyPr/>
        <a:lstStyle/>
        <a:p>
          <a:pPr rtl="0"/>
          <a:r>
            <a:rPr lang="es-ES" dirty="0" smtClean="0"/>
            <a:t>La brecha aumenta:</a:t>
          </a:r>
          <a:endParaRPr lang="es-ES" dirty="0"/>
        </a:p>
      </dgm:t>
    </dgm:pt>
    <dgm:pt modelId="{F05DDE37-A56C-4CB2-AB89-D8EECDB6A8E2}" type="parTrans" cxnId="{46685233-C3B4-4BA9-AC94-88738A7BEB16}">
      <dgm:prSet/>
      <dgm:spPr/>
      <dgm:t>
        <a:bodyPr/>
        <a:lstStyle/>
        <a:p>
          <a:endParaRPr lang="es-ES"/>
        </a:p>
      </dgm:t>
    </dgm:pt>
    <dgm:pt modelId="{91255A6C-DD06-434F-AC32-6489E9E4B4D4}" type="sibTrans" cxnId="{46685233-C3B4-4BA9-AC94-88738A7BEB16}">
      <dgm:prSet/>
      <dgm:spPr/>
      <dgm:t>
        <a:bodyPr/>
        <a:lstStyle/>
        <a:p>
          <a:endParaRPr lang="es-ES"/>
        </a:p>
      </dgm:t>
    </dgm:pt>
    <dgm:pt modelId="{2E5E90FF-3C91-44CF-8559-F87B8949E291}">
      <dgm:prSet custT="1"/>
      <dgm:spPr/>
      <dgm:t>
        <a:bodyPr/>
        <a:lstStyle/>
        <a:p>
          <a:pPr rtl="0"/>
          <a:r>
            <a:rPr lang="es-ES" sz="3200" dirty="0" smtClean="0"/>
            <a:t>cualquiera que sea la desagregación verificada = </a:t>
          </a:r>
          <a:r>
            <a:rPr lang="es-ES" sz="3200" b="1" i="0" u="sng" dirty="0" smtClean="0"/>
            <a:t>las mujeres cobran menos que los hombres en cualquier circunstancia</a:t>
          </a:r>
          <a:endParaRPr lang="es-ES" sz="3200" b="1" i="0" u="sng" dirty="0"/>
        </a:p>
      </dgm:t>
    </dgm:pt>
    <dgm:pt modelId="{C5622744-CBB1-4C4B-8C81-669F37ACF637}" type="parTrans" cxnId="{5589DB04-0F22-4093-89C7-E14D87C4713A}">
      <dgm:prSet/>
      <dgm:spPr/>
      <dgm:t>
        <a:bodyPr/>
        <a:lstStyle/>
        <a:p>
          <a:endParaRPr lang="es-ES"/>
        </a:p>
      </dgm:t>
    </dgm:pt>
    <dgm:pt modelId="{2962D2D7-831C-49CB-98F1-2617499C8E49}" type="sibTrans" cxnId="{5589DB04-0F22-4093-89C7-E14D87C4713A}">
      <dgm:prSet/>
      <dgm:spPr/>
      <dgm:t>
        <a:bodyPr/>
        <a:lstStyle/>
        <a:p>
          <a:endParaRPr lang="es-ES"/>
        </a:p>
      </dgm:t>
    </dgm:pt>
    <dgm:pt modelId="{C62F7E0A-E9D3-407F-A313-E7306ED469A7}">
      <dgm:prSet custT="1"/>
      <dgm:spPr/>
      <dgm:t>
        <a:bodyPr/>
        <a:lstStyle/>
        <a:p>
          <a:pPr rtl="0"/>
          <a:r>
            <a:rPr lang="es-ES" sz="2400" dirty="0" smtClean="0"/>
            <a:t>En franjas con </a:t>
          </a:r>
          <a:r>
            <a:rPr lang="es-ES" sz="2400" b="1" u="sng" dirty="0" smtClean="0"/>
            <a:t>salarios más </a:t>
          </a:r>
          <a:r>
            <a:rPr lang="es-ES" sz="2400" b="1" u="sng" dirty="0" smtClean="0"/>
            <a:t>elevados (Asturias…)</a:t>
          </a:r>
          <a:endParaRPr lang="es-ES" sz="2400" b="1" u="sng" dirty="0"/>
        </a:p>
      </dgm:t>
    </dgm:pt>
    <dgm:pt modelId="{1F0D8A15-C36A-4456-BB89-018EE126A322}" type="parTrans" cxnId="{C6A5BD18-F614-4130-9BF5-40AA1AC13D18}">
      <dgm:prSet/>
      <dgm:spPr/>
      <dgm:t>
        <a:bodyPr/>
        <a:lstStyle/>
        <a:p>
          <a:endParaRPr lang="es-ES"/>
        </a:p>
      </dgm:t>
    </dgm:pt>
    <dgm:pt modelId="{29DDD318-BED8-42BF-B40C-FF16B8CFFA8B}" type="sibTrans" cxnId="{C6A5BD18-F614-4130-9BF5-40AA1AC13D18}">
      <dgm:prSet/>
      <dgm:spPr/>
      <dgm:t>
        <a:bodyPr/>
        <a:lstStyle/>
        <a:p>
          <a:endParaRPr lang="es-ES"/>
        </a:p>
      </dgm:t>
    </dgm:pt>
    <dgm:pt modelId="{7760D258-34AA-4EC5-9301-B37FB1625D68}">
      <dgm:prSet custT="1"/>
      <dgm:spPr/>
      <dgm:t>
        <a:bodyPr/>
        <a:lstStyle/>
        <a:p>
          <a:pPr rtl="0"/>
          <a:r>
            <a:rPr lang="es-ES" sz="2400" dirty="0" smtClean="0"/>
            <a:t>En </a:t>
          </a:r>
          <a:r>
            <a:rPr lang="es-ES" sz="2400" b="1" u="sng" dirty="0" smtClean="0"/>
            <a:t>mujeres casadas con hijos</a:t>
          </a:r>
          <a:endParaRPr lang="es-ES" sz="2400" b="1" u="sng" dirty="0"/>
        </a:p>
      </dgm:t>
    </dgm:pt>
    <dgm:pt modelId="{10403C26-319E-4E95-8A20-10538A4373C5}" type="parTrans" cxnId="{A1772333-F7D7-437A-807E-EF576636322A}">
      <dgm:prSet/>
      <dgm:spPr/>
      <dgm:t>
        <a:bodyPr/>
        <a:lstStyle/>
        <a:p>
          <a:endParaRPr lang="es-ES"/>
        </a:p>
      </dgm:t>
    </dgm:pt>
    <dgm:pt modelId="{F1B6A98D-4606-4ABF-A3BC-7F40B5F27D53}" type="sibTrans" cxnId="{A1772333-F7D7-437A-807E-EF576636322A}">
      <dgm:prSet/>
      <dgm:spPr/>
      <dgm:t>
        <a:bodyPr/>
        <a:lstStyle/>
        <a:p>
          <a:endParaRPr lang="es-ES"/>
        </a:p>
      </dgm:t>
    </dgm:pt>
    <dgm:pt modelId="{4843E2CF-8389-4C6D-8873-75A88C45B55D}" type="pres">
      <dgm:prSet presAssocID="{D77A4C04-F117-4D1F-A09A-1F148C3DFD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F289781-AD15-4EA0-A432-76D3271ED46C}" type="pres">
      <dgm:prSet presAssocID="{AA399B92-CD31-4601-90A1-7D505234458F}" presName="thickLine" presStyleLbl="alignNode1" presStyleIdx="0" presStyleCnt="2"/>
      <dgm:spPr/>
    </dgm:pt>
    <dgm:pt modelId="{198E76A9-AB7F-4DD9-B7D5-BF46474E39BA}" type="pres">
      <dgm:prSet presAssocID="{AA399B92-CD31-4601-90A1-7D505234458F}" presName="horz1" presStyleCnt="0"/>
      <dgm:spPr/>
    </dgm:pt>
    <dgm:pt modelId="{F13A6E7E-DA3B-4EED-84E9-EFA2441FC5C6}" type="pres">
      <dgm:prSet presAssocID="{AA399B92-CD31-4601-90A1-7D505234458F}" presName="tx1" presStyleLbl="revTx" presStyleIdx="0" presStyleCnt="7"/>
      <dgm:spPr/>
      <dgm:t>
        <a:bodyPr/>
        <a:lstStyle/>
        <a:p>
          <a:endParaRPr lang="es-ES"/>
        </a:p>
      </dgm:t>
    </dgm:pt>
    <dgm:pt modelId="{CA94724D-DC3E-42ED-A1F9-4AD0C375D43F}" type="pres">
      <dgm:prSet presAssocID="{AA399B92-CD31-4601-90A1-7D505234458F}" presName="vert1" presStyleCnt="0"/>
      <dgm:spPr/>
    </dgm:pt>
    <dgm:pt modelId="{523D4B71-3827-4BD6-9D45-28898D4C88EF}" type="pres">
      <dgm:prSet presAssocID="{2E5E90FF-3C91-44CF-8559-F87B8949E291}" presName="vertSpace2a" presStyleCnt="0"/>
      <dgm:spPr/>
    </dgm:pt>
    <dgm:pt modelId="{3D8942CD-7C81-43A8-A4DA-1F803775A78C}" type="pres">
      <dgm:prSet presAssocID="{2E5E90FF-3C91-44CF-8559-F87B8949E291}" presName="horz2" presStyleCnt="0"/>
      <dgm:spPr/>
    </dgm:pt>
    <dgm:pt modelId="{FE519F88-B074-4824-8FFB-BDB62FC66A5A}" type="pres">
      <dgm:prSet presAssocID="{2E5E90FF-3C91-44CF-8559-F87B8949E291}" presName="horzSpace2" presStyleCnt="0"/>
      <dgm:spPr/>
    </dgm:pt>
    <dgm:pt modelId="{52DDF1C5-9F86-4A63-8F30-CFEBE2C3C45A}" type="pres">
      <dgm:prSet presAssocID="{2E5E90FF-3C91-44CF-8559-F87B8949E291}" presName="tx2" presStyleLbl="revTx" presStyleIdx="1" presStyleCnt="7" custScaleY="70140"/>
      <dgm:spPr/>
      <dgm:t>
        <a:bodyPr/>
        <a:lstStyle/>
        <a:p>
          <a:endParaRPr lang="es-ES"/>
        </a:p>
      </dgm:t>
    </dgm:pt>
    <dgm:pt modelId="{BA942AF6-6918-47FC-B875-01085F7C9E3B}" type="pres">
      <dgm:prSet presAssocID="{2E5E90FF-3C91-44CF-8559-F87B8949E291}" presName="vert2" presStyleCnt="0"/>
      <dgm:spPr/>
    </dgm:pt>
    <dgm:pt modelId="{118157A3-8A3D-4CFB-A1F0-332D7C1D22B3}" type="pres">
      <dgm:prSet presAssocID="{2E5E90FF-3C91-44CF-8559-F87B8949E291}" presName="thinLine2b" presStyleLbl="callout" presStyleIdx="0" presStyleCnt="5"/>
      <dgm:spPr/>
    </dgm:pt>
    <dgm:pt modelId="{DF0937D6-DE38-4137-A923-81C274693A28}" type="pres">
      <dgm:prSet presAssocID="{2E5E90FF-3C91-44CF-8559-F87B8949E291}" presName="vertSpace2b" presStyleCnt="0"/>
      <dgm:spPr/>
    </dgm:pt>
    <dgm:pt modelId="{C1A264F8-7E32-4864-8CF9-C1EC7F6693B1}" type="pres">
      <dgm:prSet presAssocID="{CC64F1FA-8A2D-4562-9551-8DA058C221CC}" presName="thickLine" presStyleLbl="alignNode1" presStyleIdx="1" presStyleCnt="2" custLinFactNeighborX="1091" custLinFactNeighborY="-10537"/>
      <dgm:spPr/>
    </dgm:pt>
    <dgm:pt modelId="{E89ACF2E-93B8-4258-A94D-3A55D4A5E25B}" type="pres">
      <dgm:prSet presAssocID="{CC64F1FA-8A2D-4562-9551-8DA058C221CC}" presName="horz1" presStyleCnt="0"/>
      <dgm:spPr/>
    </dgm:pt>
    <dgm:pt modelId="{E8230076-591F-4245-A1C4-AC362E5A65D5}" type="pres">
      <dgm:prSet presAssocID="{CC64F1FA-8A2D-4562-9551-8DA058C221CC}" presName="tx1" presStyleLbl="revTx" presStyleIdx="2" presStyleCnt="7"/>
      <dgm:spPr/>
      <dgm:t>
        <a:bodyPr/>
        <a:lstStyle/>
        <a:p>
          <a:endParaRPr lang="es-ES"/>
        </a:p>
      </dgm:t>
    </dgm:pt>
    <dgm:pt modelId="{2BBAB505-F467-4FE4-89FB-292CB988B329}" type="pres">
      <dgm:prSet presAssocID="{CC64F1FA-8A2D-4562-9551-8DA058C221CC}" presName="vert1" presStyleCnt="0"/>
      <dgm:spPr/>
    </dgm:pt>
    <dgm:pt modelId="{FC98C308-3408-4F0A-B840-1EAF17D012EF}" type="pres">
      <dgm:prSet presAssocID="{C62F7E0A-E9D3-407F-A313-E7306ED469A7}" presName="vertSpace2a" presStyleCnt="0"/>
      <dgm:spPr/>
    </dgm:pt>
    <dgm:pt modelId="{E7E794A1-510C-4EFC-A9A1-F7AD26EF6919}" type="pres">
      <dgm:prSet presAssocID="{C62F7E0A-E9D3-407F-A313-E7306ED469A7}" presName="horz2" presStyleCnt="0"/>
      <dgm:spPr/>
    </dgm:pt>
    <dgm:pt modelId="{1EF11470-D8C6-4E4E-BDC6-423B055087F0}" type="pres">
      <dgm:prSet presAssocID="{C62F7E0A-E9D3-407F-A313-E7306ED469A7}" presName="horzSpace2" presStyleCnt="0"/>
      <dgm:spPr/>
    </dgm:pt>
    <dgm:pt modelId="{1C534629-269B-4170-8861-2B77353EE54A}" type="pres">
      <dgm:prSet presAssocID="{C62F7E0A-E9D3-407F-A313-E7306ED469A7}" presName="tx2" presStyleLbl="revTx" presStyleIdx="3" presStyleCnt="7" custScaleY="71346"/>
      <dgm:spPr/>
      <dgm:t>
        <a:bodyPr/>
        <a:lstStyle/>
        <a:p>
          <a:endParaRPr lang="es-ES"/>
        </a:p>
      </dgm:t>
    </dgm:pt>
    <dgm:pt modelId="{C7FA141E-42C3-4DCA-BDCE-CCF4F7325F61}" type="pres">
      <dgm:prSet presAssocID="{C62F7E0A-E9D3-407F-A313-E7306ED469A7}" presName="vert2" presStyleCnt="0"/>
      <dgm:spPr/>
    </dgm:pt>
    <dgm:pt modelId="{A530C5DB-00A5-4F10-9ACF-35B27A28C575}" type="pres">
      <dgm:prSet presAssocID="{C62F7E0A-E9D3-407F-A313-E7306ED469A7}" presName="thinLine2b" presStyleLbl="callout" presStyleIdx="1" presStyleCnt="5"/>
      <dgm:spPr/>
    </dgm:pt>
    <dgm:pt modelId="{D16530D6-98CE-4D47-A564-528B77B065EC}" type="pres">
      <dgm:prSet presAssocID="{C62F7E0A-E9D3-407F-A313-E7306ED469A7}" presName="vertSpace2b" presStyleCnt="0"/>
      <dgm:spPr/>
    </dgm:pt>
    <dgm:pt modelId="{512D1CFC-7E76-4157-9F1A-DE74F8CC8DBB}" type="pres">
      <dgm:prSet presAssocID="{D3C68595-BC5D-4058-9F59-31410524696E}" presName="horz2" presStyleCnt="0"/>
      <dgm:spPr/>
    </dgm:pt>
    <dgm:pt modelId="{FB61F544-4B67-4C99-A0D8-0902B0618193}" type="pres">
      <dgm:prSet presAssocID="{D3C68595-BC5D-4058-9F59-31410524696E}" presName="horzSpace2" presStyleCnt="0"/>
      <dgm:spPr/>
    </dgm:pt>
    <dgm:pt modelId="{108DE309-58BA-4AF7-9BC3-B41A4AB6C1F0}" type="pres">
      <dgm:prSet presAssocID="{D3C68595-BC5D-4058-9F59-31410524696E}" presName="tx2" presStyleLbl="revTx" presStyleIdx="4" presStyleCnt="7" custScaleY="94737"/>
      <dgm:spPr/>
      <dgm:t>
        <a:bodyPr/>
        <a:lstStyle/>
        <a:p>
          <a:endParaRPr lang="es-ES"/>
        </a:p>
      </dgm:t>
    </dgm:pt>
    <dgm:pt modelId="{C1B87240-6CB1-4FF3-8C60-3DFB0CAF609B}" type="pres">
      <dgm:prSet presAssocID="{D3C68595-BC5D-4058-9F59-31410524696E}" presName="vert2" presStyleCnt="0"/>
      <dgm:spPr/>
    </dgm:pt>
    <dgm:pt modelId="{9A3B49EE-BB08-4C32-A4D6-CE9DF669801C}" type="pres">
      <dgm:prSet presAssocID="{D3C68595-BC5D-4058-9F59-31410524696E}" presName="thinLine2b" presStyleLbl="callout" presStyleIdx="2" presStyleCnt="5"/>
      <dgm:spPr/>
    </dgm:pt>
    <dgm:pt modelId="{4C949DA9-47E5-44A1-9244-EF0248E9319A}" type="pres">
      <dgm:prSet presAssocID="{D3C68595-BC5D-4058-9F59-31410524696E}" presName="vertSpace2b" presStyleCnt="0"/>
      <dgm:spPr/>
    </dgm:pt>
    <dgm:pt modelId="{AB7283A5-CC73-414C-9749-DD7F49A8366A}" type="pres">
      <dgm:prSet presAssocID="{8400E4B3-8FF0-425A-9ED5-2284434F09F2}" presName="horz2" presStyleCnt="0"/>
      <dgm:spPr/>
    </dgm:pt>
    <dgm:pt modelId="{D86D08FA-D57B-4792-A737-72D56DF3F50E}" type="pres">
      <dgm:prSet presAssocID="{8400E4B3-8FF0-425A-9ED5-2284434F09F2}" presName="horzSpace2" presStyleCnt="0"/>
      <dgm:spPr/>
    </dgm:pt>
    <dgm:pt modelId="{6FB4EBB7-2D42-4AE1-87A4-F391E075CB7E}" type="pres">
      <dgm:prSet presAssocID="{8400E4B3-8FF0-425A-9ED5-2284434F09F2}" presName="tx2" presStyleLbl="revTx" presStyleIdx="5" presStyleCnt="7" custScaleY="94550"/>
      <dgm:spPr/>
      <dgm:t>
        <a:bodyPr/>
        <a:lstStyle/>
        <a:p>
          <a:endParaRPr lang="es-ES"/>
        </a:p>
      </dgm:t>
    </dgm:pt>
    <dgm:pt modelId="{9D721A01-B88B-4676-A593-4C6A6BC76BE4}" type="pres">
      <dgm:prSet presAssocID="{8400E4B3-8FF0-425A-9ED5-2284434F09F2}" presName="vert2" presStyleCnt="0"/>
      <dgm:spPr/>
    </dgm:pt>
    <dgm:pt modelId="{CCE08F05-F5AC-4A50-99F5-76D464FE3B15}" type="pres">
      <dgm:prSet presAssocID="{8400E4B3-8FF0-425A-9ED5-2284434F09F2}" presName="thinLine2b" presStyleLbl="callout" presStyleIdx="3" presStyleCnt="5"/>
      <dgm:spPr/>
    </dgm:pt>
    <dgm:pt modelId="{917D4AC7-85D6-49CB-BEDA-0EBE9F35B335}" type="pres">
      <dgm:prSet presAssocID="{8400E4B3-8FF0-425A-9ED5-2284434F09F2}" presName="vertSpace2b" presStyleCnt="0"/>
      <dgm:spPr/>
    </dgm:pt>
    <dgm:pt modelId="{7C366B1B-FA3B-4CBE-AF98-CB6D93A32F1C}" type="pres">
      <dgm:prSet presAssocID="{7760D258-34AA-4EC5-9301-B37FB1625D68}" presName="horz2" presStyleCnt="0"/>
      <dgm:spPr/>
    </dgm:pt>
    <dgm:pt modelId="{DBC37475-7B3D-4AD7-BABC-2F1CA77ABB65}" type="pres">
      <dgm:prSet presAssocID="{7760D258-34AA-4EC5-9301-B37FB1625D68}" presName="horzSpace2" presStyleCnt="0"/>
      <dgm:spPr/>
    </dgm:pt>
    <dgm:pt modelId="{A0941BCA-2DFD-4E48-9354-EB42B832DC49}" type="pres">
      <dgm:prSet presAssocID="{7760D258-34AA-4EC5-9301-B37FB1625D68}" presName="tx2" presStyleLbl="revTx" presStyleIdx="6" presStyleCnt="7"/>
      <dgm:spPr/>
      <dgm:t>
        <a:bodyPr/>
        <a:lstStyle/>
        <a:p>
          <a:endParaRPr lang="es-ES"/>
        </a:p>
      </dgm:t>
    </dgm:pt>
    <dgm:pt modelId="{81B6B64B-BC75-4CC4-A180-C7E089406282}" type="pres">
      <dgm:prSet presAssocID="{7760D258-34AA-4EC5-9301-B37FB1625D68}" presName="vert2" presStyleCnt="0"/>
      <dgm:spPr/>
    </dgm:pt>
    <dgm:pt modelId="{D61DD3CE-5AE5-436C-AF3D-C26FA0FAAAA5}" type="pres">
      <dgm:prSet presAssocID="{7760D258-34AA-4EC5-9301-B37FB1625D68}" presName="thinLine2b" presStyleLbl="callout" presStyleIdx="4" presStyleCnt="5"/>
      <dgm:spPr/>
    </dgm:pt>
    <dgm:pt modelId="{E4791013-1E38-4C8D-9224-EDB29A735D53}" type="pres">
      <dgm:prSet presAssocID="{7760D258-34AA-4EC5-9301-B37FB1625D68}" presName="vertSpace2b" presStyleCnt="0"/>
      <dgm:spPr/>
    </dgm:pt>
  </dgm:ptLst>
  <dgm:cxnLst>
    <dgm:cxn modelId="{46685233-C3B4-4BA9-AC94-88738A7BEB16}" srcId="{D77A4C04-F117-4D1F-A09A-1F148C3DFDFD}" destId="{CC64F1FA-8A2D-4562-9551-8DA058C221CC}" srcOrd="1" destOrd="0" parTransId="{F05DDE37-A56C-4CB2-AB89-D8EECDB6A8E2}" sibTransId="{91255A6C-DD06-434F-AC32-6489E9E4B4D4}"/>
    <dgm:cxn modelId="{21329940-8AD1-4D25-9E60-2D5C76CFB97C}" type="presOf" srcId="{D77A4C04-F117-4D1F-A09A-1F148C3DFDFD}" destId="{4843E2CF-8389-4C6D-8873-75A88C45B55D}" srcOrd="0" destOrd="0" presId="urn:microsoft.com/office/officeart/2008/layout/LinedList"/>
    <dgm:cxn modelId="{B18CAB3C-D542-4153-8879-80C81EA00D36}" srcId="{D77A4C04-F117-4D1F-A09A-1F148C3DFDFD}" destId="{AA399B92-CD31-4601-90A1-7D505234458F}" srcOrd="0" destOrd="0" parTransId="{3A6D4D22-451D-46B6-A146-BCEAF5904F07}" sibTransId="{688FFB32-FF45-4101-95BD-F12216C00994}"/>
    <dgm:cxn modelId="{A1772333-F7D7-437A-807E-EF576636322A}" srcId="{CC64F1FA-8A2D-4562-9551-8DA058C221CC}" destId="{7760D258-34AA-4EC5-9301-B37FB1625D68}" srcOrd="3" destOrd="0" parTransId="{10403C26-319E-4E95-8A20-10538A4373C5}" sibTransId="{F1B6A98D-4606-4ABF-A3BC-7F40B5F27D53}"/>
    <dgm:cxn modelId="{15D88694-2E2B-4654-9087-D22DA2B40A6B}" type="presOf" srcId="{7760D258-34AA-4EC5-9301-B37FB1625D68}" destId="{A0941BCA-2DFD-4E48-9354-EB42B832DC49}" srcOrd="0" destOrd="0" presId="urn:microsoft.com/office/officeart/2008/layout/LinedList"/>
    <dgm:cxn modelId="{7488A234-DFF5-4D37-9287-645002F47F6D}" type="presOf" srcId="{2E5E90FF-3C91-44CF-8559-F87B8949E291}" destId="{52DDF1C5-9F86-4A63-8F30-CFEBE2C3C45A}" srcOrd="0" destOrd="0" presId="urn:microsoft.com/office/officeart/2008/layout/LinedList"/>
    <dgm:cxn modelId="{C183094C-6D5B-436B-AA72-97BD29719BE1}" type="presOf" srcId="{D3C68595-BC5D-4058-9F59-31410524696E}" destId="{108DE309-58BA-4AF7-9BC3-B41A4AB6C1F0}" srcOrd="0" destOrd="0" presId="urn:microsoft.com/office/officeart/2008/layout/LinedList"/>
    <dgm:cxn modelId="{C6A5BD18-F614-4130-9BF5-40AA1AC13D18}" srcId="{CC64F1FA-8A2D-4562-9551-8DA058C221CC}" destId="{C62F7E0A-E9D3-407F-A313-E7306ED469A7}" srcOrd="0" destOrd="0" parTransId="{1F0D8A15-C36A-4456-BB89-018EE126A322}" sibTransId="{29DDD318-BED8-42BF-B40C-FF16B8CFFA8B}"/>
    <dgm:cxn modelId="{8C9E8701-211C-45E1-A806-84AD2759C207}" srcId="{CC64F1FA-8A2D-4562-9551-8DA058C221CC}" destId="{D3C68595-BC5D-4058-9F59-31410524696E}" srcOrd="1" destOrd="0" parTransId="{1AC3BCAF-21DD-4CDA-851E-F7978BE8411C}" sibTransId="{48B32A02-550D-42EE-A24B-CE39F75D854B}"/>
    <dgm:cxn modelId="{4E9C32CF-6D00-41AB-8C00-9B57F0C8A5EB}" type="presOf" srcId="{8400E4B3-8FF0-425A-9ED5-2284434F09F2}" destId="{6FB4EBB7-2D42-4AE1-87A4-F391E075CB7E}" srcOrd="0" destOrd="0" presId="urn:microsoft.com/office/officeart/2008/layout/LinedList"/>
    <dgm:cxn modelId="{5589DB04-0F22-4093-89C7-E14D87C4713A}" srcId="{AA399B92-CD31-4601-90A1-7D505234458F}" destId="{2E5E90FF-3C91-44CF-8559-F87B8949E291}" srcOrd="0" destOrd="0" parTransId="{C5622744-CBB1-4C4B-8C81-669F37ACF637}" sibTransId="{2962D2D7-831C-49CB-98F1-2617499C8E49}"/>
    <dgm:cxn modelId="{01EC966C-3293-4D91-A838-05699CD9EE02}" type="presOf" srcId="{AA399B92-CD31-4601-90A1-7D505234458F}" destId="{F13A6E7E-DA3B-4EED-84E9-EFA2441FC5C6}" srcOrd="0" destOrd="0" presId="urn:microsoft.com/office/officeart/2008/layout/LinedList"/>
    <dgm:cxn modelId="{005FB7CE-8309-48D8-BA77-69866607EE80}" type="presOf" srcId="{C62F7E0A-E9D3-407F-A313-E7306ED469A7}" destId="{1C534629-269B-4170-8861-2B77353EE54A}" srcOrd="0" destOrd="0" presId="urn:microsoft.com/office/officeart/2008/layout/LinedList"/>
    <dgm:cxn modelId="{9E0471B9-39A9-42CD-A16A-ED274557A08B}" type="presOf" srcId="{CC64F1FA-8A2D-4562-9551-8DA058C221CC}" destId="{E8230076-591F-4245-A1C4-AC362E5A65D5}" srcOrd="0" destOrd="0" presId="urn:microsoft.com/office/officeart/2008/layout/LinedList"/>
    <dgm:cxn modelId="{B4002147-8653-4614-8C23-94337914C99D}" srcId="{CC64F1FA-8A2D-4562-9551-8DA058C221CC}" destId="{8400E4B3-8FF0-425A-9ED5-2284434F09F2}" srcOrd="2" destOrd="0" parTransId="{F6A7837C-E328-45CC-BD22-AB4E53CE2BFA}" sibTransId="{1A54D1E8-0B83-49E2-8134-6A2474973E77}"/>
    <dgm:cxn modelId="{8EF71832-7334-44C6-B1D5-91577D00F8E5}" type="presParOf" srcId="{4843E2CF-8389-4C6D-8873-75A88C45B55D}" destId="{7F289781-AD15-4EA0-A432-76D3271ED46C}" srcOrd="0" destOrd="0" presId="urn:microsoft.com/office/officeart/2008/layout/LinedList"/>
    <dgm:cxn modelId="{7B623A0C-9024-492D-8D28-DFB8372EA893}" type="presParOf" srcId="{4843E2CF-8389-4C6D-8873-75A88C45B55D}" destId="{198E76A9-AB7F-4DD9-B7D5-BF46474E39BA}" srcOrd="1" destOrd="0" presId="urn:microsoft.com/office/officeart/2008/layout/LinedList"/>
    <dgm:cxn modelId="{BFD72E18-EA88-47CC-AAF6-E5AF42A8CF6C}" type="presParOf" srcId="{198E76A9-AB7F-4DD9-B7D5-BF46474E39BA}" destId="{F13A6E7E-DA3B-4EED-84E9-EFA2441FC5C6}" srcOrd="0" destOrd="0" presId="urn:microsoft.com/office/officeart/2008/layout/LinedList"/>
    <dgm:cxn modelId="{6BE9FD01-190F-4FC3-B9AC-7AF9E63198CB}" type="presParOf" srcId="{198E76A9-AB7F-4DD9-B7D5-BF46474E39BA}" destId="{CA94724D-DC3E-42ED-A1F9-4AD0C375D43F}" srcOrd="1" destOrd="0" presId="urn:microsoft.com/office/officeart/2008/layout/LinedList"/>
    <dgm:cxn modelId="{8F3B6A13-EE95-49C5-944F-99E3AE0EB480}" type="presParOf" srcId="{CA94724D-DC3E-42ED-A1F9-4AD0C375D43F}" destId="{523D4B71-3827-4BD6-9D45-28898D4C88EF}" srcOrd="0" destOrd="0" presId="urn:microsoft.com/office/officeart/2008/layout/LinedList"/>
    <dgm:cxn modelId="{7BC5DE95-D1EA-47A7-B431-02688BA5F03B}" type="presParOf" srcId="{CA94724D-DC3E-42ED-A1F9-4AD0C375D43F}" destId="{3D8942CD-7C81-43A8-A4DA-1F803775A78C}" srcOrd="1" destOrd="0" presId="urn:microsoft.com/office/officeart/2008/layout/LinedList"/>
    <dgm:cxn modelId="{22800C06-1192-41C1-BFA2-B8F01B06787B}" type="presParOf" srcId="{3D8942CD-7C81-43A8-A4DA-1F803775A78C}" destId="{FE519F88-B074-4824-8FFB-BDB62FC66A5A}" srcOrd="0" destOrd="0" presId="urn:microsoft.com/office/officeart/2008/layout/LinedList"/>
    <dgm:cxn modelId="{DC42611F-10CE-4BA4-A306-BD22BFF4DD65}" type="presParOf" srcId="{3D8942CD-7C81-43A8-A4DA-1F803775A78C}" destId="{52DDF1C5-9F86-4A63-8F30-CFEBE2C3C45A}" srcOrd="1" destOrd="0" presId="urn:microsoft.com/office/officeart/2008/layout/LinedList"/>
    <dgm:cxn modelId="{E36DF873-7399-45AB-9325-C43A016AC89B}" type="presParOf" srcId="{3D8942CD-7C81-43A8-A4DA-1F803775A78C}" destId="{BA942AF6-6918-47FC-B875-01085F7C9E3B}" srcOrd="2" destOrd="0" presId="urn:microsoft.com/office/officeart/2008/layout/LinedList"/>
    <dgm:cxn modelId="{75150BBE-305B-4CB3-8C39-2FDC1C50D784}" type="presParOf" srcId="{CA94724D-DC3E-42ED-A1F9-4AD0C375D43F}" destId="{118157A3-8A3D-4CFB-A1F0-332D7C1D22B3}" srcOrd="2" destOrd="0" presId="urn:microsoft.com/office/officeart/2008/layout/LinedList"/>
    <dgm:cxn modelId="{F3525015-2020-4D30-9D13-B4F5592FA4A7}" type="presParOf" srcId="{CA94724D-DC3E-42ED-A1F9-4AD0C375D43F}" destId="{DF0937D6-DE38-4137-A923-81C274693A28}" srcOrd="3" destOrd="0" presId="urn:microsoft.com/office/officeart/2008/layout/LinedList"/>
    <dgm:cxn modelId="{5BCF90BB-CBDB-4151-831C-21B789C20954}" type="presParOf" srcId="{4843E2CF-8389-4C6D-8873-75A88C45B55D}" destId="{C1A264F8-7E32-4864-8CF9-C1EC7F6693B1}" srcOrd="2" destOrd="0" presId="urn:microsoft.com/office/officeart/2008/layout/LinedList"/>
    <dgm:cxn modelId="{04B0CD61-CA16-40D7-A637-891773E7754C}" type="presParOf" srcId="{4843E2CF-8389-4C6D-8873-75A88C45B55D}" destId="{E89ACF2E-93B8-4258-A94D-3A55D4A5E25B}" srcOrd="3" destOrd="0" presId="urn:microsoft.com/office/officeart/2008/layout/LinedList"/>
    <dgm:cxn modelId="{C0FEB858-CC20-41A0-811B-F73475BE278C}" type="presParOf" srcId="{E89ACF2E-93B8-4258-A94D-3A55D4A5E25B}" destId="{E8230076-591F-4245-A1C4-AC362E5A65D5}" srcOrd="0" destOrd="0" presId="urn:microsoft.com/office/officeart/2008/layout/LinedList"/>
    <dgm:cxn modelId="{1CAECFA0-DAFF-4D6D-ACE6-DE7FA4544EDB}" type="presParOf" srcId="{E89ACF2E-93B8-4258-A94D-3A55D4A5E25B}" destId="{2BBAB505-F467-4FE4-89FB-292CB988B329}" srcOrd="1" destOrd="0" presId="urn:microsoft.com/office/officeart/2008/layout/LinedList"/>
    <dgm:cxn modelId="{2042B49B-41CD-4C43-AB0E-5F4BAE2589BD}" type="presParOf" srcId="{2BBAB505-F467-4FE4-89FB-292CB988B329}" destId="{FC98C308-3408-4F0A-B840-1EAF17D012EF}" srcOrd="0" destOrd="0" presId="urn:microsoft.com/office/officeart/2008/layout/LinedList"/>
    <dgm:cxn modelId="{AA5D5DF4-A5D0-4E71-AC56-4E48B90B7EC6}" type="presParOf" srcId="{2BBAB505-F467-4FE4-89FB-292CB988B329}" destId="{E7E794A1-510C-4EFC-A9A1-F7AD26EF6919}" srcOrd="1" destOrd="0" presId="urn:microsoft.com/office/officeart/2008/layout/LinedList"/>
    <dgm:cxn modelId="{238371D5-1C68-42A6-AA84-DBE4F4533CE9}" type="presParOf" srcId="{E7E794A1-510C-4EFC-A9A1-F7AD26EF6919}" destId="{1EF11470-D8C6-4E4E-BDC6-423B055087F0}" srcOrd="0" destOrd="0" presId="urn:microsoft.com/office/officeart/2008/layout/LinedList"/>
    <dgm:cxn modelId="{F92ADF4D-6B6E-43BB-AEE5-24447D0E9444}" type="presParOf" srcId="{E7E794A1-510C-4EFC-A9A1-F7AD26EF6919}" destId="{1C534629-269B-4170-8861-2B77353EE54A}" srcOrd="1" destOrd="0" presId="urn:microsoft.com/office/officeart/2008/layout/LinedList"/>
    <dgm:cxn modelId="{EF8419CC-B18E-4815-9D47-115DE79E0DC6}" type="presParOf" srcId="{E7E794A1-510C-4EFC-A9A1-F7AD26EF6919}" destId="{C7FA141E-42C3-4DCA-BDCE-CCF4F7325F61}" srcOrd="2" destOrd="0" presId="urn:microsoft.com/office/officeart/2008/layout/LinedList"/>
    <dgm:cxn modelId="{9706D5B1-6FCD-4F2A-A01C-C0070850C510}" type="presParOf" srcId="{2BBAB505-F467-4FE4-89FB-292CB988B329}" destId="{A530C5DB-00A5-4F10-9ACF-35B27A28C575}" srcOrd="2" destOrd="0" presId="urn:microsoft.com/office/officeart/2008/layout/LinedList"/>
    <dgm:cxn modelId="{AFC51891-9E77-4A26-8E31-67A10CD07AB0}" type="presParOf" srcId="{2BBAB505-F467-4FE4-89FB-292CB988B329}" destId="{D16530D6-98CE-4D47-A564-528B77B065EC}" srcOrd="3" destOrd="0" presId="urn:microsoft.com/office/officeart/2008/layout/LinedList"/>
    <dgm:cxn modelId="{DE22AC09-98A9-4388-A1DB-C39368C15B4E}" type="presParOf" srcId="{2BBAB505-F467-4FE4-89FB-292CB988B329}" destId="{512D1CFC-7E76-4157-9F1A-DE74F8CC8DBB}" srcOrd="4" destOrd="0" presId="urn:microsoft.com/office/officeart/2008/layout/LinedList"/>
    <dgm:cxn modelId="{A2B8C9B9-33D2-426B-BE3C-5F5F598EC8FE}" type="presParOf" srcId="{512D1CFC-7E76-4157-9F1A-DE74F8CC8DBB}" destId="{FB61F544-4B67-4C99-A0D8-0902B0618193}" srcOrd="0" destOrd="0" presId="urn:microsoft.com/office/officeart/2008/layout/LinedList"/>
    <dgm:cxn modelId="{D687DF25-F511-418F-B739-B57F7591F60E}" type="presParOf" srcId="{512D1CFC-7E76-4157-9F1A-DE74F8CC8DBB}" destId="{108DE309-58BA-4AF7-9BC3-B41A4AB6C1F0}" srcOrd="1" destOrd="0" presId="urn:microsoft.com/office/officeart/2008/layout/LinedList"/>
    <dgm:cxn modelId="{71572D9D-BC75-4ED1-86CD-B140D9A4483F}" type="presParOf" srcId="{512D1CFC-7E76-4157-9F1A-DE74F8CC8DBB}" destId="{C1B87240-6CB1-4FF3-8C60-3DFB0CAF609B}" srcOrd="2" destOrd="0" presId="urn:microsoft.com/office/officeart/2008/layout/LinedList"/>
    <dgm:cxn modelId="{3148AF69-12EF-41EB-9F2C-259F6FAC2F8D}" type="presParOf" srcId="{2BBAB505-F467-4FE4-89FB-292CB988B329}" destId="{9A3B49EE-BB08-4C32-A4D6-CE9DF669801C}" srcOrd="5" destOrd="0" presId="urn:microsoft.com/office/officeart/2008/layout/LinedList"/>
    <dgm:cxn modelId="{345A971C-A6E9-4269-85FD-74FB3107FA7E}" type="presParOf" srcId="{2BBAB505-F467-4FE4-89FB-292CB988B329}" destId="{4C949DA9-47E5-44A1-9244-EF0248E9319A}" srcOrd="6" destOrd="0" presId="urn:microsoft.com/office/officeart/2008/layout/LinedList"/>
    <dgm:cxn modelId="{57C5CE71-064C-4E95-A409-D0119DC64341}" type="presParOf" srcId="{2BBAB505-F467-4FE4-89FB-292CB988B329}" destId="{AB7283A5-CC73-414C-9749-DD7F49A8366A}" srcOrd="7" destOrd="0" presId="urn:microsoft.com/office/officeart/2008/layout/LinedList"/>
    <dgm:cxn modelId="{B848479C-DC3A-437C-BD2C-18877043C059}" type="presParOf" srcId="{AB7283A5-CC73-414C-9749-DD7F49A8366A}" destId="{D86D08FA-D57B-4792-A737-72D56DF3F50E}" srcOrd="0" destOrd="0" presId="urn:microsoft.com/office/officeart/2008/layout/LinedList"/>
    <dgm:cxn modelId="{34193F82-0AF3-4AAF-A397-0E9C94EE52A4}" type="presParOf" srcId="{AB7283A5-CC73-414C-9749-DD7F49A8366A}" destId="{6FB4EBB7-2D42-4AE1-87A4-F391E075CB7E}" srcOrd="1" destOrd="0" presId="urn:microsoft.com/office/officeart/2008/layout/LinedList"/>
    <dgm:cxn modelId="{879E3006-BA1B-46AB-9245-48C8800535FC}" type="presParOf" srcId="{AB7283A5-CC73-414C-9749-DD7F49A8366A}" destId="{9D721A01-B88B-4676-A593-4C6A6BC76BE4}" srcOrd="2" destOrd="0" presId="urn:microsoft.com/office/officeart/2008/layout/LinedList"/>
    <dgm:cxn modelId="{D5E86A34-4D29-4D1F-9228-C6318851EE93}" type="presParOf" srcId="{2BBAB505-F467-4FE4-89FB-292CB988B329}" destId="{CCE08F05-F5AC-4A50-99F5-76D464FE3B15}" srcOrd="8" destOrd="0" presId="urn:microsoft.com/office/officeart/2008/layout/LinedList"/>
    <dgm:cxn modelId="{25C3D669-F029-4173-ADEB-15AE7E11FF6D}" type="presParOf" srcId="{2BBAB505-F467-4FE4-89FB-292CB988B329}" destId="{917D4AC7-85D6-49CB-BEDA-0EBE9F35B335}" srcOrd="9" destOrd="0" presId="urn:microsoft.com/office/officeart/2008/layout/LinedList"/>
    <dgm:cxn modelId="{17B70D74-647A-43D7-AD02-BE96650E6560}" type="presParOf" srcId="{2BBAB505-F467-4FE4-89FB-292CB988B329}" destId="{7C366B1B-FA3B-4CBE-AF98-CB6D93A32F1C}" srcOrd="10" destOrd="0" presId="urn:microsoft.com/office/officeart/2008/layout/LinedList"/>
    <dgm:cxn modelId="{11ABD22F-24F7-4311-BF88-4C3252E0C757}" type="presParOf" srcId="{7C366B1B-FA3B-4CBE-AF98-CB6D93A32F1C}" destId="{DBC37475-7B3D-4AD7-BABC-2F1CA77ABB65}" srcOrd="0" destOrd="0" presId="urn:microsoft.com/office/officeart/2008/layout/LinedList"/>
    <dgm:cxn modelId="{379E17C9-34B0-4981-B8C7-7EEE2F752075}" type="presParOf" srcId="{7C366B1B-FA3B-4CBE-AF98-CB6D93A32F1C}" destId="{A0941BCA-2DFD-4E48-9354-EB42B832DC49}" srcOrd="1" destOrd="0" presId="urn:microsoft.com/office/officeart/2008/layout/LinedList"/>
    <dgm:cxn modelId="{522DFD03-B8C8-4F85-BA3A-655145B3B8D0}" type="presParOf" srcId="{7C366B1B-FA3B-4CBE-AF98-CB6D93A32F1C}" destId="{81B6B64B-BC75-4CC4-A180-C7E089406282}" srcOrd="2" destOrd="0" presId="urn:microsoft.com/office/officeart/2008/layout/LinedList"/>
    <dgm:cxn modelId="{878D3A07-3E11-440F-9B53-014C0E29A7DE}" type="presParOf" srcId="{2BBAB505-F467-4FE4-89FB-292CB988B329}" destId="{D61DD3CE-5AE5-436C-AF3D-C26FA0FAAAA5}" srcOrd="11" destOrd="0" presId="urn:microsoft.com/office/officeart/2008/layout/LinedList"/>
    <dgm:cxn modelId="{4930F5B9-F206-4B42-85A2-964214C41AF0}" type="presParOf" srcId="{2BBAB505-F467-4FE4-89FB-292CB988B329}" destId="{E4791013-1E38-4C8D-9224-EDB29A735D5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E106A5C-4312-4465-9A0B-9D8AD808A85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8FFD042-8D6F-4F86-BCF3-C54054F8AE48}">
      <dgm:prSet/>
      <dgm:spPr/>
      <dgm:t>
        <a:bodyPr/>
        <a:lstStyle/>
        <a:p>
          <a:pPr rtl="0"/>
          <a:r>
            <a:rPr lang="es-ES_tradnl" smtClean="0"/>
            <a:t>Percibida directa o indirectamente </a:t>
          </a:r>
          <a:endParaRPr lang="es-ES"/>
        </a:p>
      </dgm:t>
    </dgm:pt>
    <dgm:pt modelId="{0A09C84D-C5CA-481D-A005-7BD3AC87F14D}" type="parTrans" cxnId="{E63580E9-E4C7-4CA7-AE8B-F107D92FDE8B}">
      <dgm:prSet/>
      <dgm:spPr/>
      <dgm:t>
        <a:bodyPr/>
        <a:lstStyle/>
        <a:p>
          <a:endParaRPr lang="es-ES"/>
        </a:p>
      </dgm:t>
    </dgm:pt>
    <dgm:pt modelId="{3EE75562-3840-40F9-8FE6-D7174946F1B6}" type="sibTrans" cxnId="{E63580E9-E4C7-4CA7-AE8B-F107D92FDE8B}">
      <dgm:prSet/>
      <dgm:spPr/>
      <dgm:t>
        <a:bodyPr/>
        <a:lstStyle/>
        <a:p>
          <a:endParaRPr lang="es-ES"/>
        </a:p>
      </dgm:t>
    </dgm:pt>
    <dgm:pt modelId="{41A5423F-A012-4E52-A249-E75C2D5749C3}">
      <dgm:prSet/>
      <dgm:spPr/>
      <dgm:t>
        <a:bodyPr/>
        <a:lstStyle/>
        <a:p>
          <a:pPr rtl="0"/>
          <a:r>
            <a:rPr lang="es-ES_tradnl" smtClean="0"/>
            <a:t>Salarial o extrasalarial</a:t>
          </a:r>
          <a:endParaRPr lang="es-ES"/>
        </a:p>
      </dgm:t>
    </dgm:pt>
    <dgm:pt modelId="{C5AFEB2D-2697-4A8B-9230-F894564DBD67}" type="parTrans" cxnId="{B50F7774-AF52-4EEA-A6C9-17234239A808}">
      <dgm:prSet/>
      <dgm:spPr/>
      <dgm:t>
        <a:bodyPr/>
        <a:lstStyle/>
        <a:p>
          <a:endParaRPr lang="es-ES"/>
        </a:p>
      </dgm:t>
    </dgm:pt>
    <dgm:pt modelId="{AB4AFDEA-12BB-493E-9F6F-6765E117C160}" type="sibTrans" cxnId="{B50F7774-AF52-4EEA-A6C9-17234239A808}">
      <dgm:prSet/>
      <dgm:spPr/>
      <dgm:t>
        <a:bodyPr/>
        <a:lstStyle/>
        <a:p>
          <a:endParaRPr lang="es-ES"/>
        </a:p>
      </dgm:t>
    </dgm:pt>
    <dgm:pt modelId="{F2A01DC8-2243-4045-8EE2-B32B41FC8A56}">
      <dgm:prSet/>
      <dgm:spPr/>
      <dgm:t>
        <a:bodyPr/>
        <a:lstStyle/>
        <a:p>
          <a:pPr rtl="0"/>
          <a:r>
            <a:rPr lang="es-ES_tradnl" smtClean="0"/>
            <a:t>En ninguno de los elementos o condiciones de la retribución (ídem)</a:t>
          </a:r>
          <a:endParaRPr lang="es-ES"/>
        </a:p>
      </dgm:t>
    </dgm:pt>
    <dgm:pt modelId="{421E0FE1-9926-44EA-8770-4D33CA238999}" type="parTrans" cxnId="{781D9AB0-2856-423B-BD1C-A7E40FE962E9}">
      <dgm:prSet/>
      <dgm:spPr/>
      <dgm:t>
        <a:bodyPr/>
        <a:lstStyle/>
        <a:p>
          <a:endParaRPr lang="es-ES"/>
        </a:p>
      </dgm:t>
    </dgm:pt>
    <dgm:pt modelId="{9BD16EDA-486E-4B23-AE0B-70A694DA66ED}" type="sibTrans" cxnId="{781D9AB0-2856-423B-BD1C-A7E40FE962E9}">
      <dgm:prSet/>
      <dgm:spPr/>
      <dgm:t>
        <a:bodyPr/>
        <a:lstStyle/>
        <a:p>
          <a:endParaRPr lang="es-ES"/>
        </a:p>
      </dgm:t>
    </dgm:pt>
    <dgm:pt modelId="{6D3A254C-3664-46CF-A077-232C67E04412}" type="pres">
      <dgm:prSet presAssocID="{2E106A5C-4312-4465-9A0B-9D8AD808A8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5F154F-FF5E-4070-88C0-A0A2951DA5B0}" type="pres">
      <dgm:prSet presAssocID="{48FFD042-8D6F-4F86-BCF3-C54054F8AE48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C62942-CB0E-4AF2-9C3A-7D0BC3B986A2}" type="pres">
      <dgm:prSet presAssocID="{3EE75562-3840-40F9-8FE6-D7174946F1B6}" presName="space" presStyleCnt="0"/>
      <dgm:spPr/>
    </dgm:pt>
    <dgm:pt modelId="{BAA7CA75-0A04-43C5-AC7A-9668633C425A}" type="pres">
      <dgm:prSet presAssocID="{41A5423F-A012-4E52-A249-E75C2D5749C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130B70-7A86-481C-966B-478C071CB33E}" type="pres">
      <dgm:prSet presAssocID="{AB4AFDEA-12BB-493E-9F6F-6765E117C160}" presName="space" presStyleCnt="0"/>
      <dgm:spPr/>
    </dgm:pt>
    <dgm:pt modelId="{C0A4643C-26FF-4FDE-98B9-1F8CFDC89468}" type="pres">
      <dgm:prSet presAssocID="{F2A01DC8-2243-4045-8EE2-B32B41FC8A56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1D9AB0-2856-423B-BD1C-A7E40FE962E9}" srcId="{2E106A5C-4312-4465-9A0B-9D8AD808A858}" destId="{F2A01DC8-2243-4045-8EE2-B32B41FC8A56}" srcOrd="2" destOrd="0" parTransId="{421E0FE1-9926-44EA-8770-4D33CA238999}" sibTransId="{9BD16EDA-486E-4B23-AE0B-70A694DA66ED}"/>
    <dgm:cxn modelId="{E2D0E9A9-9FB2-474A-8009-9D334A6860C1}" type="presOf" srcId="{2E106A5C-4312-4465-9A0B-9D8AD808A858}" destId="{6D3A254C-3664-46CF-A077-232C67E04412}" srcOrd="0" destOrd="0" presId="urn:microsoft.com/office/officeart/2005/8/layout/venn3"/>
    <dgm:cxn modelId="{DC9559CA-171B-49DA-BA68-8FD5EF3BBE14}" type="presOf" srcId="{41A5423F-A012-4E52-A249-E75C2D5749C3}" destId="{BAA7CA75-0A04-43C5-AC7A-9668633C425A}" srcOrd="0" destOrd="0" presId="urn:microsoft.com/office/officeart/2005/8/layout/venn3"/>
    <dgm:cxn modelId="{B7BC5731-5B16-4393-B548-FC32F824B607}" type="presOf" srcId="{48FFD042-8D6F-4F86-BCF3-C54054F8AE48}" destId="{D65F154F-FF5E-4070-88C0-A0A2951DA5B0}" srcOrd="0" destOrd="0" presId="urn:microsoft.com/office/officeart/2005/8/layout/venn3"/>
    <dgm:cxn modelId="{E63580E9-E4C7-4CA7-AE8B-F107D92FDE8B}" srcId="{2E106A5C-4312-4465-9A0B-9D8AD808A858}" destId="{48FFD042-8D6F-4F86-BCF3-C54054F8AE48}" srcOrd="0" destOrd="0" parTransId="{0A09C84D-C5CA-481D-A005-7BD3AC87F14D}" sibTransId="{3EE75562-3840-40F9-8FE6-D7174946F1B6}"/>
    <dgm:cxn modelId="{53974668-0EE6-4829-917E-BBDD41CA7D5A}" type="presOf" srcId="{F2A01DC8-2243-4045-8EE2-B32B41FC8A56}" destId="{C0A4643C-26FF-4FDE-98B9-1F8CFDC89468}" srcOrd="0" destOrd="0" presId="urn:microsoft.com/office/officeart/2005/8/layout/venn3"/>
    <dgm:cxn modelId="{B50F7774-AF52-4EEA-A6C9-17234239A808}" srcId="{2E106A5C-4312-4465-9A0B-9D8AD808A858}" destId="{41A5423F-A012-4E52-A249-E75C2D5749C3}" srcOrd="1" destOrd="0" parTransId="{C5AFEB2D-2697-4A8B-9230-F894564DBD67}" sibTransId="{AB4AFDEA-12BB-493E-9F6F-6765E117C160}"/>
    <dgm:cxn modelId="{24F99130-7C47-4B7B-809E-9748FF51F8D8}" type="presParOf" srcId="{6D3A254C-3664-46CF-A077-232C67E04412}" destId="{D65F154F-FF5E-4070-88C0-A0A2951DA5B0}" srcOrd="0" destOrd="0" presId="urn:microsoft.com/office/officeart/2005/8/layout/venn3"/>
    <dgm:cxn modelId="{63D7AFC6-B107-42FA-AE94-950D2DFB3E77}" type="presParOf" srcId="{6D3A254C-3664-46CF-A077-232C67E04412}" destId="{B6C62942-CB0E-4AF2-9C3A-7D0BC3B986A2}" srcOrd="1" destOrd="0" presId="urn:microsoft.com/office/officeart/2005/8/layout/venn3"/>
    <dgm:cxn modelId="{7AF70871-F170-4A4E-877B-0FC1E283C0CA}" type="presParOf" srcId="{6D3A254C-3664-46CF-A077-232C67E04412}" destId="{BAA7CA75-0A04-43C5-AC7A-9668633C425A}" srcOrd="2" destOrd="0" presId="urn:microsoft.com/office/officeart/2005/8/layout/venn3"/>
    <dgm:cxn modelId="{725D6672-639C-42A1-9DD3-90D9B7420050}" type="presParOf" srcId="{6D3A254C-3664-46CF-A077-232C67E04412}" destId="{96130B70-7A86-481C-966B-478C071CB33E}" srcOrd="3" destOrd="0" presId="urn:microsoft.com/office/officeart/2005/8/layout/venn3"/>
    <dgm:cxn modelId="{6A9324DD-A92B-4538-BE36-44E533BAE6B1}" type="presParOf" srcId="{6D3A254C-3664-46CF-A077-232C67E04412}" destId="{C0A4643C-26FF-4FDE-98B9-1F8CFDC8946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E6C8976-5E63-4E2D-9786-36A7723A7CF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12DDAB-893C-406A-8154-736B513B4CE8}">
      <dgm:prSet custT="1"/>
      <dgm:spPr/>
      <dgm:t>
        <a:bodyPr/>
        <a:lstStyle/>
        <a:p>
          <a:pPr rtl="0"/>
          <a:r>
            <a:rPr lang="es-ES_tradnl" sz="1500" b="1" i="1" dirty="0" smtClean="0"/>
            <a:t>“</a:t>
          </a:r>
          <a:r>
            <a:rPr lang="es-ES_tradnl" sz="2000" b="1" i="1" dirty="0" smtClean="0"/>
            <a:t>la </a:t>
          </a:r>
          <a:r>
            <a:rPr lang="es-ES_tradnl" sz="2000" b="0" i="1" u="sng" dirty="0" smtClean="0"/>
            <a:t>naturaleza de las funciones </a:t>
          </a:r>
          <a:r>
            <a:rPr lang="es-ES_tradnl" sz="2000" b="1" i="1" dirty="0" smtClean="0"/>
            <a:t>o tareas efectivamente encomendadas</a:t>
          </a:r>
          <a:endParaRPr lang="es-ES" sz="2000" dirty="0"/>
        </a:p>
      </dgm:t>
    </dgm:pt>
    <dgm:pt modelId="{8A7F2141-E03A-4EA0-BD4F-F2E92709F346}" type="parTrans" cxnId="{FFA08625-A850-4B30-8A1D-440B4C3CE002}">
      <dgm:prSet/>
      <dgm:spPr/>
      <dgm:t>
        <a:bodyPr/>
        <a:lstStyle/>
        <a:p>
          <a:endParaRPr lang="es-ES"/>
        </a:p>
      </dgm:t>
    </dgm:pt>
    <dgm:pt modelId="{54D68510-8DDA-449A-A472-21168F9A16A1}" type="sibTrans" cxnId="{FFA08625-A850-4B30-8A1D-440B4C3CE002}">
      <dgm:prSet/>
      <dgm:spPr/>
      <dgm:t>
        <a:bodyPr/>
        <a:lstStyle/>
        <a:p>
          <a:endParaRPr lang="es-ES"/>
        </a:p>
      </dgm:t>
    </dgm:pt>
    <dgm:pt modelId="{B1392807-D761-40DC-A947-64B456ED2AEE}">
      <dgm:prSet custT="1"/>
      <dgm:spPr/>
      <dgm:t>
        <a:bodyPr/>
        <a:lstStyle/>
        <a:p>
          <a:pPr rtl="0"/>
          <a:r>
            <a:rPr lang="es-ES_tradnl" sz="2000" b="1" i="1" dirty="0" smtClean="0"/>
            <a:t>las </a:t>
          </a:r>
          <a:r>
            <a:rPr lang="es-ES_tradnl" sz="2000" b="0" i="1" u="sng" dirty="0" smtClean="0"/>
            <a:t>condiciones educativas, profesionales o de formación exigidas </a:t>
          </a:r>
          <a:r>
            <a:rPr lang="es-ES_tradnl" sz="2000" b="1" i="1" dirty="0" smtClean="0"/>
            <a:t>para su ejercicio</a:t>
          </a:r>
          <a:endParaRPr lang="es-ES" sz="2000" dirty="0"/>
        </a:p>
      </dgm:t>
    </dgm:pt>
    <dgm:pt modelId="{63422018-36A2-4853-95AC-1DD93061D535}" type="parTrans" cxnId="{E344BC04-9BE8-45A6-AB10-D0F6CC4373E8}">
      <dgm:prSet/>
      <dgm:spPr/>
      <dgm:t>
        <a:bodyPr/>
        <a:lstStyle/>
        <a:p>
          <a:endParaRPr lang="es-ES"/>
        </a:p>
      </dgm:t>
    </dgm:pt>
    <dgm:pt modelId="{E1E37518-1EF5-4485-9712-056C9E054CB0}" type="sibTrans" cxnId="{E344BC04-9BE8-45A6-AB10-D0F6CC4373E8}">
      <dgm:prSet/>
      <dgm:spPr/>
      <dgm:t>
        <a:bodyPr/>
        <a:lstStyle/>
        <a:p>
          <a:endParaRPr lang="es-ES"/>
        </a:p>
      </dgm:t>
    </dgm:pt>
    <dgm:pt modelId="{96335F61-A93E-4F40-AF2F-87A18173D0D6}">
      <dgm:prSet custT="1"/>
      <dgm:spPr/>
      <dgm:t>
        <a:bodyPr/>
        <a:lstStyle/>
        <a:p>
          <a:pPr rtl="0"/>
          <a:r>
            <a:rPr lang="es-ES_tradnl" sz="2000" b="1" i="1" dirty="0" smtClean="0"/>
            <a:t>los </a:t>
          </a:r>
          <a:r>
            <a:rPr lang="es-ES_tradnl" sz="2000" b="0" i="1" u="sng" dirty="0" smtClean="0"/>
            <a:t>factores estrictamente relacionados con su desempeño</a:t>
          </a:r>
          <a:endParaRPr lang="es-ES" sz="2000" b="0" u="sng" dirty="0"/>
        </a:p>
      </dgm:t>
    </dgm:pt>
    <dgm:pt modelId="{A1FCF954-8696-4254-A372-060EB6155B43}" type="parTrans" cxnId="{EF5DDB69-C362-4FCC-A660-424E3AB057B3}">
      <dgm:prSet/>
      <dgm:spPr/>
      <dgm:t>
        <a:bodyPr/>
        <a:lstStyle/>
        <a:p>
          <a:endParaRPr lang="es-ES"/>
        </a:p>
      </dgm:t>
    </dgm:pt>
    <dgm:pt modelId="{E9FEE805-0BFB-413A-B2DA-6E3481A925D4}" type="sibTrans" cxnId="{EF5DDB69-C362-4FCC-A660-424E3AB057B3}">
      <dgm:prSet/>
      <dgm:spPr/>
      <dgm:t>
        <a:bodyPr/>
        <a:lstStyle/>
        <a:p>
          <a:endParaRPr lang="es-ES"/>
        </a:p>
      </dgm:t>
    </dgm:pt>
    <dgm:pt modelId="{568B5308-18E5-458B-96D7-CA754FF7D4DA}">
      <dgm:prSet custT="1"/>
      <dgm:spPr/>
      <dgm:t>
        <a:bodyPr/>
        <a:lstStyle/>
        <a:p>
          <a:pPr rtl="0"/>
          <a:r>
            <a:rPr lang="es-ES_tradnl" sz="2000" b="1" i="1" dirty="0" smtClean="0"/>
            <a:t>y las </a:t>
          </a:r>
          <a:r>
            <a:rPr lang="es-ES_tradnl" sz="2000" b="0" i="1" u="sng" dirty="0" smtClean="0"/>
            <a:t>condiciones laborales en las que dichas actividades se llevan a cabo </a:t>
          </a:r>
          <a:r>
            <a:rPr lang="es-ES_tradnl" sz="2000" b="1" i="1" dirty="0" smtClean="0"/>
            <a:t>en realidad</a:t>
          </a:r>
          <a:endParaRPr lang="es-ES" sz="2800" b="0" u="sng" dirty="0"/>
        </a:p>
      </dgm:t>
    </dgm:pt>
    <dgm:pt modelId="{FF792772-6D51-4AAB-B5B2-AD83DD9B16FE}" type="parTrans" cxnId="{447D2301-D668-4E23-A4F7-BB2218055939}">
      <dgm:prSet/>
      <dgm:spPr/>
      <dgm:t>
        <a:bodyPr/>
        <a:lstStyle/>
        <a:p>
          <a:endParaRPr lang="es-ES"/>
        </a:p>
      </dgm:t>
    </dgm:pt>
    <dgm:pt modelId="{46CC2197-EC5F-468E-B438-899BD1980535}" type="sibTrans" cxnId="{447D2301-D668-4E23-A4F7-BB2218055939}">
      <dgm:prSet/>
      <dgm:spPr/>
      <dgm:t>
        <a:bodyPr/>
        <a:lstStyle/>
        <a:p>
          <a:endParaRPr lang="es-ES"/>
        </a:p>
      </dgm:t>
    </dgm:pt>
    <dgm:pt modelId="{C9202B37-68E4-483E-B2AD-167CF4C8501F}" type="pres">
      <dgm:prSet presAssocID="{4E6C8976-5E63-4E2D-9786-36A7723A7C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05AF80-535F-44D0-AD79-0A9813B333A7}" type="pres">
      <dgm:prSet presAssocID="{7612DDAB-893C-406A-8154-736B513B4CE8}" presName="node" presStyleLbl="node1" presStyleIdx="0" presStyleCnt="4" custScaleX="1056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9D943-5715-4E26-B011-D1253106640E}" type="pres">
      <dgm:prSet presAssocID="{54D68510-8DDA-449A-A472-21168F9A16A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89ACC83-CF2C-42A9-9BED-800D201D0945}" type="pres">
      <dgm:prSet presAssocID="{54D68510-8DDA-449A-A472-21168F9A16A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5264074-F885-47B4-B24E-A0F517224502}" type="pres">
      <dgm:prSet presAssocID="{B1392807-D761-40DC-A947-64B456ED2A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21985-AA69-4F50-80FA-B2B8FE8ECC81}" type="pres">
      <dgm:prSet presAssocID="{E1E37518-1EF5-4485-9712-056C9E054CB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036787E-702D-40D3-B6D3-EC38F2636D9D}" type="pres">
      <dgm:prSet presAssocID="{E1E37518-1EF5-4485-9712-056C9E054CB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D51786FC-B126-435F-A4FF-BDEC39161C95}" type="pres">
      <dgm:prSet presAssocID="{96335F61-A93E-4F40-AF2F-87A18173D0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D3DA7-0FDE-4D2B-B63A-3C0E61567698}" type="pres">
      <dgm:prSet presAssocID="{E9FEE805-0BFB-413A-B2DA-6E3481A925D4}" presName="sibTrans" presStyleLbl="sibTrans2D1" presStyleIdx="2" presStyleCnt="3"/>
      <dgm:spPr/>
      <dgm:t>
        <a:bodyPr/>
        <a:lstStyle/>
        <a:p>
          <a:endParaRPr lang="es-ES"/>
        </a:p>
      </dgm:t>
    </dgm:pt>
    <dgm:pt modelId="{F86FEE42-DE8C-4F71-A613-9A2682F517E0}" type="pres">
      <dgm:prSet presAssocID="{E9FEE805-0BFB-413A-B2DA-6E3481A925D4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32F07E99-62EB-4F7E-9D03-4452BC56BC59}" type="pres">
      <dgm:prSet presAssocID="{568B5308-18E5-458B-96D7-CA754FF7D4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AD5F66-391E-42CE-BE1B-99C5020EAE74}" type="presOf" srcId="{4E6C8976-5E63-4E2D-9786-36A7723A7CF9}" destId="{C9202B37-68E4-483E-B2AD-167CF4C8501F}" srcOrd="0" destOrd="0" presId="urn:microsoft.com/office/officeart/2005/8/layout/process1"/>
    <dgm:cxn modelId="{FFA08625-A850-4B30-8A1D-440B4C3CE002}" srcId="{4E6C8976-5E63-4E2D-9786-36A7723A7CF9}" destId="{7612DDAB-893C-406A-8154-736B513B4CE8}" srcOrd="0" destOrd="0" parTransId="{8A7F2141-E03A-4EA0-BD4F-F2E92709F346}" sibTransId="{54D68510-8DDA-449A-A472-21168F9A16A1}"/>
    <dgm:cxn modelId="{91E8B807-F30E-492D-8CBB-DB2B8DFBFAC2}" type="presOf" srcId="{E1E37518-1EF5-4485-9712-056C9E054CB0}" destId="{4036787E-702D-40D3-B6D3-EC38F2636D9D}" srcOrd="1" destOrd="0" presId="urn:microsoft.com/office/officeart/2005/8/layout/process1"/>
    <dgm:cxn modelId="{C7F4362F-92E8-43A3-BA7A-7B0AC97566E0}" type="presOf" srcId="{E1E37518-1EF5-4485-9712-056C9E054CB0}" destId="{74121985-AA69-4F50-80FA-B2B8FE8ECC81}" srcOrd="0" destOrd="0" presId="urn:microsoft.com/office/officeart/2005/8/layout/process1"/>
    <dgm:cxn modelId="{447D2301-D668-4E23-A4F7-BB2218055939}" srcId="{4E6C8976-5E63-4E2D-9786-36A7723A7CF9}" destId="{568B5308-18E5-458B-96D7-CA754FF7D4DA}" srcOrd="3" destOrd="0" parTransId="{FF792772-6D51-4AAB-B5B2-AD83DD9B16FE}" sibTransId="{46CC2197-EC5F-468E-B438-899BD1980535}"/>
    <dgm:cxn modelId="{6B9C46DB-3063-40BE-8EFF-4F634BFB8C12}" type="presOf" srcId="{96335F61-A93E-4F40-AF2F-87A18173D0D6}" destId="{D51786FC-B126-435F-A4FF-BDEC39161C95}" srcOrd="0" destOrd="0" presId="urn:microsoft.com/office/officeart/2005/8/layout/process1"/>
    <dgm:cxn modelId="{E344BC04-9BE8-45A6-AB10-D0F6CC4373E8}" srcId="{4E6C8976-5E63-4E2D-9786-36A7723A7CF9}" destId="{B1392807-D761-40DC-A947-64B456ED2AEE}" srcOrd="1" destOrd="0" parTransId="{63422018-36A2-4853-95AC-1DD93061D535}" sibTransId="{E1E37518-1EF5-4485-9712-056C9E054CB0}"/>
    <dgm:cxn modelId="{EF5DDB69-C362-4FCC-A660-424E3AB057B3}" srcId="{4E6C8976-5E63-4E2D-9786-36A7723A7CF9}" destId="{96335F61-A93E-4F40-AF2F-87A18173D0D6}" srcOrd="2" destOrd="0" parTransId="{A1FCF954-8696-4254-A372-060EB6155B43}" sibTransId="{E9FEE805-0BFB-413A-B2DA-6E3481A925D4}"/>
    <dgm:cxn modelId="{C98AB618-7AD2-4721-9F3F-D7ED0CEC67A9}" type="presOf" srcId="{568B5308-18E5-458B-96D7-CA754FF7D4DA}" destId="{32F07E99-62EB-4F7E-9D03-4452BC56BC59}" srcOrd="0" destOrd="0" presId="urn:microsoft.com/office/officeart/2005/8/layout/process1"/>
    <dgm:cxn modelId="{348BA7B3-4424-49CE-A7C6-B404531BC7B2}" type="presOf" srcId="{54D68510-8DDA-449A-A472-21168F9A16A1}" destId="{089ACC83-CF2C-42A9-9BED-800D201D0945}" srcOrd="1" destOrd="0" presId="urn:microsoft.com/office/officeart/2005/8/layout/process1"/>
    <dgm:cxn modelId="{2608E7A4-FB93-4927-BE2D-82924624D311}" type="presOf" srcId="{7612DDAB-893C-406A-8154-736B513B4CE8}" destId="{5905AF80-535F-44D0-AD79-0A9813B333A7}" srcOrd="0" destOrd="0" presId="urn:microsoft.com/office/officeart/2005/8/layout/process1"/>
    <dgm:cxn modelId="{4A51E06C-1BB5-46F0-8B0F-2755D1F356AD}" type="presOf" srcId="{E9FEE805-0BFB-413A-B2DA-6E3481A925D4}" destId="{620D3DA7-0FDE-4D2B-B63A-3C0E61567698}" srcOrd="0" destOrd="0" presId="urn:microsoft.com/office/officeart/2005/8/layout/process1"/>
    <dgm:cxn modelId="{9EA8C248-97E9-4449-B033-1CC499BA6D9E}" type="presOf" srcId="{E9FEE805-0BFB-413A-B2DA-6E3481A925D4}" destId="{F86FEE42-DE8C-4F71-A613-9A2682F517E0}" srcOrd="1" destOrd="0" presId="urn:microsoft.com/office/officeart/2005/8/layout/process1"/>
    <dgm:cxn modelId="{3C848226-FAA9-4C96-B6DB-CE1BBC065165}" type="presOf" srcId="{B1392807-D761-40DC-A947-64B456ED2AEE}" destId="{85264074-F885-47B4-B24E-A0F517224502}" srcOrd="0" destOrd="0" presId="urn:microsoft.com/office/officeart/2005/8/layout/process1"/>
    <dgm:cxn modelId="{4E516240-844D-4ED1-9F9E-6C4AB84F32A2}" type="presOf" srcId="{54D68510-8DDA-449A-A472-21168F9A16A1}" destId="{0079D943-5715-4E26-B011-D1253106640E}" srcOrd="0" destOrd="0" presId="urn:microsoft.com/office/officeart/2005/8/layout/process1"/>
    <dgm:cxn modelId="{09C0CB74-1904-43CE-AD9B-5282BD65E351}" type="presParOf" srcId="{C9202B37-68E4-483E-B2AD-167CF4C8501F}" destId="{5905AF80-535F-44D0-AD79-0A9813B333A7}" srcOrd="0" destOrd="0" presId="urn:microsoft.com/office/officeart/2005/8/layout/process1"/>
    <dgm:cxn modelId="{9AFB10A2-4EAA-44B2-ABDD-2D73B6A27383}" type="presParOf" srcId="{C9202B37-68E4-483E-B2AD-167CF4C8501F}" destId="{0079D943-5715-4E26-B011-D1253106640E}" srcOrd="1" destOrd="0" presId="urn:microsoft.com/office/officeart/2005/8/layout/process1"/>
    <dgm:cxn modelId="{8718F453-0F4A-4F79-BB23-B1D2CB9B5C8E}" type="presParOf" srcId="{0079D943-5715-4E26-B011-D1253106640E}" destId="{089ACC83-CF2C-42A9-9BED-800D201D0945}" srcOrd="0" destOrd="0" presId="urn:microsoft.com/office/officeart/2005/8/layout/process1"/>
    <dgm:cxn modelId="{8185A17F-BFC8-48D2-A64C-F6045FA91CA6}" type="presParOf" srcId="{C9202B37-68E4-483E-B2AD-167CF4C8501F}" destId="{85264074-F885-47B4-B24E-A0F517224502}" srcOrd="2" destOrd="0" presId="urn:microsoft.com/office/officeart/2005/8/layout/process1"/>
    <dgm:cxn modelId="{10CCE651-5441-4188-8FD8-DCE8CC6CD7AE}" type="presParOf" srcId="{C9202B37-68E4-483E-B2AD-167CF4C8501F}" destId="{74121985-AA69-4F50-80FA-B2B8FE8ECC81}" srcOrd="3" destOrd="0" presId="urn:microsoft.com/office/officeart/2005/8/layout/process1"/>
    <dgm:cxn modelId="{7203D233-6623-4FB5-B5E2-FF5344F2F2B7}" type="presParOf" srcId="{74121985-AA69-4F50-80FA-B2B8FE8ECC81}" destId="{4036787E-702D-40D3-B6D3-EC38F2636D9D}" srcOrd="0" destOrd="0" presId="urn:microsoft.com/office/officeart/2005/8/layout/process1"/>
    <dgm:cxn modelId="{D0E187AD-C34C-4059-BADA-5B033AE96CAD}" type="presParOf" srcId="{C9202B37-68E4-483E-B2AD-167CF4C8501F}" destId="{D51786FC-B126-435F-A4FF-BDEC39161C95}" srcOrd="4" destOrd="0" presId="urn:microsoft.com/office/officeart/2005/8/layout/process1"/>
    <dgm:cxn modelId="{D969A4B3-7138-4F5D-BC37-A936BA2B9432}" type="presParOf" srcId="{C9202B37-68E4-483E-B2AD-167CF4C8501F}" destId="{620D3DA7-0FDE-4D2B-B63A-3C0E61567698}" srcOrd="5" destOrd="0" presId="urn:microsoft.com/office/officeart/2005/8/layout/process1"/>
    <dgm:cxn modelId="{0CE95448-B141-4AF8-A9F3-7F581E29E382}" type="presParOf" srcId="{620D3DA7-0FDE-4D2B-B63A-3C0E61567698}" destId="{F86FEE42-DE8C-4F71-A613-9A2682F517E0}" srcOrd="0" destOrd="0" presId="urn:microsoft.com/office/officeart/2005/8/layout/process1"/>
    <dgm:cxn modelId="{8916066B-6EAE-4328-B579-04D21A414040}" type="presParOf" srcId="{C9202B37-68E4-483E-B2AD-167CF4C8501F}" destId="{32F07E99-62EB-4F7E-9D03-4452BC56BC5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FED25CB5-DEF2-4D9A-B3EF-366021C6F7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4B66A3E-FB15-45A7-B99A-472FF3B293C0}">
      <dgm:prSet/>
      <dgm:spPr/>
      <dgm:t>
        <a:bodyPr/>
        <a:lstStyle/>
        <a:p>
          <a:pPr rtl="0"/>
          <a:r>
            <a:rPr lang="es-ES_tradnl" b="0" i="0" dirty="0" smtClean="0"/>
            <a:t>Obligación de llevanza de un registro que incorpore…</a:t>
          </a:r>
          <a:endParaRPr lang="es-ES" dirty="0"/>
        </a:p>
      </dgm:t>
    </dgm:pt>
    <dgm:pt modelId="{38E2D18F-7076-406A-94C7-65B4C68372A4}" type="parTrans" cxnId="{F1B00C9D-51FA-4587-AB89-6BFE0D629691}">
      <dgm:prSet/>
      <dgm:spPr/>
      <dgm:t>
        <a:bodyPr/>
        <a:lstStyle/>
        <a:p>
          <a:endParaRPr lang="es-ES"/>
        </a:p>
      </dgm:t>
    </dgm:pt>
    <dgm:pt modelId="{C87990FE-1128-47EF-B005-729F7AB50346}" type="sibTrans" cxnId="{F1B00C9D-51FA-4587-AB89-6BFE0D629691}">
      <dgm:prSet/>
      <dgm:spPr/>
      <dgm:t>
        <a:bodyPr/>
        <a:lstStyle/>
        <a:p>
          <a:endParaRPr lang="es-ES"/>
        </a:p>
      </dgm:t>
    </dgm:pt>
    <dgm:pt modelId="{4971F5A9-DF9C-4ABB-A55B-B9572B9092AD}">
      <dgm:prSet/>
      <dgm:spPr/>
      <dgm:t>
        <a:bodyPr/>
        <a:lstStyle/>
        <a:p>
          <a:pPr rtl="0"/>
          <a:r>
            <a:rPr lang="es-ES_tradnl" b="0" i="0" dirty="0" smtClean="0"/>
            <a:t>los </a:t>
          </a:r>
          <a:r>
            <a:rPr lang="es-ES_tradnl" b="0" i="0" u="sng" dirty="0" smtClean="0"/>
            <a:t>valores medios</a:t>
          </a:r>
          <a:r>
            <a:rPr lang="es-ES_tradnl" b="0" i="0" dirty="0" smtClean="0"/>
            <a:t> de los salarios</a:t>
          </a:r>
          <a:endParaRPr lang="es-ES" dirty="0"/>
        </a:p>
      </dgm:t>
    </dgm:pt>
    <dgm:pt modelId="{8A2897BF-7098-4F0C-AFEC-C6B6906278A6}" type="parTrans" cxnId="{B9CFD668-5CD0-42B3-A0BF-0F83F1AE262C}">
      <dgm:prSet/>
      <dgm:spPr/>
      <dgm:t>
        <a:bodyPr/>
        <a:lstStyle/>
        <a:p>
          <a:endParaRPr lang="es-ES"/>
        </a:p>
      </dgm:t>
    </dgm:pt>
    <dgm:pt modelId="{69B0F7A5-830A-45EB-9F2A-25E08799D3B8}" type="sibTrans" cxnId="{B9CFD668-5CD0-42B3-A0BF-0F83F1AE262C}">
      <dgm:prSet/>
      <dgm:spPr/>
      <dgm:t>
        <a:bodyPr/>
        <a:lstStyle/>
        <a:p>
          <a:endParaRPr lang="es-ES"/>
        </a:p>
      </dgm:t>
    </dgm:pt>
    <dgm:pt modelId="{DF5E4513-4365-4A21-868F-78489099C63B}">
      <dgm:prSet/>
      <dgm:spPr/>
      <dgm:t>
        <a:bodyPr/>
        <a:lstStyle/>
        <a:p>
          <a:pPr rtl="0"/>
          <a:r>
            <a:rPr lang="es-ES_tradnl" b="0" i="0" dirty="0" smtClean="0"/>
            <a:t>los </a:t>
          </a:r>
          <a:r>
            <a:rPr lang="es-ES_tradnl" b="0" i="0" u="sng" dirty="0" smtClean="0"/>
            <a:t>complementos salariales</a:t>
          </a:r>
          <a:endParaRPr lang="es-ES" u="sng" dirty="0"/>
        </a:p>
      </dgm:t>
    </dgm:pt>
    <dgm:pt modelId="{24EEE185-9BA5-4146-B16C-19751FB2A123}" type="parTrans" cxnId="{55B1852D-C5B8-4694-B203-3603440FB628}">
      <dgm:prSet/>
      <dgm:spPr/>
      <dgm:t>
        <a:bodyPr/>
        <a:lstStyle/>
        <a:p>
          <a:endParaRPr lang="es-ES"/>
        </a:p>
      </dgm:t>
    </dgm:pt>
    <dgm:pt modelId="{FC01D90D-B828-4DC3-9033-65E7F73F02B0}" type="sibTrans" cxnId="{55B1852D-C5B8-4694-B203-3603440FB628}">
      <dgm:prSet/>
      <dgm:spPr/>
      <dgm:t>
        <a:bodyPr/>
        <a:lstStyle/>
        <a:p>
          <a:endParaRPr lang="es-ES"/>
        </a:p>
      </dgm:t>
    </dgm:pt>
    <dgm:pt modelId="{C3694E63-412A-43BF-B3C7-19A5A12E12D5}">
      <dgm:prSet/>
      <dgm:spPr/>
      <dgm:t>
        <a:bodyPr/>
        <a:lstStyle/>
        <a:p>
          <a:pPr rtl="0"/>
          <a:r>
            <a:rPr lang="es-ES_tradnl" b="0" i="0" dirty="0" smtClean="0"/>
            <a:t>las </a:t>
          </a:r>
          <a:r>
            <a:rPr lang="es-ES_tradnl" b="0" i="0" u="sng" dirty="0" smtClean="0"/>
            <a:t>percepciones </a:t>
          </a:r>
          <a:r>
            <a:rPr lang="es-ES_tradnl" b="0" i="0" u="sng" dirty="0" err="1" smtClean="0"/>
            <a:t>extrasalariales</a:t>
          </a:r>
          <a:r>
            <a:rPr lang="es-ES_tradnl" b="0" i="0" dirty="0" smtClean="0"/>
            <a:t> de su plantilla</a:t>
          </a:r>
          <a:endParaRPr lang="es-ES" dirty="0"/>
        </a:p>
      </dgm:t>
    </dgm:pt>
    <dgm:pt modelId="{9A3C288F-D4CF-47C2-9D8C-ACD21F6DA750}" type="parTrans" cxnId="{4BD117E0-D4D4-4D62-AD83-4CB90BA7864D}">
      <dgm:prSet/>
      <dgm:spPr/>
      <dgm:t>
        <a:bodyPr/>
        <a:lstStyle/>
        <a:p>
          <a:endParaRPr lang="es-ES"/>
        </a:p>
      </dgm:t>
    </dgm:pt>
    <dgm:pt modelId="{F7BCF7A7-6B73-47AC-980D-C70B2804F776}" type="sibTrans" cxnId="{4BD117E0-D4D4-4D62-AD83-4CB90BA7864D}">
      <dgm:prSet/>
      <dgm:spPr/>
      <dgm:t>
        <a:bodyPr/>
        <a:lstStyle/>
        <a:p>
          <a:endParaRPr lang="es-ES"/>
        </a:p>
      </dgm:t>
    </dgm:pt>
    <dgm:pt modelId="{9010AB20-C64D-447C-B340-DF28F2CD9A30}">
      <dgm:prSet/>
      <dgm:spPr/>
      <dgm:t>
        <a:bodyPr/>
        <a:lstStyle/>
        <a:p>
          <a:pPr rtl="0"/>
          <a:r>
            <a:rPr lang="es-ES_tradnl" b="0" i="0" u="sng" dirty="0" smtClean="0"/>
            <a:t>desagregados por sexo</a:t>
          </a:r>
          <a:endParaRPr lang="es-ES" u="sng" dirty="0"/>
        </a:p>
      </dgm:t>
    </dgm:pt>
    <dgm:pt modelId="{BCDF4D1E-2B57-4456-8AEE-11DC6C0537D9}" type="parTrans" cxnId="{C28C2685-06A4-425F-B6E3-797370EC43B4}">
      <dgm:prSet/>
      <dgm:spPr/>
      <dgm:t>
        <a:bodyPr/>
        <a:lstStyle/>
        <a:p>
          <a:endParaRPr lang="es-ES"/>
        </a:p>
      </dgm:t>
    </dgm:pt>
    <dgm:pt modelId="{723B8172-F4D1-4739-A1BF-321767CE36F7}" type="sibTrans" cxnId="{C28C2685-06A4-425F-B6E3-797370EC43B4}">
      <dgm:prSet/>
      <dgm:spPr/>
      <dgm:t>
        <a:bodyPr/>
        <a:lstStyle/>
        <a:p>
          <a:endParaRPr lang="es-ES"/>
        </a:p>
      </dgm:t>
    </dgm:pt>
    <dgm:pt modelId="{33ACCF6F-E7A0-4015-B633-FCB658BBD244}">
      <dgm:prSet/>
      <dgm:spPr/>
      <dgm:t>
        <a:bodyPr/>
        <a:lstStyle/>
        <a:p>
          <a:pPr rtl="0"/>
          <a:r>
            <a:rPr lang="es-ES_tradnl" b="0" i="0" dirty="0" smtClean="0"/>
            <a:t>y distribuidos por grupos profesionales, categorías profesionales o puestos de trabajo </a:t>
          </a:r>
          <a:r>
            <a:rPr lang="es-ES_tradnl" b="0" i="0" u="sng" dirty="0" smtClean="0"/>
            <a:t>iguales o de igual valor</a:t>
          </a:r>
          <a:r>
            <a:rPr lang="es-ES_tradnl" b="0" i="0" dirty="0" smtClean="0"/>
            <a:t> (el problema persiste mientras no se depuren los criterios de atribución de valor a los trabajos)</a:t>
          </a:r>
          <a:endParaRPr lang="es-ES" dirty="0"/>
        </a:p>
      </dgm:t>
    </dgm:pt>
    <dgm:pt modelId="{4412D9DC-8CB9-4AC7-95C9-F4F4B33D9B8A}" type="parTrans" cxnId="{9B939265-3B60-48E7-B47B-C108C8F60F69}">
      <dgm:prSet/>
      <dgm:spPr/>
      <dgm:t>
        <a:bodyPr/>
        <a:lstStyle/>
        <a:p>
          <a:endParaRPr lang="es-ES"/>
        </a:p>
      </dgm:t>
    </dgm:pt>
    <dgm:pt modelId="{2B4110A5-C55F-492C-A2D4-77982CDCBE34}" type="sibTrans" cxnId="{9B939265-3B60-48E7-B47B-C108C8F60F69}">
      <dgm:prSet/>
      <dgm:spPr/>
      <dgm:t>
        <a:bodyPr/>
        <a:lstStyle/>
        <a:p>
          <a:endParaRPr lang="es-ES"/>
        </a:p>
      </dgm:t>
    </dgm:pt>
    <dgm:pt modelId="{F021F6AC-ECFD-4D30-BEDC-D1F604A2D2A2}" type="pres">
      <dgm:prSet presAssocID="{FED25CB5-DEF2-4D9A-B3EF-366021C6F7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B2DC6A-E0AA-4679-96C9-47D532E215B3}" type="pres">
      <dgm:prSet presAssocID="{94B66A3E-FB15-45A7-B99A-472FF3B293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081C5-0CD3-44C7-B898-E92BF1C9DA86}" type="pres">
      <dgm:prSet presAssocID="{94B66A3E-FB15-45A7-B99A-472FF3B293C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B00C9D-51FA-4587-AB89-6BFE0D629691}" srcId="{FED25CB5-DEF2-4D9A-B3EF-366021C6F7A9}" destId="{94B66A3E-FB15-45A7-B99A-472FF3B293C0}" srcOrd="0" destOrd="0" parTransId="{38E2D18F-7076-406A-94C7-65B4C68372A4}" sibTransId="{C87990FE-1128-47EF-B005-729F7AB50346}"/>
    <dgm:cxn modelId="{71D2E311-0D67-462F-8B14-AE3D7C48C354}" type="presOf" srcId="{FED25CB5-DEF2-4D9A-B3EF-366021C6F7A9}" destId="{F021F6AC-ECFD-4D30-BEDC-D1F604A2D2A2}" srcOrd="0" destOrd="0" presId="urn:microsoft.com/office/officeart/2005/8/layout/vList2"/>
    <dgm:cxn modelId="{C28C2685-06A4-425F-B6E3-797370EC43B4}" srcId="{94B66A3E-FB15-45A7-B99A-472FF3B293C0}" destId="{9010AB20-C64D-447C-B340-DF28F2CD9A30}" srcOrd="3" destOrd="0" parTransId="{BCDF4D1E-2B57-4456-8AEE-11DC6C0537D9}" sibTransId="{723B8172-F4D1-4739-A1BF-321767CE36F7}"/>
    <dgm:cxn modelId="{1B09A4D8-D6DC-4E6A-B3DA-314607256075}" type="presOf" srcId="{C3694E63-412A-43BF-B3C7-19A5A12E12D5}" destId="{763081C5-0CD3-44C7-B898-E92BF1C9DA86}" srcOrd="0" destOrd="2" presId="urn:microsoft.com/office/officeart/2005/8/layout/vList2"/>
    <dgm:cxn modelId="{4BD117E0-D4D4-4D62-AD83-4CB90BA7864D}" srcId="{94B66A3E-FB15-45A7-B99A-472FF3B293C0}" destId="{C3694E63-412A-43BF-B3C7-19A5A12E12D5}" srcOrd="2" destOrd="0" parTransId="{9A3C288F-D4CF-47C2-9D8C-ACD21F6DA750}" sibTransId="{F7BCF7A7-6B73-47AC-980D-C70B2804F776}"/>
    <dgm:cxn modelId="{7295FC94-B02E-4B46-A5A6-84295B4F2056}" type="presOf" srcId="{94B66A3E-FB15-45A7-B99A-472FF3B293C0}" destId="{7FB2DC6A-E0AA-4679-96C9-47D532E215B3}" srcOrd="0" destOrd="0" presId="urn:microsoft.com/office/officeart/2005/8/layout/vList2"/>
    <dgm:cxn modelId="{B9CFD668-5CD0-42B3-A0BF-0F83F1AE262C}" srcId="{94B66A3E-FB15-45A7-B99A-472FF3B293C0}" destId="{4971F5A9-DF9C-4ABB-A55B-B9572B9092AD}" srcOrd="0" destOrd="0" parTransId="{8A2897BF-7098-4F0C-AFEC-C6B6906278A6}" sibTransId="{69B0F7A5-830A-45EB-9F2A-25E08799D3B8}"/>
    <dgm:cxn modelId="{7AE2698D-3CCF-42B0-B493-B6AE1A9BBE56}" type="presOf" srcId="{9010AB20-C64D-447C-B340-DF28F2CD9A30}" destId="{763081C5-0CD3-44C7-B898-E92BF1C9DA86}" srcOrd="0" destOrd="3" presId="urn:microsoft.com/office/officeart/2005/8/layout/vList2"/>
    <dgm:cxn modelId="{768C1FB0-33FD-44B2-9CFF-302CDA54905D}" type="presOf" srcId="{DF5E4513-4365-4A21-868F-78489099C63B}" destId="{763081C5-0CD3-44C7-B898-E92BF1C9DA86}" srcOrd="0" destOrd="1" presId="urn:microsoft.com/office/officeart/2005/8/layout/vList2"/>
    <dgm:cxn modelId="{55B1852D-C5B8-4694-B203-3603440FB628}" srcId="{94B66A3E-FB15-45A7-B99A-472FF3B293C0}" destId="{DF5E4513-4365-4A21-868F-78489099C63B}" srcOrd="1" destOrd="0" parTransId="{24EEE185-9BA5-4146-B16C-19751FB2A123}" sibTransId="{FC01D90D-B828-4DC3-9033-65E7F73F02B0}"/>
    <dgm:cxn modelId="{9B939265-3B60-48E7-B47B-C108C8F60F69}" srcId="{94B66A3E-FB15-45A7-B99A-472FF3B293C0}" destId="{33ACCF6F-E7A0-4015-B633-FCB658BBD244}" srcOrd="4" destOrd="0" parTransId="{4412D9DC-8CB9-4AC7-95C9-F4F4B33D9B8A}" sibTransId="{2B4110A5-C55F-492C-A2D4-77982CDCBE34}"/>
    <dgm:cxn modelId="{95EFE83E-DF56-4734-B94D-838FDA343533}" type="presOf" srcId="{33ACCF6F-E7A0-4015-B633-FCB658BBD244}" destId="{763081C5-0CD3-44C7-B898-E92BF1C9DA86}" srcOrd="0" destOrd="4" presId="urn:microsoft.com/office/officeart/2005/8/layout/vList2"/>
    <dgm:cxn modelId="{EE6DF146-0D15-4DB9-B5BD-35B04C28FCAA}" type="presOf" srcId="{4971F5A9-DF9C-4ABB-A55B-B9572B9092AD}" destId="{763081C5-0CD3-44C7-B898-E92BF1C9DA86}" srcOrd="0" destOrd="0" presId="urn:microsoft.com/office/officeart/2005/8/layout/vList2"/>
    <dgm:cxn modelId="{1D44CA2C-E71B-4B47-B118-1718148C9E52}" type="presParOf" srcId="{F021F6AC-ECFD-4D30-BEDC-D1F604A2D2A2}" destId="{7FB2DC6A-E0AA-4679-96C9-47D532E215B3}" srcOrd="0" destOrd="0" presId="urn:microsoft.com/office/officeart/2005/8/layout/vList2"/>
    <dgm:cxn modelId="{4BAA0029-7171-477B-8812-8B04BCCC86C5}" type="presParOf" srcId="{F021F6AC-ECFD-4D30-BEDC-D1F604A2D2A2}" destId="{763081C5-0CD3-44C7-B898-E92BF1C9DA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05FD10C-4447-4A6D-B845-5EAB50050F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2DB6D6-B864-4627-8D82-3C2ED4C1AEFA}">
      <dgm:prSet/>
      <dgm:spPr/>
      <dgm:t>
        <a:bodyPr/>
        <a:lstStyle/>
        <a:p>
          <a:pPr rtl="0"/>
          <a:r>
            <a:rPr lang="es-ES_tradnl" b="0" i="0" dirty="0" smtClean="0"/>
            <a:t>Las “personas trabajadoras” tendrán derecho a acceder a ese registro, pero sólo </a:t>
          </a:r>
          <a:r>
            <a:rPr lang="es-ES_tradnl" b="1" i="0" u="sng" dirty="0" smtClean="0"/>
            <a:t>a través de sus RLT</a:t>
          </a:r>
          <a:endParaRPr lang="es-ES" b="1" u="sng" dirty="0"/>
        </a:p>
      </dgm:t>
    </dgm:pt>
    <dgm:pt modelId="{A0F4D23A-B227-4424-ADF1-3C1583692849}" type="parTrans" cxnId="{26702AD6-29D5-45BA-8FC6-42F7EE1F9689}">
      <dgm:prSet/>
      <dgm:spPr/>
      <dgm:t>
        <a:bodyPr/>
        <a:lstStyle/>
        <a:p>
          <a:endParaRPr lang="es-ES"/>
        </a:p>
      </dgm:t>
    </dgm:pt>
    <dgm:pt modelId="{38B98226-B1DE-45F9-835B-061EECAF4101}" type="sibTrans" cxnId="{26702AD6-29D5-45BA-8FC6-42F7EE1F9689}">
      <dgm:prSet/>
      <dgm:spPr/>
      <dgm:t>
        <a:bodyPr/>
        <a:lstStyle/>
        <a:p>
          <a:endParaRPr lang="es-ES"/>
        </a:p>
      </dgm:t>
    </dgm:pt>
    <dgm:pt modelId="{A8687992-616B-4E87-82A2-BDEA73A8460A}">
      <dgm:prSet/>
      <dgm:spPr/>
      <dgm:t>
        <a:bodyPr/>
        <a:lstStyle/>
        <a:p>
          <a:pPr rtl="0"/>
          <a:r>
            <a:rPr lang="es-ES_tradnl" b="0" i="0" smtClean="0"/>
            <a:t>¿Si no hay representantes?</a:t>
          </a:r>
          <a:endParaRPr lang="es-ES"/>
        </a:p>
      </dgm:t>
    </dgm:pt>
    <dgm:pt modelId="{BF42B5DB-FE29-4219-9C20-008ABB95A373}" type="parTrans" cxnId="{9848DB9F-117D-440A-BDB9-4F654F40814E}">
      <dgm:prSet/>
      <dgm:spPr/>
      <dgm:t>
        <a:bodyPr/>
        <a:lstStyle/>
        <a:p>
          <a:endParaRPr lang="es-ES"/>
        </a:p>
      </dgm:t>
    </dgm:pt>
    <dgm:pt modelId="{7C36BC24-66A9-4933-8976-9D98E8AFDF02}" type="sibTrans" cxnId="{9848DB9F-117D-440A-BDB9-4F654F40814E}">
      <dgm:prSet/>
      <dgm:spPr/>
      <dgm:t>
        <a:bodyPr/>
        <a:lstStyle/>
        <a:p>
          <a:endParaRPr lang="es-ES"/>
        </a:p>
      </dgm:t>
    </dgm:pt>
    <dgm:pt modelId="{EC92F2E3-93B5-486D-BE7A-16ED94CA325A}">
      <dgm:prSet/>
      <dgm:spPr/>
      <dgm:t>
        <a:bodyPr/>
        <a:lstStyle/>
        <a:p>
          <a:pPr rtl="0"/>
          <a:r>
            <a:rPr lang="es-ES_tradnl" b="0" i="0" dirty="0" smtClean="0"/>
            <a:t>Recae la carga sobre el trabajador individualmente considerado</a:t>
          </a:r>
          <a:endParaRPr lang="es-ES" dirty="0"/>
        </a:p>
      </dgm:t>
    </dgm:pt>
    <dgm:pt modelId="{2393C63F-9597-4E51-B89F-1919BE336A2B}" type="parTrans" cxnId="{8D82D874-B665-4B16-980A-DDFD714EB288}">
      <dgm:prSet/>
      <dgm:spPr/>
      <dgm:t>
        <a:bodyPr/>
        <a:lstStyle/>
        <a:p>
          <a:endParaRPr lang="es-ES"/>
        </a:p>
      </dgm:t>
    </dgm:pt>
    <dgm:pt modelId="{2F0A86B2-D77D-4499-B47A-E9D36EDEE10E}" type="sibTrans" cxnId="{8D82D874-B665-4B16-980A-DDFD714EB288}">
      <dgm:prSet/>
      <dgm:spPr/>
      <dgm:t>
        <a:bodyPr/>
        <a:lstStyle/>
        <a:p>
          <a:endParaRPr lang="es-ES"/>
        </a:p>
      </dgm:t>
    </dgm:pt>
    <dgm:pt modelId="{37E0618B-859D-416C-9FE2-FA950A8CDE3C}">
      <dgm:prSet/>
      <dgm:spPr/>
      <dgm:t>
        <a:bodyPr/>
        <a:lstStyle/>
        <a:p>
          <a:pPr rtl="0"/>
          <a:r>
            <a:rPr lang="es-ES_tradnl" b="1" dirty="0" smtClean="0"/>
            <a:t>Deber de </a:t>
          </a:r>
          <a:r>
            <a:rPr lang="es-ES_tradnl" b="1" u="sng" dirty="0" smtClean="0"/>
            <a:t>informar a los RLT, al menos anualmente </a:t>
          </a:r>
          <a:r>
            <a:rPr lang="es-ES_tradnl" b="1" dirty="0" smtClean="0"/>
            <a:t>[art.64 3 y 7 a) ET]</a:t>
          </a:r>
          <a:endParaRPr lang="es-ES" dirty="0"/>
        </a:p>
      </dgm:t>
    </dgm:pt>
    <dgm:pt modelId="{758ADA1A-10BA-48B1-8E51-501244A86EB5}" type="parTrans" cxnId="{89913F73-5CCE-48CE-88B3-954A567654A0}">
      <dgm:prSet/>
      <dgm:spPr/>
      <dgm:t>
        <a:bodyPr/>
        <a:lstStyle/>
        <a:p>
          <a:endParaRPr lang="es-ES"/>
        </a:p>
      </dgm:t>
    </dgm:pt>
    <dgm:pt modelId="{FF730DC3-AF3F-4E6E-A0C7-B69406914466}" type="sibTrans" cxnId="{89913F73-5CCE-48CE-88B3-954A567654A0}">
      <dgm:prSet/>
      <dgm:spPr/>
      <dgm:t>
        <a:bodyPr/>
        <a:lstStyle/>
        <a:p>
          <a:endParaRPr lang="es-ES"/>
        </a:p>
      </dgm:t>
    </dgm:pt>
    <dgm:pt modelId="{CBFD529A-B5E1-437A-9941-2013C290DB8E}" type="pres">
      <dgm:prSet presAssocID="{305FD10C-4447-4A6D-B845-5EAB50050F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6C0646-B926-44C6-9EAB-CBC5E76D8451}" type="pres">
      <dgm:prSet presAssocID="{342DB6D6-B864-4627-8D82-3C2ED4C1AE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A21952-08FD-4098-A2C5-BA135EF1728C}" type="pres">
      <dgm:prSet presAssocID="{38B98226-B1DE-45F9-835B-061EECAF4101}" presName="spacer" presStyleCnt="0"/>
      <dgm:spPr/>
    </dgm:pt>
    <dgm:pt modelId="{2C2F1F4D-CA61-4D6B-9467-5E6B2A260261}" type="pres">
      <dgm:prSet presAssocID="{37E0618B-859D-416C-9FE2-FA950A8CDE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CBD5E-029F-41E4-A5B2-30EE562D143E}" type="pres">
      <dgm:prSet presAssocID="{FF730DC3-AF3F-4E6E-A0C7-B69406914466}" presName="spacer" presStyleCnt="0"/>
      <dgm:spPr/>
    </dgm:pt>
    <dgm:pt modelId="{F8F7FA46-481C-40FF-987F-E755E49A20B1}" type="pres">
      <dgm:prSet presAssocID="{A8687992-616B-4E87-82A2-BDEA73A846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529910-01D5-4076-86A4-71DF5615141E}" type="pres">
      <dgm:prSet presAssocID="{A8687992-616B-4E87-82A2-BDEA73A8460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741EBB-E1A6-4787-A68C-119FA352A830}" type="presOf" srcId="{305FD10C-4447-4A6D-B845-5EAB50050F7E}" destId="{CBFD529A-B5E1-437A-9941-2013C290DB8E}" srcOrd="0" destOrd="0" presId="urn:microsoft.com/office/officeart/2005/8/layout/vList2"/>
    <dgm:cxn modelId="{8D82D874-B665-4B16-980A-DDFD714EB288}" srcId="{A8687992-616B-4E87-82A2-BDEA73A8460A}" destId="{EC92F2E3-93B5-486D-BE7A-16ED94CA325A}" srcOrd="0" destOrd="0" parTransId="{2393C63F-9597-4E51-B89F-1919BE336A2B}" sibTransId="{2F0A86B2-D77D-4499-B47A-E9D36EDEE10E}"/>
    <dgm:cxn modelId="{98E48C24-F517-4A5E-ABF2-45F03DA326BA}" type="presOf" srcId="{A8687992-616B-4E87-82A2-BDEA73A8460A}" destId="{F8F7FA46-481C-40FF-987F-E755E49A20B1}" srcOrd="0" destOrd="0" presId="urn:microsoft.com/office/officeart/2005/8/layout/vList2"/>
    <dgm:cxn modelId="{89913F73-5CCE-48CE-88B3-954A567654A0}" srcId="{305FD10C-4447-4A6D-B845-5EAB50050F7E}" destId="{37E0618B-859D-416C-9FE2-FA950A8CDE3C}" srcOrd="1" destOrd="0" parTransId="{758ADA1A-10BA-48B1-8E51-501244A86EB5}" sibTransId="{FF730DC3-AF3F-4E6E-A0C7-B69406914466}"/>
    <dgm:cxn modelId="{9848DB9F-117D-440A-BDB9-4F654F40814E}" srcId="{305FD10C-4447-4A6D-B845-5EAB50050F7E}" destId="{A8687992-616B-4E87-82A2-BDEA73A8460A}" srcOrd="2" destOrd="0" parTransId="{BF42B5DB-FE29-4219-9C20-008ABB95A373}" sibTransId="{7C36BC24-66A9-4933-8976-9D98E8AFDF02}"/>
    <dgm:cxn modelId="{26702AD6-29D5-45BA-8FC6-42F7EE1F9689}" srcId="{305FD10C-4447-4A6D-B845-5EAB50050F7E}" destId="{342DB6D6-B864-4627-8D82-3C2ED4C1AEFA}" srcOrd="0" destOrd="0" parTransId="{A0F4D23A-B227-4424-ADF1-3C1583692849}" sibTransId="{38B98226-B1DE-45F9-835B-061EECAF4101}"/>
    <dgm:cxn modelId="{1446837E-6E19-4B56-AB07-48AA746884EB}" type="presOf" srcId="{37E0618B-859D-416C-9FE2-FA950A8CDE3C}" destId="{2C2F1F4D-CA61-4D6B-9467-5E6B2A260261}" srcOrd="0" destOrd="0" presId="urn:microsoft.com/office/officeart/2005/8/layout/vList2"/>
    <dgm:cxn modelId="{0FEF6FA4-C22C-4886-B859-AD08BCA2A127}" type="presOf" srcId="{EC92F2E3-93B5-486D-BE7A-16ED94CA325A}" destId="{32529910-01D5-4076-86A4-71DF5615141E}" srcOrd="0" destOrd="0" presId="urn:microsoft.com/office/officeart/2005/8/layout/vList2"/>
    <dgm:cxn modelId="{FD1FBDD4-8D94-4168-A942-A6622D086278}" type="presOf" srcId="{342DB6D6-B864-4627-8D82-3C2ED4C1AEFA}" destId="{556C0646-B926-44C6-9EAB-CBC5E76D8451}" srcOrd="0" destOrd="0" presId="urn:microsoft.com/office/officeart/2005/8/layout/vList2"/>
    <dgm:cxn modelId="{7C49D725-0061-466B-98D3-308F69B67B4D}" type="presParOf" srcId="{CBFD529A-B5E1-437A-9941-2013C290DB8E}" destId="{556C0646-B926-44C6-9EAB-CBC5E76D8451}" srcOrd="0" destOrd="0" presId="urn:microsoft.com/office/officeart/2005/8/layout/vList2"/>
    <dgm:cxn modelId="{7C371132-0531-4E43-93C3-08EB782003F7}" type="presParOf" srcId="{CBFD529A-B5E1-437A-9941-2013C290DB8E}" destId="{8DA21952-08FD-4098-A2C5-BA135EF1728C}" srcOrd="1" destOrd="0" presId="urn:microsoft.com/office/officeart/2005/8/layout/vList2"/>
    <dgm:cxn modelId="{85BD8A1B-0345-4522-AE6C-1EB7D4634073}" type="presParOf" srcId="{CBFD529A-B5E1-437A-9941-2013C290DB8E}" destId="{2C2F1F4D-CA61-4D6B-9467-5E6B2A260261}" srcOrd="2" destOrd="0" presId="urn:microsoft.com/office/officeart/2005/8/layout/vList2"/>
    <dgm:cxn modelId="{3A1DE6C1-A1B6-4A19-A773-7122F3EF5776}" type="presParOf" srcId="{CBFD529A-B5E1-437A-9941-2013C290DB8E}" destId="{624CBD5E-029F-41E4-A5B2-30EE562D143E}" srcOrd="3" destOrd="0" presId="urn:microsoft.com/office/officeart/2005/8/layout/vList2"/>
    <dgm:cxn modelId="{EE3396FD-A2B1-4AEC-AD01-D2A55DC80B04}" type="presParOf" srcId="{CBFD529A-B5E1-437A-9941-2013C290DB8E}" destId="{F8F7FA46-481C-40FF-987F-E755E49A20B1}" srcOrd="4" destOrd="0" presId="urn:microsoft.com/office/officeart/2005/8/layout/vList2"/>
    <dgm:cxn modelId="{67904869-C869-4B95-AD03-7E0A1A1E13F7}" type="presParOf" srcId="{CBFD529A-B5E1-437A-9941-2013C290DB8E}" destId="{32529910-01D5-4076-86A4-71DF5615141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78AEAD7-D202-49F0-9E57-33DCFE4668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6EDB2A-0CE8-4BC1-B2F6-EC9B272EE2F7}">
      <dgm:prSet/>
      <dgm:spPr/>
      <dgm:t>
        <a:bodyPr/>
        <a:lstStyle/>
        <a:p>
          <a:pPr rtl="0"/>
          <a:r>
            <a:rPr lang="es-ES" b="1" i="1" dirty="0" smtClean="0"/>
            <a:t>Recomendación de 7 de marzo de 2014 de la Comisión Europea sobre el refuerzo del principio de igualdad de retribución entre hombres y mujeres a través de la transparencia [</a:t>
          </a:r>
          <a:r>
            <a:rPr lang="es-ES" b="0" i="0" dirty="0" smtClean="0"/>
            <a:t>DOUE 8 de marzo de 2014 (</a:t>
          </a:r>
          <a:r>
            <a:rPr lang="es-ES" b="0" i="0" dirty="0" smtClean="0">
              <a:hlinkClick xmlns:r="http://schemas.openxmlformats.org/officeDocument/2006/relationships" r:id="rId1"/>
            </a:rPr>
            <a:t>https://www.boe.es/doue/2014/069/L00112-00116.pdf)]</a:t>
          </a:r>
          <a:endParaRPr lang="es-ES" dirty="0"/>
        </a:p>
      </dgm:t>
    </dgm:pt>
    <dgm:pt modelId="{C5E3662E-3481-470B-AE41-E5A5A6B6B1E0}" type="parTrans" cxnId="{14BD6612-0F25-4841-B81C-C90BA8775BF4}">
      <dgm:prSet/>
      <dgm:spPr/>
      <dgm:t>
        <a:bodyPr/>
        <a:lstStyle/>
        <a:p>
          <a:endParaRPr lang="es-ES"/>
        </a:p>
      </dgm:t>
    </dgm:pt>
    <dgm:pt modelId="{DA17FC7B-508A-4E1C-A634-C721C86F3467}" type="sibTrans" cxnId="{14BD6612-0F25-4841-B81C-C90BA8775BF4}">
      <dgm:prSet/>
      <dgm:spPr/>
      <dgm:t>
        <a:bodyPr/>
        <a:lstStyle/>
        <a:p>
          <a:endParaRPr lang="es-ES"/>
        </a:p>
      </dgm:t>
    </dgm:pt>
    <dgm:pt modelId="{C6F8A5F5-5734-4B32-B080-79C14B2A6FAC}">
      <dgm:prSet/>
      <dgm:spPr/>
      <dgm:t>
        <a:bodyPr/>
        <a:lstStyle/>
        <a:p>
          <a:pPr rtl="0"/>
          <a:r>
            <a:rPr lang="es-ES_tradnl" b="0" i="0" dirty="0" smtClean="0"/>
            <a:t>No hay un deber de </a:t>
          </a:r>
          <a:r>
            <a:rPr lang="es-ES_tradnl" b="1" i="0" dirty="0" smtClean="0"/>
            <a:t>TRANSPARENCIA</a:t>
          </a:r>
          <a:r>
            <a:rPr lang="es-ES_tradnl" b="0" i="0" dirty="0" smtClean="0"/>
            <a:t> equivalente al de la Ley islandesa de realizar </a:t>
          </a:r>
          <a:r>
            <a:rPr lang="es-ES_tradnl" b="1" i="0" u="sng" dirty="0" smtClean="0"/>
            <a:t>auditorías y publicarlas </a:t>
          </a:r>
          <a:r>
            <a:rPr lang="es-ES_tradnl" b="0" i="0" dirty="0" smtClean="0"/>
            <a:t>(se opta por el modelo alemán)</a:t>
          </a:r>
          <a:endParaRPr lang="es-ES" dirty="0"/>
        </a:p>
      </dgm:t>
    </dgm:pt>
    <dgm:pt modelId="{A9F2740F-A8A5-4B7A-9830-ABFA9032171F}" type="parTrans" cxnId="{C5CC74CE-93C3-4F42-AC55-C2548A65474E}">
      <dgm:prSet/>
      <dgm:spPr/>
      <dgm:t>
        <a:bodyPr/>
        <a:lstStyle/>
        <a:p>
          <a:endParaRPr lang="es-ES"/>
        </a:p>
      </dgm:t>
    </dgm:pt>
    <dgm:pt modelId="{08A776F1-8A33-4F09-A6B2-6722EC72B76E}" type="sibTrans" cxnId="{C5CC74CE-93C3-4F42-AC55-C2548A65474E}">
      <dgm:prSet/>
      <dgm:spPr/>
      <dgm:t>
        <a:bodyPr/>
        <a:lstStyle/>
        <a:p>
          <a:endParaRPr lang="es-ES"/>
        </a:p>
      </dgm:t>
    </dgm:pt>
    <dgm:pt modelId="{BABAAA48-13E7-4546-B796-885621E093CF}">
      <dgm:prSet/>
      <dgm:spPr/>
      <dgm:t>
        <a:bodyPr/>
        <a:lstStyle/>
        <a:p>
          <a:pPr rtl="0"/>
          <a:r>
            <a:rPr lang="es-ES_tradnl" b="0" i="0" dirty="0" smtClean="0"/>
            <a:t>No hay obligación de realizar </a:t>
          </a:r>
          <a:r>
            <a:rPr lang="es-ES_tradnl" b="1" i="0" dirty="0" smtClean="0"/>
            <a:t>AUDITORIAS</a:t>
          </a:r>
          <a:r>
            <a:rPr lang="es-ES_tradnl" b="0" i="0" dirty="0" smtClean="0"/>
            <a:t> (pese a lo que se dice sobre el contenido del </a:t>
          </a:r>
          <a:r>
            <a:rPr lang="es-ES_tradnl" b="1" i="0" dirty="0" smtClean="0"/>
            <a:t>diagnóstico </a:t>
          </a:r>
          <a:r>
            <a:rPr lang="es-ES_tradnl" b="1" i="0" dirty="0" smtClean="0"/>
            <a:t>para la elaboración de los PLANES DE IGUALDAD</a:t>
          </a:r>
          <a:r>
            <a:rPr lang="es-ES_tradnl" b="0" i="0" dirty="0" smtClean="0"/>
            <a:t>…)</a:t>
          </a:r>
          <a:endParaRPr lang="es-ES" dirty="0"/>
        </a:p>
      </dgm:t>
    </dgm:pt>
    <dgm:pt modelId="{B1FCC089-0748-4491-8E8C-2914F63B8FB2}" type="parTrans" cxnId="{3908A7F1-413C-44B1-AD00-F755141D94F4}">
      <dgm:prSet/>
      <dgm:spPr/>
      <dgm:t>
        <a:bodyPr/>
        <a:lstStyle/>
        <a:p>
          <a:endParaRPr lang="es-ES"/>
        </a:p>
      </dgm:t>
    </dgm:pt>
    <dgm:pt modelId="{E1163418-FE95-407A-9363-03253DBB69A3}" type="sibTrans" cxnId="{3908A7F1-413C-44B1-AD00-F755141D94F4}">
      <dgm:prSet/>
      <dgm:spPr/>
      <dgm:t>
        <a:bodyPr/>
        <a:lstStyle/>
        <a:p>
          <a:endParaRPr lang="es-ES"/>
        </a:p>
      </dgm:t>
    </dgm:pt>
    <dgm:pt modelId="{34A15B01-07D8-41E9-841A-0AC8CDB501E2}">
      <dgm:prSet/>
      <dgm:spPr/>
      <dgm:t>
        <a:bodyPr/>
        <a:lstStyle/>
        <a:p>
          <a:pPr rtl="0"/>
          <a:r>
            <a:rPr lang="es-ES_tradnl" b="0" i="0" dirty="0" smtClean="0"/>
            <a:t>¿</a:t>
          </a:r>
          <a:r>
            <a:rPr lang="es-ES_tradnl" b="1" i="0" u="sng" dirty="0" smtClean="0"/>
            <a:t>Acceso a los datos por los organismos de fomento de la igualdad</a:t>
          </a:r>
          <a:r>
            <a:rPr lang="es-ES_tradnl" b="0" i="0" dirty="0" smtClean="0"/>
            <a:t>?</a:t>
          </a:r>
          <a:endParaRPr lang="es-ES" dirty="0"/>
        </a:p>
      </dgm:t>
    </dgm:pt>
    <dgm:pt modelId="{52996C35-0DF7-445E-863A-003049E137DA}" type="parTrans" cxnId="{314E4F29-62CD-4B46-A596-49F38178DBD0}">
      <dgm:prSet/>
      <dgm:spPr/>
      <dgm:t>
        <a:bodyPr/>
        <a:lstStyle/>
        <a:p>
          <a:endParaRPr lang="es-ES"/>
        </a:p>
      </dgm:t>
    </dgm:pt>
    <dgm:pt modelId="{B366ED96-B7CB-42A9-B81B-756C12E2C2C5}" type="sibTrans" cxnId="{314E4F29-62CD-4B46-A596-49F38178DBD0}">
      <dgm:prSet/>
      <dgm:spPr/>
      <dgm:t>
        <a:bodyPr/>
        <a:lstStyle/>
        <a:p>
          <a:endParaRPr lang="es-ES"/>
        </a:p>
      </dgm:t>
    </dgm:pt>
    <dgm:pt modelId="{63016469-245A-4419-8B50-4EF67A4565EC}" type="pres">
      <dgm:prSet presAssocID="{978AEAD7-D202-49F0-9E57-33DCFE4668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E9F44C0-2F78-4D52-9099-68EB116F0184}" type="pres">
      <dgm:prSet presAssocID="{C96EDB2A-0CE8-4BC1-B2F6-EC9B272EE2F7}" presName="thickLine" presStyleLbl="alignNode1" presStyleIdx="0" presStyleCnt="4"/>
      <dgm:spPr/>
    </dgm:pt>
    <dgm:pt modelId="{B3C8581C-663B-40AC-9B88-03B9E4579F65}" type="pres">
      <dgm:prSet presAssocID="{C96EDB2A-0CE8-4BC1-B2F6-EC9B272EE2F7}" presName="horz1" presStyleCnt="0"/>
      <dgm:spPr/>
    </dgm:pt>
    <dgm:pt modelId="{7F869C76-D840-4A2E-9888-8F1F758F7026}" type="pres">
      <dgm:prSet presAssocID="{C96EDB2A-0CE8-4BC1-B2F6-EC9B272EE2F7}" presName="tx1" presStyleLbl="revTx" presStyleIdx="0" presStyleCnt="4"/>
      <dgm:spPr/>
      <dgm:t>
        <a:bodyPr/>
        <a:lstStyle/>
        <a:p>
          <a:endParaRPr lang="es-ES"/>
        </a:p>
      </dgm:t>
    </dgm:pt>
    <dgm:pt modelId="{894B8A03-1F63-4828-94B8-E5CAA41CDD20}" type="pres">
      <dgm:prSet presAssocID="{C96EDB2A-0CE8-4BC1-B2F6-EC9B272EE2F7}" presName="vert1" presStyleCnt="0"/>
      <dgm:spPr/>
    </dgm:pt>
    <dgm:pt modelId="{0AF1722D-7453-435A-BB08-CBD8F26F01AB}" type="pres">
      <dgm:prSet presAssocID="{C6F8A5F5-5734-4B32-B080-79C14B2A6FAC}" presName="thickLine" presStyleLbl="alignNode1" presStyleIdx="1" presStyleCnt="4"/>
      <dgm:spPr/>
    </dgm:pt>
    <dgm:pt modelId="{6BB464E3-B8DE-4C68-B098-C819C66EB3E1}" type="pres">
      <dgm:prSet presAssocID="{C6F8A5F5-5734-4B32-B080-79C14B2A6FAC}" presName="horz1" presStyleCnt="0"/>
      <dgm:spPr/>
    </dgm:pt>
    <dgm:pt modelId="{C20C4B9A-4289-4A15-B62F-188BCD8DA0FD}" type="pres">
      <dgm:prSet presAssocID="{C6F8A5F5-5734-4B32-B080-79C14B2A6FAC}" presName="tx1" presStyleLbl="revTx" presStyleIdx="1" presStyleCnt="4"/>
      <dgm:spPr/>
      <dgm:t>
        <a:bodyPr/>
        <a:lstStyle/>
        <a:p>
          <a:endParaRPr lang="es-ES"/>
        </a:p>
      </dgm:t>
    </dgm:pt>
    <dgm:pt modelId="{DA8705B1-D1D3-4C8F-8A40-83C24F34AB79}" type="pres">
      <dgm:prSet presAssocID="{C6F8A5F5-5734-4B32-B080-79C14B2A6FAC}" presName="vert1" presStyleCnt="0"/>
      <dgm:spPr/>
    </dgm:pt>
    <dgm:pt modelId="{FEAC4FCF-F28A-4440-8C9B-2129718BB66E}" type="pres">
      <dgm:prSet presAssocID="{BABAAA48-13E7-4546-B796-885621E093CF}" presName="thickLine" presStyleLbl="alignNode1" presStyleIdx="2" presStyleCnt="4"/>
      <dgm:spPr/>
    </dgm:pt>
    <dgm:pt modelId="{D3D3B013-D137-41BB-88E0-1F27C992C38A}" type="pres">
      <dgm:prSet presAssocID="{BABAAA48-13E7-4546-B796-885621E093CF}" presName="horz1" presStyleCnt="0"/>
      <dgm:spPr/>
    </dgm:pt>
    <dgm:pt modelId="{5C2E9A18-59F5-4B4F-AA04-E83AC4C5EE35}" type="pres">
      <dgm:prSet presAssocID="{BABAAA48-13E7-4546-B796-885621E093CF}" presName="tx1" presStyleLbl="revTx" presStyleIdx="2" presStyleCnt="4"/>
      <dgm:spPr/>
      <dgm:t>
        <a:bodyPr/>
        <a:lstStyle/>
        <a:p>
          <a:endParaRPr lang="es-ES"/>
        </a:p>
      </dgm:t>
    </dgm:pt>
    <dgm:pt modelId="{E4A8B60B-3F34-4177-B64C-5F1AB3D5ACE3}" type="pres">
      <dgm:prSet presAssocID="{BABAAA48-13E7-4546-B796-885621E093CF}" presName="vert1" presStyleCnt="0"/>
      <dgm:spPr/>
    </dgm:pt>
    <dgm:pt modelId="{24467DAA-A626-4CFF-BF9C-DEFD2D807E09}" type="pres">
      <dgm:prSet presAssocID="{34A15B01-07D8-41E9-841A-0AC8CDB501E2}" presName="thickLine" presStyleLbl="alignNode1" presStyleIdx="3" presStyleCnt="4"/>
      <dgm:spPr/>
    </dgm:pt>
    <dgm:pt modelId="{A7D3536F-960A-494C-A588-B8D6B802D8E9}" type="pres">
      <dgm:prSet presAssocID="{34A15B01-07D8-41E9-841A-0AC8CDB501E2}" presName="horz1" presStyleCnt="0"/>
      <dgm:spPr/>
    </dgm:pt>
    <dgm:pt modelId="{C42FFE04-CCDB-4F24-BA7A-7C1CDE0D26A5}" type="pres">
      <dgm:prSet presAssocID="{34A15B01-07D8-41E9-841A-0AC8CDB501E2}" presName="tx1" presStyleLbl="revTx" presStyleIdx="3" presStyleCnt="4"/>
      <dgm:spPr/>
      <dgm:t>
        <a:bodyPr/>
        <a:lstStyle/>
        <a:p>
          <a:endParaRPr lang="es-ES"/>
        </a:p>
      </dgm:t>
    </dgm:pt>
    <dgm:pt modelId="{A1F17A63-4C0C-4D03-9A0F-B3879D84790A}" type="pres">
      <dgm:prSet presAssocID="{34A15B01-07D8-41E9-841A-0AC8CDB501E2}" presName="vert1" presStyleCnt="0"/>
      <dgm:spPr/>
    </dgm:pt>
  </dgm:ptLst>
  <dgm:cxnLst>
    <dgm:cxn modelId="{314E4F29-62CD-4B46-A596-49F38178DBD0}" srcId="{978AEAD7-D202-49F0-9E57-33DCFE4668A9}" destId="{34A15B01-07D8-41E9-841A-0AC8CDB501E2}" srcOrd="3" destOrd="0" parTransId="{52996C35-0DF7-445E-863A-003049E137DA}" sibTransId="{B366ED96-B7CB-42A9-B81B-756C12E2C2C5}"/>
    <dgm:cxn modelId="{4769582A-DBA0-4509-A504-F9D4FF45D1A9}" type="presOf" srcId="{C6F8A5F5-5734-4B32-B080-79C14B2A6FAC}" destId="{C20C4B9A-4289-4A15-B62F-188BCD8DA0FD}" srcOrd="0" destOrd="0" presId="urn:microsoft.com/office/officeart/2008/layout/LinedList"/>
    <dgm:cxn modelId="{C4ADBD73-9866-45DF-AADD-0EA5D781524A}" type="presOf" srcId="{C96EDB2A-0CE8-4BC1-B2F6-EC9B272EE2F7}" destId="{7F869C76-D840-4A2E-9888-8F1F758F7026}" srcOrd="0" destOrd="0" presId="urn:microsoft.com/office/officeart/2008/layout/LinedList"/>
    <dgm:cxn modelId="{EBF2E63E-7EA3-475B-A6FA-8D4A470D0228}" type="presOf" srcId="{34A15B01-07D8-41E9-841A-0AC8CDB501E2}" destId="{C42FFE04-CCDB-4F24-BA7A-7C1CDE0D26A5}" srcOrd="0" destOrd="0" presId="urn:microsoft.com/office/officeart/2008/layout/LinedList"/>
    <dgm:cxn modelId="{14BD6612-0F25-4841-B81C-C90BA8775BF4}" srcId="{978AEAD7-D202-49F0-9E57-33DCFE4668A9}" destId="{C96EDB2A-0CE8-4BC1-B2F6-EC9B272EE2F7}" srcOrd="0" destOrd="0" parTransId="{C5E3662E-3481-470B-AE41-E5A5A6B6B1E0}" sibTransId="{DA17FC7B-508A-4E1C-A634-C721C86F3467}"/>
    <dgm:cxn modelId="{43037589-391E-41E1-8EAB-D853BAC59209}" type="presOf" srcId="{978AEAD7-D202-49F0-9E57-33DCFE4668A9}" destId="{63016469-245A-4419-8B50-4EF67A4565EC}" srcOrd="0" destOrd="0" presId="urn:microsoft.com/office/officeart/2008/layout/LinedList"/>
    <dgm:cxn modelId="{30BEE849-471C-4031-9DC2-60494A96CC95}" type="presOf" srcId="{BABAAA48-13E7-4546-B796-885621E093CF}" destId="{5C2E9A18-59F5-4B4F-AA04-E83AC4C5EE35}" srcOrd="0" destOrd="0" presId="urn:microsoft.com/office/officeart/2008/layout/LinedList"/>
    <dgm:cxn modelId="{C5CC74CE-93C3-4F42-AC55-C2548A65474E}" srcId="{978AEAD7-D202-49F0-9E57-33DCFE4668A9}" destId="{C6F8A5F5-5734-4B32-B080-79C14B2A6FAC}" srcOrd="1" destOrd="0" parTransId="{A9F2740F-A8A5-4B7A-9830-ABFA9032171F}" sibTransId="{08A776F1-8A33-4F09-A6B2-6722EC72B76E}"/>
    <dgm:cxn modelId="{3908A7F1-413C-44B1-AD00-F755141D94F4}" srcId="{978AEAD7-D202-49F0-9E57-33DCFE4668A9}" destId="{BABAAA48-13E7-4546-B796-885621E093CF}" srcOrd="2" destOrd="0" parTransId="{B1FCC089-0748-4491-8E8C-2914F63B8FB2}" sibTransId="{E1163418-FE95-407A-9363-03253DBB69A3}"/>
    <dgm:cxn modelId="{93D3C0B0-4C15-4E2B-8F35-0C5D0CB62CEF}" type="presParOf" srcId="{63016469-245A-4419-8B50-4EF67A4565EC}" destId="{EE9F44C0-2F78-4D52-9099-68EB116F0184}" srcOrd="0" destOrd="0" presId="urn:microsoft.com/office/officeart/2008/layout/LinedList"/>
    <dgm:cxn modelId="{1F2C6C73-8E2C-4FD1-8A18-3716E05A5680}" type="presParOf" srcId="{63016469-245A-4419-8B50-4EF67A4565EC}" destId="{B3C8581C-663B-40AC-9B88-03B9E4579F65}" srcOrd="1" destOrd="0" presId="urn:microsoft.com/office/officeart/2008/layout/LinedList"/>
    <dgm:cxn modelId="{6B5C8824-432C-4FBD-9B36-4A38CE2C8EE7}" type="presParOf" srcId="{B3C8581C-663B-40AC-9B88-03B9E4579F65}" destId="{7F869C76-D840-4A2E-9888-8F1F758F7026}" srcOrd="0" destOrd="0" presId="urn:microsoft.com/office/officeart/2008/layout/LinedList"/>
    <dgm:cxn modelId="{1A97746C-6818-4201-A338-1B2B57BDD9FE}" type="presParOf" srcId="{B3C8581C-663B-40AC-9B88-03B9E4579F65}" destId="{894B8A03-1F63-4828-94B8-E5CAA41CDD20}" srcOrd="1" destOrd="0" presId="urn:microsoft.com/office/officeart/2008/layout/LinedList"/>
    <dgm:cxn modelId="{0D77FF0A-E848-41B6-9DAB-33AAB7C878A6}" type="presParOf" srcId="{63016469-245A-4419-8B50-4EF67A4565EC}" destId="{0AF1722D-7453-435A-BB08-CBD8F26F01AB}" srcOrd="2" destOrd="0" presId="urn:microsoft.com/office/officeart/2008/layout/LinedList"/>
    <dgm:cxn modelId="{8804D4A5-24CA-41B4-A430-5712C68BFE12}" type="presParOf" srcId="{63016469-245A-4419-8B50-4EF67A4565EC}" destId="{6BB464E3-B8DE-4C68-B098-C819C66EB3E1}" srcOrd="3" destOrd="0" presId="urn:microsoft.com/office/officeart/2008/layout/LinedList"/>
    <dgm:cxn modelId="{6CE13E42-2A22-4468-A29E-FB4BBD134AF5}" type="presParOf" srcId="{6BB464E3-B8DE-4C68-B098-C819C66EB3E1}" destId="{C20C4B9A-4289-4A15-B62F-188BCD8DA0FD}" srcOrd="0" destOrd="0" presId="urn:microsoft.com/office/officeart/2008/layout/LinedList"/>
    <dgm:cxn modelId="{8C993023-CECB-4E61-9BC6-28EC6A1AEA1B}" type="presParOf" srcId="{6BB464E3-B8DE-4C68-B098-C819C66EB3E1}" destId="{DA8705B1-D1D3-4C8F-8A40-83C24F34AB79}" srcOrd="1" destOrd="0" presId="urn:microsoft.com/office/officeart/2008/layout/LinedList"/>
    <dgm:cxn modelId="{03BE3A34-E416-4135-B3A5-C1ED5006D530}" type="presParOf" srcId="{63016469-245A-4419-8B50-4EF67A4565EC}" destId="{FEAC4FCF-F28A-4440-8C9B-2129718BB66E}" srcOrd="4" destOrd="0" presId="urn:microsoft.com/office/officeart/2008/layout/LinedList"/>
    <dgm:cxn modelId="{1353B937-BF82-4DDA-8E74-3174F66FF95B}" type="presParOf" srcId="{63016469-245A-4419-8B50-4EF67A4565EC}" destId="{D3D3B013-D137-41BB-88E0-1F27C992C38A}" srcOrd="5" destOrd="0" presId="urn:microsoft.com/office/officeart/2008/layout/LinedList"/>
    <dgm:cxn modelId="{7562BC3A-17AB-49F0-8EAF-4443CB0CE0C9}" type="presParOf" srcId="{D3D3B013-D137-41BB-88E0-1F27C992C38A}" destId="{5C2E9A18-59F5-4B4F-AA04-E83AC4C5EE35}" srcOrd="0" destOrd="0" presId="urn:microsoft.com/office/officeart/2008/layout/LinedList"/>
    <dgm:cxn modelId="{783A79B6-70D2-4880-AE59-782D5C2364C4}" type="presParOf" srcId="{D3D3B013-D137-41BB-88E0-1F27C992C38A}" destId="{E4A8B60B-3F34-4177-B64C-5F1AB3D5ACE3}" srcOrd="1" destOrd="0" presId="urn:microsoft.com/office/officeart/2008/layout/LinedList"/>
    <dgm:cxn modelId="{1AC9E37B-2887-4EF9-B6A3-133EC2905EB9}" type="presParOf" srcId="{63016469-245A-4419-8B50-4EF67A4565EC}" destId="{24467DAA-A626-4CFF-BF9C-DEFD2D807E09}" srcOrd="6" destOrd="0" presId="urn:microsoft.com/office/officeart/2008/layout/LinedList"/>
    <dgm:cxn modelId="{38E9F5E8-83A9-4CC5-8E51-B181C084C397}" type="presParOf" srcId="{63016469-245A-4419-8B50-4EF67A4565EC}" destId="{A7D3536F-960A-494C-A588-B8D6B802D8E9}" srcOrd="7" destOrd="0" presId="urn:microsoft.com/office/officeart/2008/layout/LinedList"/>
    <dgm:cxn modelId="{89AA6BB8-0B8B-490D-9D19-B5CD4019F977}" type="presParOf" srcId="{A7D3536F-960A-494C-A588-B8D6B802D8E9}" destId="{C42FFE04-CCDB-4F24-BA7A-7C1CDE0D26A5}" srcOrd="0" destOrd="0" presId="urn:microsoft.com/office/officeart/2008/layout/LinedList"/>
    <dgm:cxn modelId="{A7924C13-D41C-4366-AE51-1E57ADF58F68}" type="presParOf" srcId="{A7D3536F-960A-494C-A588-B8D6B802D8E9}" destId="{A1F17A63-4C0C-4D03-9A0F-B3879D8479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5B388BF-458C-4604-AE1B-5C92C5EB5C4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BC434CB-FF49-4739-A09F-E416277F3D69}">
      <dgm:prSet/>
      <dgm:spPr/>
      <dgm:t>
        <a:bodyPr/>
        <a:lstStyle/>
        <a:p>
          <a:pPr rtl="0"/>
          <a:r>
            <a:rPr lang="es-ES_tradnl" b="1" i="0" u="sng" dirty="0" smtClean="0"/>
            <a:t>Empresas de 50 trabajadores </a:t>
          </a:r>
          <a:r>
            <a:rPr lang="es-ES_tradnl" b="0" i="0" dirty="0" smtClean="0"/>
            <a:t>(escasa relevancia práctica)</a:t>
          </a:r>
          <a:endParaRPr lang="es-ES" dirty="0"/>
        </a:p>
      </dgm:t>
    </dgm:pt>
    <dgm:pt modelId="{38BCACEA-7A8D-4475-930C-AD08DD54DA36}" type="parTrans" cxnId="{483C58EB-B672-4535-A8FF-E7368BD7C29C}">
      <dgm:prSet/>
      <dgm:spPr/>
      <dgm:t>
        <a:bodyPr/>
        <a:lstStyle/>
        <a:p>
          <a:endParaRPr lang="es-ES"/>
        </a:p>
      </dgm:t>
    </dgm:pt>
    <dgm:pt modelId="{026E977A-F133-485A-8192-EB3910F83201}" type="sibTrans" cxnId="{483C58EB-B672-4535-A8FF-E7368BD7C29C}">
      <dgm:prSet/>
      <dgm:spPr/>
      <dgm:t>
        <a:bodyPr/>
        <a:lstStyle/>
        <a:p>
          <a:endParaRPr lang="es-ES"/>
        </a:p>
      </dgm:t>
    </dgm:pt>
    <dgm:pt modelId="{95CFBA55-83B3-46B2-AE5F-E68899A451DD}">
      <dgm:prSet/>
      <dgm:spPr/>
      <dgm:t>
        <a:bodyPr/>
        <a:lstStyle/>
        <a:p>
          <a:pPr rtl="0"/>
          <a:r>
            <a:rPr lang="es-ES_tradnl" b="0" i="0" dirty="0" smtClean="0"/>
            <a:t>A partir de un </a:t>
          </a:r>
          <a:r>
            <a:rPr lang="es-ES_tradnl" b="1" i="0" u="sng" dirty="0" smtClean="0"/>
            <a:t>promedio de un 25% de diferencia </a:t>
          </a:r>
          <a:r>
            <a:rPr lang="es-ES_tradnl" b="0" i="0" dirty="0" smtClean="0"/>
            <a:t>entre </a:t>
          </a:r>
          <a:r>
            <a:rPr lang="es-ES_tradnl" b="0" i="0" dirty="0" smtClean="0"/>
            <a:t>uno y otro sexo (es una salvajada!!!!)</a:t>
          </a:r>
          <a:endParaRPr lang="es-ES" dirty="0"/>
        </a:p>
      </dgm:t>
    </dgm:pt>
    <dgm:pt modelId="{EB58A26D-5565-4E44-A05C-319B57D9495D}" type="parTrans" cxnId="{894B4175-BD95-4665-836D-4ADE44F557EB}">
      <dgm:prSet/>
      <dgm:spPr/>
      <dgm:t>
        <a:bodyPr/>
        <a:lstStyle/>
        <a:p>
          <a:endParaRPr lang="es-ES"/>
        </a:p>
      </dgm:t>
    </dgm:pt>
    <dgm:pt modelId="{9DC1EF99-8B42-4047-928B-D1E3B6933403}" type="sibTrans" cxnId="{894B4175-BD95-4665-836D-4ADE44F557EB}">
      <dgm:prSet/>
      <dgm:spPr/>
      <dgm:t>
        <a:bodyPr/>
        <a:lstStyle/>
        <a:p>
          <a:endParaRPr lang="es-ES"/>
        </a:p>
      </dgm:t>
    </dgm:pt>
    <dgm:pt modelId="{7B26EC2E-727D-4125-B10F-0C137B683110}">
      <dgm:prSet/>
      <dgm:spPr/>
      <dgm:t>
        <a:bodyPr/>
        <a:lstStyle/>
        <a:p>
          <a:pPr rtl="0"/>
          <a:r>
            <a:rPr lang="es-ES_tradnl" b="0" i="0" dirty="0" smtClean="0"/>
            <a:t>El empresario deberá incluir en el registro una </a:t>
          </a:r>
          <a:r>
            <a:rPr lang="es-ES_tradnl" b="0" i="0" u="sng" dirty="0" smtClean="0"/>
            <a:t>justificación de esa diferencia</a:t>
          </a:r>
          <a:endParaRPr lang="es-ES" u="sng" dirty="0"/>
        </a:p>
      </dgm:t>
    </dgm:pt>
    <dgm:pt modelId="{1E0A000A-0DA3-4C33-A10E-1D75640D7154}" type="parTrans" cxnId="{8A5F2B21-4961-4DE5-A10E-09A0EE033EC0}">
      <dgm:prSet/>
      <dgm:spPr/>
      <dgm:t>
        <a:bodyPr/>
        <a:lstStyle/>
        <a:p>
          <a:endParaRPr lang="es-ES"/>
        </a:p>
      </dgm:t>
    </dgm:pt>
    <dgm:pt modelId="{46889C80-0644-449F-9A12-4B8B570A9EB2}" type="sibTrans" cxnId="{8A5F2B21-4961-4DE5-A10E-09A0EE033EC0}">
      <dgm:prSet/>
      <dgm:spPr/>
      <dgm:t>
        <a:bodyPr/>
        <a:lstStyle/>
        <a:p>
          <a:endParaRPr lang="es-ES"/>
        </a:p>
      </dgm:t>
    </dgm:pt>
    <dgm:pt modelId="{04673082-A749-4EA7-9727-394DD2410585}" type="pres">
      <dgm:prSet presAssocID="{D5B388BF-458C-4604-AE1B-5C92C5EB5C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4890ED-759D-4EAC-B720-A646A93383A6}" type="pres">
      <dgm:prSet presAssocID="{0BC434CB-FF49-4739-A09F-E416277F3D6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9E08AC-CA39-4399-B2FE-50F04A10EAEF}" type="pres">
      <dgm:prSet presAssocID="{026E977A-F133-485A-8192-EB3910F83201}" presName="space" presStyleCnt="0"/>
      <dgm:spPr/>
    </dgm:pt>
    <dgm:pt modelId="{71FDF08D-A552-46BA-B66B-BC5FCED5F93D}" type="pres">
      <dgm:prSet presAssocID="{95CFBA55-83B3-46B2-AE5F-E68899A451D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328D4-F806-4C46-AB79-2AA79D1D3F11}" type="pres">
      <dgm:prSet presAssocID="{9DC1EF99-8B42-4047-928B-D1E3B6933403}" presName="space" presStyleCnt="0"/>
      <dgm:spPr/>
    </dgm:pt>
    <dgm:pt modelId="{995A31DB-706C-4D01-B938-C0F336849290}" type="pres">
      <dgm:prSet presAssocID="{7B26EC2E-727D-4125-B10F-0C137B683110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CB8A22-C91E-44FE-A023-91210A2DA4FB}" type="presOf" srcId="{D5B388BF-458C-4604-AE1B-5C92C5EB5C4F}" destId="{04673082-A749-4EA7-9727-394DD2410585}" srcOrd="0" destOrd="0" presId="urn:microsoft.com/office/officeart/2005/8/layout/venn3"/>
    <dgm:cxn modelId="{483C58EB-B672-4535-A8FF-E7368BD7C29C}" srcId="{D5B388BF-458C-4604-AE1B-5C92C5EB5C4F}" destId="{0BC434CB-FF49-4739-A09F-E416277F3D69}" srcOrd="0" destOrd="0" parTransId="{38BCACEA-7A8D-4475-930C-AD08DD54DA36}" sibTransId="{026E977A-F133-485A-8192-EB3910F83201}"/>
    <dgm:cxn modelId="{011A2E47-53FB-41B8-A79E-65B90141B118}" type="presOf" srcId="{7B26EC2E-727D-4125-B10F-0C137B683110}" destId="{995A31DB-706C-4D01-B938-C0F336849290}" srcOrd="0" destOrd="0" presId="urn:microsoft.com/office/officeart/2005/8/layout/venn3"/>
    <dgm:cxn modelId="{1BAA5520-D7C1-45B3-B4DF-A3D61E103465}" type="presOf" srcId="{0BC434CB-FF49-4739-A09F-E416277F3D69}" destId="{3B4890ED-759D-4EAC-B720-A646A93383A6}" srcOrd="0" destOrd="0" presId="urn:microsoft.com/office/officeart/2005/8/layout/venn3"/>
    <dgm:cxn modelId="{8A5F2B21-4961-4DE5-A10E-09A0EE033EC0}" srcId="{D5B388BF-458C-4604-AE1B-5C92C5EB5C4F}" destId="{7B26EC2E-727D-4125-B10F-0C137B683110}" srcOrd="2" destOrd="0" parTransId="{1E0A000A-0DA3-4C33-A10E-1D75640D7154}" sibTransId="{46889C80-0644-449F-9A12-4B8B570A9EB2}"/>
    <dgm:cxn modelId="{FA5B93D4-DCA4-47ED-8466-05501B522C43}" type="presOf" srcId="{95CFBA55-83B3-46B2-AE5F-E68899A451DD}" destId="{71FDF08D-A552-46BA-B66B-BC5FCED5F93D}" srcOrd="0" destOrd="0" presId="urn:microsoft.com/office/officeart/2005/8/layout/venn3"/>
    <dgm:cxn modelId="{894B4175-BD95-4665-836D-4ADE44F557EB}" srcId="{D5B388BF-458C-4604-AE1B-5C92C5EB5C4F}" destId="{95CFBA55-83B3-46B2-AE5F-E68899A451DD}" srcOrd="1" destOrd="0" parTransId="{EB58A26D-5565-4E44-A05C-319B57D9495D}" sibTransId="{9DC1EF99-8B42-4047-928B-D1E3B6933403}"/>
    <dgm:cxn modelId="{3E7758D8-5697-4FC5-B389-D8D184476882}" type="presParOf" srcId="{04673082-A749-4EA7-9727-394DD2410585}" destId="{3B4890ED-759D-4EAC-B720-A646A93383A6}" srcOrd="0" destOrd="0" presId="urn:microsoft.com/office/officeart/2005/8/layout/venn3"/>
    <dgm:cxn modelId="{B0C5F108-4E98-4095-980D-080DF2E4C14C}" type="presParOf" srcId="{04673082-A749-4EA7-9727-394DD2410585}" destId="{629E08AC-CA39-4399-B2FE-50F04A10EAEF}" srcOrd="1" destOrd="0" presId="urn:microsoft.com/office/officeart/2005/8/layout/venn3"/>
    <dgm:cxn modelId="{4BE27C69-C6FB-4DCD-961E-B77F3D776564}" type="presParOf" srcId="{04673082-A749-4EA7-9727-394DD2410585}" destId="{71FDF08D-A552-46BA-B66B-BC5FCED5F93D}" srcOrd="2" destOrd="0" presId="urn:microsoft.com/office/officeart/2005/8/layout/venn3"/>
    <dgm:cxn modelId="{95B06C38-B5C0-411A-BCAB-03CAE50D5962}" type="presParOf" srcId="{04673082-A749-4EA7-9727-394DD2410585}" destId="{764328D4-F806-4C46-AB79-2AA79D1D3F11}" srcOrd="3" destOrd="0" presId="urn:microsoft.com/office/officeart/2005/8/layout/venn3"/>
    <dgm:cxn modelId="{D2522D93-3FDD-4BEE-81E3-DE13B2254FB6}" type="presParOf" srcId="{04673082-A749-4EA7-9727-394DD2410585}" destId="{995A31DB-706C-4D01-B938-C0F33684929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D6A4058C-BD39-4ED7-A9A2-185082DD228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AD9509E9-947A-4966-9876-29246FA59182}">
      <dgm:prSet custT="1"/>
      <dgm:spPr/>
      <dgm:t>
        <a:bodyPr/>
        <a:lstStyle/>
        <a:p>
          <a:pPr rtl="0"/>
          <a:r>
            <a:rPr lang="es-ES_tradnl" sz="2400" b="1" i="0" dirty="0" smtClean="0"/>
            <a:t>NULIDAD DE TODO EL CONTRATO</a:t>
          </a:r>
          <a:r>
            <a:rPr lang="es-ES_tradnl" sz="2400" b="0" i="0" dirty="0" smtClean="0"/>
            <a:t>???? = Contraviene la regla de nulidad parcial o es nulidad de la cláusula????</a:t>
          </a:r>
          <a:endParaRPr lang="es-ES" sz="2400" dirty="0"/>
        </a:p>
      </dgm:t>
    </dgm:pt>
    <dgm:pt modelId="{26E620AC-AEDC-4ADD-8913-D644B7572E9E}" type="parTrans" cxnId="{FF1DD3F0-4D52-4FE4-B034-CBD21993F5FB}">
      <dgm:prSet/>
      <dgm:spPr/>
      <dgm:t>
        <a:bodyPr/>
        <a:lstStyle/>
        <a:p>
          <a:endParaRPr lang="es-ES"/>
        </a:p>
      </dgm:t>
    </dgm:pt>
    <dgm:pt modelId="{6CD1F963-4DF4-42D7-A72A-6130ADE7DC75}" type="sibTrans" cxnId="{FF1DD3F0-4D52-4FE4-B034-CBD21993F5FB}">
      <dgm:prSet/>
      <dgm:spPr/>
      <dgm:t>
        <a:bodyPr/>
        <a:lstStyle/>
        <a:p>
          <a:endParaRPr lang="es-ES"/>
        </a:p>
      </dgm:t>
    </dgm:pt>
    <dgm:pt modelId="{A2AF1A7F-40FF-4E42-B9A6-29E4EA1D5992}">
      <dgm:prSet custT="1"/>
      <dgm:spPr/>
      <dgm:t>
        <a:bodyPr/>
        <a:lstStyle/>
        <a:p>
          <a:pPr rtl="0"/>
          <a:r>
            <a:rPr lang="es-ES_tradnl" sz="2400" b="0" i="0" dirty="0" smtClean="0"/>
            <a:t>¿¿¿</a:t>
          </a:r>
          <a:r>
            <a:rPr lang="es-ES_tradnl" sz="2400" b="1" i="0" dirty="0" smtClean="0"/>
            <a:t>ES realmente detectable en el contrato la discriminación salarial</a:t>
          </a:r>
          <a:r>
            <a:rPr lang="es-ES_tradnl" sz="2400" b="0" i="0" dirty="0" smtClean="0"/>
            <a:t>????? = BRINDIS AL SOL</a:t>
          </a:r>
          <a:endParaRPr lang="es-ES" sz="2400" dirty="0"/>
        </a:p>
      </dgm:t>
    </dgm:pt>
    <dgm:pt modelId="{CFCC604E-7F02-430A-9082-752962E1B770}" type="parTrans" cxnId="{3B75E8EE-570D-48E0-B14C-FA13DFFB49AF}">
      <dgm:prSet/>
      <dgm:spPr/>
      <dgm:t>
        <a:bodyPr/>
        <a:lstStyle/>
        <a:p>
          <a:endParaRPr lang="es-ES"/>
        </a:p>
      </dgm:t>
    </dgm:pt>
    <dgm:pt modelId="{26F7E894-C0A3-4BA1-88C1-54539DB5A838}" type="sibTrans" cxnId="{3B75E8EE-570D-48E0-B14C-FA13DFFB49AF}">
      <dgm:prSet/>
      <dgm:spPr/>
      <dgm:t>
        <a:bodyPr/>
        <a:lstStyle/>
        <a:p>
          <a:endParaRPr lang="es-ES"/>
        </a:p>
      </dgm:t>
    </dgm:pt>
    <dgm:pt modelId="{2C4C5BCB-DBC5-4A4E-8512-222689430103}">
      <dgm:prSet custT="1"/>
      <dgm:spPr/>
      <dgm:t>
        <a:bodyPr/>
        <a:lstStyle/>
        <a:p>
          <a:pPr rtl="0"/>
          <a:r>
            <a:rPr lang="es-ES_tradnl" sz="2400" b="0" i="0" dirty="0" smtClean="0"/>
            <a:t>¿¿Era necesario aclarar que el </a:t>
          </a:r>
          <a:r>
            <a:rPr lang="es-ES_tradnl" sz="2400" b="1" i="0" u="sng" dirty="0" smtClean="0"/>
            <a:t>trabajador </a:t>
          </a:r>
          <a:r>
            <a:rPr lang="es-ES_tradnl" sz="2400" b="0" i="0" dirty="0" smtClean="0"/>
            <a:t>(¿¿¿no la persona trabajadora????) tendrá </a:t>
          </a:r>
          <a:r>
            <a:rPr lang="es-ES_tradnl" sz="2400" b="1" i="0" dirty="0" smtClean="0"/>
            <a:t>derecho a la retribución correspondiente al trabajo de igual valor</a:t>
          </a:r>
          <a:r>
            <a:rPr lang="es-ES_tradnl" sz="2400" b="0" i="0" dirty="0" smtClean="0"/>
            <a:t>…??????</a:t>
          </a:r>
          <a:endParaRPr lang="es-ES" sz="2400" dirty="0"/>
        </a:p>
      </dgm:t>
    </dgm:pt>
    <dgm:pt modelId="{75A2B8EA-8173-4A1A-AF17-BBA6D441904C}" type="parTrans" cxnId="{29A305E9-C852-4003-8199-506AF870BC00}">
      <dgm:prSet/>
      <dgm:spPr/>
      <dgm:t>
        <a:bodyPr/>
        <a:lstStyle/>
        <a:p>
          <a:endParaRPr lang="es-ES"/>
        </a:p>
      </dgm:t>
    </dgm:pt>
    <dgm:pt modelId="{AA461661-EF6D-4AC5-9347-9EAAA4348175}" type="sibTrans" cxnId="{29A305E9-C852-4003-8199-506AF870BC00}">
      <dgm:prSet/>
      <dgm:spPr/>
      <dgm:t>
        <a:bodyPr/>
        <a:lstStyle/>
        <a:p>
          <a:endParaRPr lang="es-ES"/>
        </a:p>
      </dgm:t>
    </dgm:pt>
    <dgm:pt modelId="{012CF9A8-434C-4774-A1E6-918E2B28A4A8}" type="pres">
      <dgm:prSet presAssocID="{D6A4058C-BD39-4ED7-A9A2-185082DD22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860ACD-D966-49AF-BB41-390A1EE34501}" type="pres">
      <dgm:prSet presAssocID="{AD9509E9-947A-4966-9876-29246FA59182}" presName="node" presStyleLbl="node1" presStyleIdx="0" presStyleCnt="3" custLinFactNeighborX="-1302" custLinFactNeighborY="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C08C36-7CC7-471D-B28A-FD8497A75E04}" type="pres">
      <dgm:prSet presAssocID="{6CD1F963-4DF4-42D7-A72A-6130ADE7DC7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015CBFB-ED4A-4D18-86F2-D9DF7C7EAE88}" type="pres">
      <dgm:prSet presAssocID="{6CD1F963-4DF4-42D7-A72A-6130ADE7DC75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2B2789E-1BB7-4089-9971-E28247BAABFA}" type="pres">
      <dgm:prSet presAssocID="{A2AF1A7F-40FF-4E42-B9A6-29E4EA1D5992}" presName="node" presStyleLbl="node1" presStyleIdx="1" presStyleCnt="3" custLinFactNeighborX="-1302" custLinFactNeighborY="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90EDF-E46E-49EE-B51B-2EC71B64B0ED}" type="pres">
      <dgm:prSet presAssocID="{26F7E894-C0A3-4BA1-88C1-54539DB5A838}" presName="sibTrans" presStyleLbl="sibTrans2D1" presStyleIdx="1" presStyleCnt="2"/>
      <dgm:spPr/>
      <dgm:t>
        <a:bodyPr/>
        <a:lstStyle/>
        <a:p>
          <a:endParaRPr lang="es-ES"/>
        </a:p>
      </dgm:t>
    </dgm:pt>
    <dgm:pt modelId="{DB884718-B50E-4ADA-B45C-1A44C02EE128}" type="pres">
      <dgm:prSet presAssocID="{26F7E894-C0A3-4BA1-88C1-54539DB5A83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C5D2FB8-8CC1-421E-9D1A-DC9675192415}" type="pres">
      <dgm:prSet presAssocID="{2C4C5BCB-DBC5-4A4E-8512-222689430103}" presName="node" presStyleLbl="node1" presStyleIdx="2" presStyleCnt="3" custLinFactNeighborX="-1302" custLinFactNeighborY="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305D3C-76BB-40A1-A4A5-A870D1CC5C2E}" type="presOf" srcId="{D6A4058C-BD39-4ED7-A9A2-185082DD2284}" destId="{012CF9A8-434C-4774-A1E6-918E2B28A4A8}" srcOrd="0" destOrd="0" presId="urn:microsoft.com/office/officeart/2005/8/layout/process1"/>
    <dgm:cxn modelId="{FF1DD3F0-4D52-4FE4-B034-CBD21993F5FB}" srcId="{D6A4058C-BD39-4ED7-A9A2-185082DD2284}" destId="{AD9509E9-947A-4966-9876-29246FA59182}" srcOrd="0" destOrd="0" parTransId="{26E620AC-AEDC-4ADD-8913-D644B7572E9E}" sibTransId="{6CD1F963-4DF4-42D7-A72A-6130ADE7DC75}"/>
    <dgm:cxn modelId="{406E1F64-82F5-4B5F-A85B-0F9973A36FC1}" type="presOf" srcId="{A2AF1A7F-40FF-4E42-B9A6-29E4EA1D5992}" destId="{D2B2789E-1BB7-4089-9971-E28247BAABFA}" srcOrd="0" destOrd="0" presId="urn:microsoft.com/office/officeart/2005/8/layout/process1"/>
    <dgm:cxn modelId="{18540585-9ABB-4B94-8528-EE686849F1F4}" type="presOf" srcId="{AD9509E9-947A-4966-9876-29246FA59182}" destId="{C5860ACD-D966-49AF-BB41-390A1EE34501}" srcOrd="0" destOrd="0" presId="urn:microsoft.com/office/officeart/2005/8/layout/process1"/>
    <dgm:cxn modelId="{28B3FBF9-F8DF-4BA1-B250-67142DBBF24D}" type="presOf" srcId="{2C4C5BCB-DBC5-4A4E-8512-222689430103}" destId="{DC5D2FB8-8CC1-421E-9D1A-DC9675192415}" srcOrd="0" destOrd="0" presId="urn:microsoft.com/office/officeart/2005/8/layout/process1"/>
    <dgm:cxn modelId="{3B75E8EE-570D-48E0-B14C-FA13DFFB49AF}" srcId="{D6A4058C-BD39-4ED7-A9A2-185082DD2284}" destId="{A2AF1A7F-40FF-4E42-B9A6-29E4EA1D5992}" srcOrd="1" destOrd="0" parTransId="{CFCC604E-7F02-430A-9082-752962E1B770}" sibTransId="{26F7E894-C0A3-4BA1-88C1-54539DB5A838}"/>
    <dgm:cxn modelId="{29A305E9-C852-4003-8199-506AF870BC00}" srcId="{D6A4058C-BD39-4ED7-A9A2-185082DD2284}" destId="{2C4C5BCB-DBC5-4A4E-8512-222689430103}" srcOrd="2" destOrd="0" parTransId="{75A2B8EA-8173-4A1A-AF17-BBA6D441904C}" sibTransId="{AA461661-EF6D-4AC5-9347-9EAAA4348175}"/>
    <dgm:cxn modelId="{F3F61B14-EF06-43A1-BABB-834FE118DA53}" type="presOf" srcId="{6CD1F963-4DF4-42D7-A72A-6130ADE7DC75}" destId="{62C08C36-7CC7-471D-B28A-FD8497A75E04}" srcOrd="0" destOrd="0" presId="urn:microsoft.com/office/officeart/2005/8/layout/process1"/>
    <dgm:cxn modelId="{74E8AACE-B568-4817-9CF3-BEA70BD61541}" type="presOf" srcId="{6CD1F963-4DF4-42D7-A72A-6130ADE7DC75}" destId="{2015CBFB-ED4A-4D18-86F2-D9DF7C7EAE88}" srcOrd="1" destOrd="0" presId="urn:microsoft.com/office/officeart/2005/8/layout/process1"/>
    <dgm:cxn modelId="{13020E29-8586-447F-B394-99CFC2D6A93F}" type="presOf" srcId="{26F7E894-C0A3-4BA1-88C1-54539DB5A838}" destId="{CA390EDF-E46E-49EE-B51B-2EC71B64B0ED}" srcOrd="0" destOrd="0" presId="urn:microsoft.com/office/officeart/2005/8/layout/process1"/>
    <dgm:cxn modelId="{5B3E2EB8-F88E-4F23-9100-9E403ABD9FFD}" type="presOf" srcId="{26F7E894-C0A3-4BA1-88C1-54539DB5A838}" destId="{DB884718-B50E-4ADA-B45C-1A44C02EE128}" srcOrd="1" destOrd="0" presId="urn:microsoft.com/office/officeart/2005/8/layout/process1"/>
    <dgm:cxn modelId="{77E6D77A-7B3F-47C7-B88E-49561A18957C}" type="presParOf" srcId="{012CF9A8-434C-4774-A1E6-918E2B28A4A8}" destId="{C5860ACD-D966-49AF-BB41-390A1EE34501}" srcOrd="0" destOrd="0" presId="urn:microsoft.com/office/officeart/2005/8/layout/process1"/>
    <dgm:cxn modelId="{7697A46F-740B-4829-B60A-F939EA1C1A87}" type="presParOf" srcId="{012CF9A8-434C-4774-A1E6-918E2B28A4A8}" destId="{62C08C36-7CC7-471D-B28A-FD8497A75E04}" srcOrd="1" destOrd="0" presId="urn:microsoft.com/office/officeart/2005/8/layout/process1"/>
    <dgm:cxn modelId="{79296CD9-FF2B-4135-ADCB-2950969A6F9E}" type="presParOf" srcId="{62C08C36-7CC7-471D-B28A-FD8497A75E04}" destId="{2015CBFB-ED4A-4D18-86F2-D9DF7C7EAE88}" srcOrd="0" destOrd="0" presId="urn:microsoft.com/office/officeart/2005/8/layout/process1"/>
    <dgm:cxn modelId="{B33CBF8B-80A8-4667-A795-27385B8DAB5B}" type="presParOf" srcId="{012CF9A8-434C-4774-A1E6-918E2B28A4A8}" destId="{D2B2789E-1BB7-4089-9971-E28247BAABFA}" srcOrd="2" destOrd="0" presId="urn:microsoft.com/office/officeart/2005/8/layout/process1"/>
    <dgm:cxn modelId="{8DCA332E-8B6F-4DD9-A54A-48C75CCCBA5C}" type="presParOf" srcId="{012CF9A8-434C-4774-A1E6-918E2B28A4A8}" destId="{CA390EDF-E46E-49EE-B51B-2EC71B64B0ED}" srcOrd="3" destOrd="0" presId="urn:microsoft.com/office/officeart/2005/8/layout/process1"/>
    <dgm:cxn modelId="{D1428A1B-E845-4990-AB4E-B0A82C9C818A}" type="presParOf" srcId="{CA390EDF-E46E-49EE-B51B-2EC71B64B0ED}" destId="{DB884718-B50E-4ADA-B45C-1A44C02EE128}" srcOrd="0" destOrd="0" presId="urn:microsoft.com/office/officeart/2005/8/layout/process1"/>
    <dgm:cxn modelId="{B88ABA1D-5665-4761-A98D-3A163489CD2C}" type="presParOf" srcId="{012CF9A8-434C-4774-A1E6-918E2B28A4A8}" destId="{DC5D2FB8-8CC1-421E-9D1A-DC96751924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51643494-9464-4E9A-BF77-6D0A9BFA7040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0C8CA06-DFC4-4CB6-98D0-E3F104334550}">
      <dgm:prSet/>
      <dgm:spPr/>
      <dgm:t>
        <a:bodyPr/>
        <a:lstStyle/>
        <a:p>
          <a:pPr rtl="0"/>
          <a:r>
            <a:rPr lang="es-ES" smtClean="0"/>
            <a:t>MUCHAS GRACIAS POR SU ATENCIÓN</a:t>
          </a:r>
          <a:endParaRPr lang="es-ES"/>
        </a:p>
      </dgm:t>
    </dgm:pt>
    <dgm:pt modelId="{58BB3575-4DA9-495D-A4C0-6CBF06BBB30A}" type="parTrans" cxnId="{E1F289CD-05CD-4A8E-97F0-449B2DAF8B2A}">
      <dgm:prSet/>
      <dgm:spPr/>
      <dgm:t>
        <a:bodyPr/>
        <a:lstStyle/>
        <a:p>
          <a:endParaRPr lang="es-ES"/>
        </a:p>
      </dgm:t>
    </dgm:pt>
    <dgm:pt modelId="{E7CCFDDD-F3E6-4F55-B0AA-1CF90155782D}" type="sibTrans" cxnId="{E1F289CD-05CD-4A8E-97F0-449B2DAF8B2A}">
      <dgm:prSet/>
      <dgm:spPr/>
      <dgm:t>
        <a:bodyPr/>
        <a:lstStyle/>
        <a:p>
          <a:endParaRPr lang="es-ES"/>
        </a:p>
      </dgm:t>
    </dgm:pt>
    <dgm:pt modelId="{F03B6232-DFEA-4B92-A61B-99C83548FD48}">
      <dgm:prSet/>
      <dgm:spPr/>
      <dgm:t>
        <a:bodyPr/>
        <a:lstStyle/>
        <a:p>
          <a:pPr rtl="0"/>
          <a:r>
            <a:rPr lang="es-ES" smtClean="0"/>
            <a:t>HASTA PRONTO</a:t>
          </a:r>
          <a:endParaRPr lang="es-ES"/>
        </a:p>
      </dgm:t>
    </dgm:pt>
    <dgm:pt modelId="{98964AF1-65AE-4125-82A6-A87CC95045C1}" type="parTrans" cxnId="{B561089F-4B44-40B1-AA4B-B002CD13DE6C}">
      <dgm:prSet/>
      <dgm:spPr/>
      <dgm:t>
        <a:bodyPr/>
        <a:lstStyle/>
        <a:p>
          <a:endParaRPr lang="es-ES"/>
        </a:p>
      </dgm:t>
    </dgm:pt>
    <dgm:pt modelId="{0A8B7341-6B11-4ABB-AFE3-1F5165456C60}" type="sibTrans" cxnId="{B561089F-4B44-40B1-AA4B-B002CD13DE6C}">
      <dgm:prSet/>
      <dgm:spPr/>
      <dgm:t>
        <a:bodyPr/>
        <a:lstStyle/>
        <a:p>
          <a:endParaRPr lang="es-ES"/>
        </a:p>
      </dgm:t>
    </dgm:pt>
    <dgm:pt modelId="{DEBFAE77-5E23-4DB1-948F-46A6F683863F}" type="pres">
      <dgm:prSet presAssocID="{51643494-9464-4E9A-BF77-6D0A9BFA70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F49CA0-69F8-4B26-8C55-9F0F67652890}" type="pres">
      <dgm:prSet presAssocID="{70C8CA06-DFC4-4CB6-98D0-E3F104334550}" presName="circ1" presStyleLbl="vennNode1" presStyleIdx="0" presStyleCnt="2"/>
      <dgm:spPr/>
      <dgm:t>
        <a:bodyPr/>
        <a:lstStyle/>
        <a:p>
          <a:endParaRPr lang="es-ES"/>
        </a:p>
      </dgm:t>
    </dgm:pt>
    <dgm:pt modelId="{F7554AFE-C284-4F5E-A93C-196EA655FDFB}" type="pres">
      <dgm:prSet presAssocID="{70C8CA06-DFC4-4CB6-98D0-E3F1043345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7764A2-60AF-4028-8700-FE62886A0657}" type="pres">
      <dgm:prSet presAssocID="{F03B6232-DFEA-4B92-A61B-99C83548FD48}" presName="circ2" presStyleLbl="vennNode1" presStyleIdx="1" presStyleCnt="2"/>
      <dgm:spPr/>
      <dgm:t>
        <a:bodyPr/>
        <a:lstStyle/>
        <a:p>
          <a:endParaRPr lang="es-ES"/>
        </a:p>
      </dgm:t>
    </dgm:pt>
    <dgm:pt modelId="{E12899FB-DF2B-4269-9242-9B6F0FDF4667}" type="pres">
      <dgm:prSet presAssocID="{F03B6232-DFEA-4B92-A61B-99C83548FD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F289CD-05CD-4A8E-97F0-449B2DAF8B2A}" srcId="{51643494-9464-4E9A-BF77-6D0A9BFA7040}" destId="{70C8CA06-DFC4-4CB6-98D0-E3F104334550}" srcOrd="0" destOrd="0" parTransId="{58BB3575-4DA9-495D-A4C0-6CBF06BBB30A}" sibTransId="{E7CCFDDD-F3E6-4F55-B0AA-1CF90155782D}"/>
    <dgm:cxn modelId="{371D6515-870E-4099-A794-872F947DCD40}" type="presOf" srcId="{70C8CA06-DFC4-4CB6-98D0-E3F104334550}" destId="{51F49CA0-69F8-4B26-8C55-9F0F67652890}" srcOrd="0" destOrd="0" presId="urn:microsoft.com/office/officeart/2005/8/layout/venn1"/>
    <dgm:cxn modelId="{470D42BC-9CC7-4C75-9C70-6B9FA71AAAAA}" type="presOf" srcId="{F03B6232-DFEA-4B92-A61B-99C83548FD48}" destId="{B67764A2-60AF-4028-8700-FE62886A0657}" srcOrd="0" destOrd="0" presId="urn:microsoft.com/office/officeart/2005/8/layout/venn1"/>
    <dgm:cxn modelId="{B561089F-4B44-40B1-AA4B-B002CD13DE6C}" srcId="{51643494-9464-4E9A-BF77-6D0A9BFA7040}" destId="{F03B6232-DFEA-4B92-A61B-99C83548FD48}" srcOrd="1" destOrd="0" parTransId="{98964AF1-65AE-4125-82A6-A87CC95045C1}" sibTransId="{0A8B7341-6B11-4ABB-AFE3-1F5165456C60}"/>
    <dgm:cxn modelId="{F95C8753-002B-4173-9BAD-CF2FEA6A7341}" type="presOf" srcId="{51643494-9464-4E9A-BF77-6D0A9BFA7040}" destId="{DEBFAE77-5E23-4DB1-948F-46A6F683863F}" srcOrd="0" destOrd="0" presId="urn:microsoft.com/office/officeart/2005/8/layout/venn1"/>
    <dgm:cxn modelId="{6FACD089-A70D-4D91-8724-FE393B6E4CA9}" type="presOf" srcId="{70C8CA06-DFC4-4CB6-98D0-E3F104334550}" destId="{F7554AFE-C284-4F5E-A93C-196EA655FDFB}" srcOrd="1" destOrd="0" presId="urn:microsoft.com/office/officeart/2005/8/layout/venn1"/>
    <dgm:cxn modelId="{8E02E18F-33BB-4BD4-A87F-49A6E25D19EB}" type="presOf" srcId="{F03B6232-DFEA-4B92-A61B-99C83548FD48}" destId="{E12899FB-DF2B-4269-9242-9B6F0FDF4667}" srcOrd="1" destOrd="0" presId="urn:microsoft.com/office/officeart/2005/8/layout/venn1"/>
    <dgm:cxn modelId="{98A4CED5-A446-4A00-8880-CEB92CB71391}" type="presParOf" srcId="{DEBFAE77-5E23-4DB1-948F-46A6F683863F}" destId="{51F49CA0-69F8-4B26-8C55-9F0F67652890}" srcOrd="0" destOrd="0" presId="urn:microsoft.com/office/officeart/2005/8/layout/venn1"/>
    <dgm:cxn modelId="{49A09FBE-E60E-4AEE-8293-22366AC35DA9}" type="presParOf" srcId="{DEBFAE77-5E23-4DB1-948F-46A6F683863F}" destId="{F7554AFE-C284-4F5E-A93C-196EA655FDFB}" srcOrd="1" destOrd="0" presId="urn:microsoft.com/office/officeart/2005/8/layout/venn1"/>
    <dgm:cxn modelId="{7154742C-8FCA-42A8-BEB8-57C18A4979DD}" type="presParOf" srcId="{DEBFAE77-5E23-4DB1-948F-46A6F683863F}" destId="{B67764A2-60AF-4028-8700-FE62886A0657}" srcOrd="2" destOrd="0" presId="urn:microsoft.com/office/officeart/2005/8/layout/venn1"/>
    <dgm:cxn modelId="{3AC430E2-0FC2-4736-8FBB-D6974FF378C7}" type="presParOf" srcId="{DEBFAE77-5E23-4DB1-948F-46A6F683863F}" destId="{E12899FB-DF2B-4269-9242-9B6F0FDF466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160CC7-184A-4C35-8C21-7AAC0160264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33AFCC-53F2-4437-AA6B-C3A97052F7B1}">
      <dgm:prSet/>
      <dgm:spPr/>
      <dgm:t>
        <a:bodyPr/>
        <a:lstStyle/>
        <a:p>
          <a:pPr rtl="0"/>
          <a:r>
            <a:rPr lang="es-ES" dirty="0" smtClean="0"/>
            <a:t>Tres variables multifactoriales o factores múltiples</a:t>
          </a:r>
          <a:endParaRPr lang="es-ES" dirty="0"/>
        </a:p>
      </dgm:t>
    </dgm:pt>
    <dgm:pt modelId="{018B99CE-0748-453E-9329-4384CB09DA2C}" type="parTrans" cxnId="{0D1674CC-CAA3-4340-9DD6-22E8B4C5D564}">
      <dgm:prSet/>
      <dgm:spPr/>
      <dgm:t>
        <a:bodyPr/>
        <a:lstStyle/>
        <a:p>
          <a:endParaRPr lang="es-ES"/>
        </a:p>
      </dgm:t>
    </dgm:pt>
    <dgm:pt modelId="{F80CCECF-CC88-40C3-A4D9-0F2A7DC2E063}" type="sibTrans" cxnId="{0D1674CC-CAA3-4340-9DD6-22E8B4C5D564}">
      <dgm:prSet/>
      <dgm:spPr/>
      <dgm:t>
        <a:bodyPr/>
        <a:lstStyle/>
        <a:p>
          <a:endParaRPr lang="es-ES"/>
        </a:p>
      </dgm:t>
    </dgm:pt>
    <dgm:pt modelId="{720DB45E-9618-4628-BE1B-4FED2FF5097E}">
      <dgm:prSet/>
      <dgm:spPr/>
      <dgm:t>
        <a:bodyPr/>
        <a:lstStyle/>
        <a:p>
          <a:pPr rtl="0"/>
          <a:r>
            <a:rPr lang="es-ES" dirty="0" smtClean="0"/>
            <a:t>II) estructura y componentes del salario, y criterios de atribución de valor al trabajo</a:t>
          </a:r>
          <a:endParaRPr lang="es-ES" dirty="0"/>
        </a:p>
      </dgm:t>
    </dgm:pt>
    <dgm:pt modelId="{0599AB6D-63A4-4A67-88AE-8E648D39D190}" type="parTrans" cxnId="{4C638EE4-93BA-4761-8282-A2551CBF7F81}">
      <dgm:prSet/>
      <dgm:spPr/>
      <dgm:t>
        <a:bodyPr/>
        <a:lstStyle/>
        <a:p>
          <a:endParaRPr lang="es-ES"/>
        </a:p>
      </dgm:t>
    </dgm:pt>
    <dgm:pt modelId="{0D58319A-1D8E-4B21-AB7D-8E395B4A3F1B}" type="sibTrans" cxnId="{4C638EE4-93BA-4761-8282-A2551CBF7F81}">
      <dgm:prSet/>
      <dgm:spPr/>
      <dgm:t>
        <a:bodyPr/>
        <a:lstStyle/>
        <a:p>
          <a:endParaRPr lang="es-ES"/>
        </a:p>
      </dgm:t>
    </dgm:pt>
    <dgm:pt modelId="{6C4A7177-67C2-465D-87A0-86396D38E6C5}">
      <dgm:prSet/>
      <dgm:spPr/>
      <dgm:t>
        <a:bodyPr/>
        <a:lstStyle/>
        <a:p>
          <a:pPr rtl="0"/>
          <a:r>
            <a:rPr lang="es-ES" dirty="0" smtClean="0"/>
            <a:t>III) división sexual del trabajo, obligaciones de conciliación, y déficits de corresponsabilidad </a:t>
          </a:r>
          <a:endParaRPr lang="es-ES" dirty="0"/>
        </a:p>
      </dgm:t>
    </dgm:pt>
    <dgm:pt modelId="{77E6B27B-518E-4515-8EFA-0EFEBA90D1F6}" type="parTrans" cxnId="{6F795AF7-B738-4B52-AC16-1AEC9A0649BD}">
      <dgm:prSet/>
      <dgm:spPr/>
      <dgm:t>
        <a:bodyPr/>
        <a:lstStyle/>
        <a:p>
          <a:endParaRPr lang="es-ES"/>
        </a:p>
      </dgm:t>
    </dgm:pt>
    <dgm:pt modelId="{F945DD57-74D1-49E5-A044-04F05E8EBB51}" type="sibTrans" cxnId="{6F795AF7-B738-4B52-AC16-1AEC9A0649BD}">
      <dgm:prSet/>
      <dgm:spPr/>
      <dgm:t>
        <a:bodyPr/>
        <a:lstStyle/>
        <a:p>
          <a:endParaRPr lang="es-ES"/>
        </a:p>
      </dgm:t>
    </dgm:pt>
    <dgm:pt modelId="{DDCF224B-D878-4CC0-800F-07750542093D}">
      <dgm:prSet/>
      <dgm:spPr/>
      <dgm:t>
        <a:bodyPr/>
        <a:lstStyle/>
        <a:p>
          <a:pPr rtl="0"/>
          <a:r>
            <a:rPr lang="es-ES" dirty="0" smtClean="0"/>
            <a:t>I) segregación ocupacional, horizontal y vertical</a:t>
          </a:r>
          <a:endParaRPr lang="es-ES" dirty="0"/>
        </a:p>
      </dgm:t>
    </dgm:pt>
    <dgm:pt modelId="{9B9F5B18-50BB-4835-9375-ACBF0DE613D8}" type="parTrans" cxnId="{5681677D-C27C-4B3E-AC0A-CBC6441B1959}">
      <dgm:prSet/>
      <dgm:spPr/>
      <dgm:t>
        <a:bodyPr/>
        <a:lstStyle/>
        <a:p>
          <a:endParaRPr lang="es-ES"/>
        </a:p>
      </dgm:t>
    </dgm:pt>
    <dgm:pt modelId="{C81E5B0C-9A17-4251-B4DB-917497A8DA68}" type="sibTrans" cxnId="{5681677D-C27C-4B3E-AC0A-CBC6441B1959}">
      <dgm:prSet/>
      <dgm:spPr/>
      <dgm:t>
        <a:bodyPr/>
        <a:lstStyle/>
        <a:p>
          <a:endParaRPr lang="es-ES"/>
        </a:p>
      </dgm:t>
    </dgm:pt>
    <dgm:pt modelId="{E82D364D-EF1F-404A-B216-925ABDA736DC}" type="pres">
      <dgm:prSet presAssocID="{AD160CC7-184A-4C35-8C21-7AAC016026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B871C5-498D-4FC5-80D3-F313A6E15043}" type="pres">
      <dgm:prSet presAssocID="{AD160CC7-184A-4C35-8C21-7AAC0160264B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5149EF8B-47D3-4222-A158-E17393D2ADB6}" type="pres">
      <dgm:prSet presAssocID="{AD160CC7-184A-4C35-8C21-7AAC0160264B}" presName="FourNodes_1" presStyleLbl="node1" presStyleIdx="0" presStyleCnt="4" custLinFactNeighborX="2849" custLinFactNeighborY="-127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4E78D-6F03-423B-87B4-425852797550}" type="pres">
      <dgm:prSet presAssocID="{AD160CC7-184A-4C35-8C21-7AAC0160264B}" presName="FourNodes_2" presStyleLbl="node1" presStyleIdx="1" presStyleCnt="4" custLinFactNeighborY="-59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3E33F9-11E1-4718-91C2-317EB3C1890E}" type="pres">
      <dgm:prSet presAssocID="{AD160CC7-184A-4C35-8C21-7AAC0160264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E0C426-31FF-4DC4-B422-6288594D722D}" type="pres">
      <dgm:prSet presAssocID="{AD160CC7-184A-4C35-8C21-7AAC0160264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20F99F-F575-48D5-BEF3-DB170B023DA9}" type="pres">
      <dgm:prSet presAssocID="{AD160CC7-184A-4C35-8C21-7AAC0160264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EEF36C-21DB-467D-806F-EF2133CB6F07}" type="pres">
      <dgm:prSet presAssocID="{AD160CC7-184A-4C35-8C21-7AAC0160264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90595-FA96-41AB-A9DC-7D0817CA538E}" type="pres">
      <dgm:prSet presAssocID="{AD160CC7-184A-4C35-8C21-7AAC0160264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90E90B-4BFF-4E66-BD8D-30A6950051C1}" type="pres">
      <dgm:prSet presAssocID="{AD160CC7-184A-4C35-8C21-7AAC0160264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8CE1BB-701C-43B2-90A9-B9C8F2D47DB9}" type="pres">
      <dgm:prSet presAssocID="{AD160CC7-184A-4C35-8C21-7AAC0160264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F7BBCB-ADB3-4D39-91EB-B74C9BD0D8B7}" type="pres">
      <dgm:prSet presAssocID="{AD160CC7-184A-4C35-8C21-7AAC0160264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3698A2-8FE6-442A-893E-E83ABB3EEE2B}" type="pres">
      <dgm:prSet presAssocID="{AD160CC7-184A-4C35-8C21-7AAC0160264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81677D-C27C-4B3E-AC0A-CBC6441B1959}" srcId="{AD160CC7-184A-4C35-8C21-7AAC0160264B}" destId="{DDCF224B-D878-4CC0-800F-07750542093D}" srcOrd="1" destOrd="0" parTransId="{9B9F5B18-50BB-4835-9375-ACBF0DE613D8}" sibTransId="{C81E5B0C-9A17-4251-B4DB-917497A8DA68}"/>
    <dgm:cxn modelId="{6F795AF7-B738-4B52-AC16-1AEC9A0649BD}" srcId="{AD160CC7-184A-4C35-8C21-7AAC0160264B}" destId="{6C4A7177-67C2-465D-87A0-86396D38E6C5}" srcOrd="3" destOrd="0" parTransId="{77E6B27B-518E-4515-8EFA-0EFEBA90D1F6}" sibTransId="{F945DD57-74D1-49E5-A044-04F05E8EBB51}"/>
    <dgm:cxn modelId="{B481E693-7234-48C7-A6D5-4103B489B028}" type="presOf" srcId="{720DB45E-9618-4628-BE1B-4FED2FF5097E}" destId="{B5F7BBCB-ADB3-4D39-91EB-B74C9BD0D8B7}" srcOrd="1" destOrd="0" presId="urn:microsoft.com/office/officeart/2005/8/layout/vProcess5"/>
    <dgm:cxn modelId="{9B3E5F4B-5208-4E9C-A053-10AF9E5EB59F}" type="presOf" srcId="{0D58319A-1D8E-4B21-AB7D-8E395B4A3F1B}" destId="{E5F90595-FA96-41AB-A9DC-7D0817CA538E}" srcOrd="0" destOrd="0" presId="urn:microsoft.com/office/officeart/2005/8/layout/vProcess5"/>
    <dgm:cxn modelId="{8138DA8C-29F4-485E-937F-89E509AC7178}" type="presOf" srcId="{6C4A7177-67C2-465D-87A0-86396D38E6C5}" destId="{55E0C426-31FF-4DC4-B422-6288594D722D}" srcOrd="0" destOrd="0" presId="urn:microsoft.com/office/officeart/2005/8/layout/vProcess5"/>
    <dgm:cxn modelId="{B0AB2554-2FA6-4E2B-84CA-A437580C508D}" type="presOf" srcId="{AD160CC7-184A-4C35-8C21-7AAC0160264B}" destId="{E82D364D-EF1F-404A-B216-925ABDA736DC}" srcOrd="0" destOrd="0" presId="urn:microsoft.com/office/officeart/2005/8/layout/vProcess5"/>
    <dgm:cxn modelId="{2DF91F84-96CB-4180-9BF8-6D79643D37E7}" type="presOf" srcId="{720DB45E-9618-4628-BE1B-4FED2FF5097E}" destId="{F33E33F9-11E1-4718-91C2-317EB3C1890E}" srcOrd="0" destOrd="0" presId="urn:microsoft.com/office/officeart/2005/8/layout/vProcess5"/>
    <dgm:cxn modelId="{D8D353A6-7E26-42DD-9A55-19AFCAC0EA35}" type="presOf" srcId="{3433AFCC-53F2-4437-AA6B-C3A97052F7B1}" destId="{0D90E90B-4BFF-4E66-BD8D-30A6950051C1}" srcOrd="1" destOrd="0" presId="urn:microsoft.com/office/officeart/2005/8/layout/vProcess5"/>
    <dgm:cxn modelId="{E7AAA796-4081-445F-B17E-D1DF9F069C92}" type="presOf" srcId="{DDCF224B-D878-4CC0-800F-07750542093D}" destId="{7414E78D-6F03-423B-87B4-425852797550}" srcOrd="0" destOrd="0" presId="urn:microsoft.com/office/officeart/2005/8/layout/vProcess5"/>
    <dgm:cxn modelId="{D6CA648B-94DA-4BE6-BE99-F36E66D8A3BD}" type="presOf" srcId="{C81E5B0C-9A17-4251-B4DB-917497A8DA68}" destId="{6AEEF36C-21DB-467D-806F-EF2133CB6F07}" srcOrd="0" destOrd="0" presId="urn:microsoft.com/office/officeart/2005/8/layout/vProcess5"/>
    <dgm:cxn modelId="{4C638EE4-93BA-4761-8282-A2551CBF7F81}" srcId="{AD160CC7-184A-4C35-8C21-7AAC0160264B}" destId="{720DB45E-9618-4628-BE1B-4FED2FF5097E}" srcOrd="2" destOrd="0" parTransId="{0599AB6D-63A4-4A67-88AE-8E648D39D190}" sibTransId="{0D58319A-1D8E-4B21-AB7D-8E395B4A3F1B}"/>
    <dgm:cxn modelId="{3BB4C866-4CBA-4180-A845-A8C3040EB312}" type="presOf" srcId="{DDCF224B-D878-4CC0-800F-07750542093D}" destId="{198CE1BB-701C-43B2-90A9-B9C8F2D47DB9}" srcOrd="1" destOrd="0" presId="urn:microsoft.com/office/officeart/2005/8/layout/vProcess5"/>
    <dgm:cxn modelId="{D2423DC8-5888-48E3-91FD-34F1B1447A99}" type="presOf" srcId="{6C4A7177-67C2-465D-87A0-86396D38E6C5}" destId="{113698A2-8FE6-442A-893E-E83ABB3EEE2B}" srcOrd="1" destOrd="0" presId="urn:microsoft.com/office/officeart/2005/8/layout/vProcess5"/>
    <dgm:cxn modelId="{BFC249F9-57E7-4C04-B98D-AF9ECA02D898}" type="presOf" srcId="{F80CCECF-CC88-40C3-A4D9-0F2A7DC2E063}" destId="{2320F99F-F575-48D5-BEF3-DB170B023DA9}" srcOrd="0" destOrd="0" presId="urn:microsoft.com/office/officeart/2005/8/layout/vProcess5"/>
    <dgm:cxn modelId="{9DDD14C2-AE49-4940-8D1E-EF7235E98634}" type="presOf" srcId="{3433AFCC-53F2-4437-AA6B-C3A97052F7B1}" destId="{5149EF8B-47D3-4222-A158-E17393D2ADB6}" srcOrd="0" destOrd="0" presId="urn:microsoft.com/office/officeart/2005/8/layout/vProcess5"/>
    <dgm:cxn modelId="{0D1674CC-CAA3-4340-9DD6-22E8B4C5D564}" srcId="{AD160CC7-184A-4C35-8C21-7AAC0160264B}" destId="{3433AFCC-53F2-4437-AA6B-C3A97052F7B1}" srcOrd="0" destOrd="0" parTransId="{018B99CE-0748-453E-9329-4384CB09DA2C}" sibTransId="{F80CCECF-CC88-40C3-A4D9-0F2A7DC2E063}"/>
    <dgm:cxn modelId="{92C9CE4F-54EB-4B85-84E6-7E1BAFEFE6B3}" type="presParOf" srcId="{E82D364D-EF1F-404A-B216-925ABDA736DC}" destId="{A8B871C5-498D-4FC5-80D3-F313A6E15043}" srcOrd="0" destOrd="0" presId="urn:microsoft.com/office/officeart/2005/8/layout/vProcess5"/>
    <dgm:cxn modelId="{71B5519D-FDD1-48C4-B570-31015D49EC8F}" type="presParOf" srcId="{E82D364D-EF1F-404A-B216-925ABDA736DC}" destId="{5149EF8B-47D3-4222-A158-E17393D2ADB6}" srcOrd="1" destOrd="0" presId="urn:microsoft.com/office/officeart/2005/8/layout/vProcess5"/>
    <dgm:cxn modelId="{0A0DE5A4-AE0E-4E25-BB59-4B1D2F03F1EC}" type="presParOf" srcId="{E82D364D-EF1F-404A-B216-925ABDA736DC}" destId="{7414E78D-6F03-423B-87B4-425852797550}" srcOrd="2" destOrd="0" presId="urn:microsoft.com/office/officeart/2005/8/layout/vProcess5"/>
    <dgm:cxn modelId="{2A97EFD8-35F5-4CB0-BB50-D53EA8D0FA8D}" type="presParOf" srcId="{E82D364D-EF1F-404A-B216-925ABDA736DC}" destId="{F33E33F9-11E1-4718-91C2-317EB3C1890E}" srcOrd="3" destOrd="0" presId="urn:microsoft.com/office/officeart/2005/8/layout/vProcess5"/>
    <dgm:cxn modelId="{31032E13-AA26-4600-87C4-493DA33AA335}" type="presParOf" srcId="{E82D364D-EF1F-404A-B216-925ABDA736DC}" destId="{55E0C426-31FF-4DC4-B422-6288594D722D}" srcOrd="4" destOrd="0" presId="urn:microsoft.com/office/officeart/2005/8/layout/vProcess5"/>
    <dgm:cxn modelId="{949A5965-4DCC-421A-9292-EC85D4F8FCDE}" type="presParOf" srcId="{E82D364D-EF1F-404A-B216-925ABDA736DC}" destId="{2320F99F-F575-48D5-BEF3-DB170B023DA9}" srcOrd="5" destOrd="0" presId="urn:microsoft.com/office/officeart/2005/8/layout/vProcess5"/>
    <dgm:cxn modelId="{6473C1CB-4EF7-46CD-9815-A307BE3A0541}" type="presParOf" srcId="{E82D364D-EF1F-404A-B216-925ABDA736DC}" destId="{6AEEF36C-21DB-467D-806F-EF2133CB6F07}" srcOrd="6" destOrd="0" presId="urn:microsoft.com/office/officeart/2005/8/layout/vProcess5"/>
    <dgm:cxn modelId="{1A18EF81-48FB-41EA-9FF7-985B33CD81D3}" type="presParOf" srcId="{E82D364D-EF1F-404A-B216-925ABDA736DC}" destId="{E5F90595-FA96-41AB-A9DC-7D0817CA538E}" srcOrd="7" destOrd="0" presId="urn:microsoft.com/office/officeart/2005/8/layout/vProcess5"/>
    <dgm:cxn modelId="{271D5CCE-B9DF-49E8-8A8B-FF4F7270FB5D}" type="presParOf" srcId="{E82D364D-EF1F-404A-B216-925ABDA736DC}" destId="{0D90E90B-4BFF-4E66-BD8D-30A6950051C1}" srcOrd="8" destOrd="0" presId="urn:microsoft.com/office/officeart/2005/8/layout/vProcess5"/>
    <dgm:cxn modelId="{E2D7A81A-E28C-4895-998E-E11B374D28F0}" type="presParOf" srcId="{E82D364D-EF1F-404A-B216-925ABDA736DC}" destId="{198CE1BB-701C-43B2-90A9-B9C8F2D47DB9}" srcOrd="9" destOrd="0" presId="urn:microsoft.com/office/officeart/2005/8/layout/vProcess5"/>
    <dgm:cxn modelId="{4BC1126F-DF00-42F7-8A53-6471E4F062AB}" type="presParOf" srcId="{E82D364D-EF1F-404A-B216-925ABDA736DC}" destId="{B5F7BBCB-ADB3-4D39-91EB-B74C9BD0D8B7}" srcOrd="10" destOrd="0" presId="urn:microsoft.com/office/officeart/2005/8/layout/vProcess5"/>
    <dgm:cxn modelId="{1423E1BA-5BA2-4310-84FE-F5EA1684A6D9}" type="presParOf" srcId="{E82D364D-EF1F-404A-B216-925ABDA736DC}" destId="{113698A2-8FE6-442A-893E-E83ABB3EEE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48C425-D03B-49B4-97EC-C186E3FCAF2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4FAA5E-FC74-4D9B-B52F-FF4EE9BF8A9E}">
      <dgm:prSet/>
      <dgm:spPr/>
      <dgm:t>
        <a:bodyPr/>
        <a:lstStyle/>
        <a:p>
          <a:pPr rtl="0"/>
          <a:r>
            <a:rPr lang="es-ES" dirty="0" smtClean="0"/>
            <a:t>SESGOS INCONSCIENTES DE GÉNERO y GUSTO POR LA DISCRIMINACIÓN (</a:t>
          </a:r>
          <a:r>
            <a:rPr lang="es-ES" i="1" dirty="0" smtClean="0"/>
            <a:t>modelo de Becker</a:t>
          </a:r>
          <a:r>
            <a:rPr lang="es-ES" dirty="0" smtClean="0"/>
            <a:t>)</a:t>
          </a:r>
          <a:endParaRPr lang="es-ES" dirty="0"/>
        </a:p>
      </dgm:t>
    </dgm:pt>
    <dgm:pt modelId="{3A301E59-BA03-4FDC-BC84-414C079F2FA7}" type="parTrans" cxnId="{1687CC82-EC3F-4949-B741-10E2881B946D}">
      <dgm:prSet/>
      <dgm:spPr/>
      <dgm:t>
        <a:bodyPr/>
        <a:lstStyle/>
        <a:p>
          <a:endParaRPr lang="es-ES"/>
        </a:p>
      </dgm:t>
    </dgm:pt>
    <dgm:pt modelId="{E4956892-731F-42D9-A9BB-9B13A28ADA5E}" type="sibTrans" cxnId="{1687CC82-EC3F-4949-B741-10E2881B946D}">
      <dgm:prSet/>
      <dgm:spPr/>
      <dgm:t>
        <a:bodyPr/>
        <a:lstStyle/>
        <a:p>
          <a:endParaRPr lang="es-ES"/>
        </a:p>
      </dgm:t>
    </dgm:pt>
    <dgm:pt modelId="{2735AEF8-5969-455A-998A-06AEEB489312}">
      <dgm:prSet/>
      <dgm:spPr/>
      <dgm:t>
        <a:bodyPr/>
        <a:lstStyle/>
        <a:p>
          <a:pPr rtl="0"/>
          <a:r>
            <a:rPr lang="es-ES" dirty="0" smtClean="0"/>
            <a:t>DISCRIMINACIÓN ESTADÍSTICA </a:t>
          </a:r>
          <a:endParaRPr lang="es-ES" dirty="0"/>
        </a:p>
      </dgm:t>
    </dgm:pt>
    <dgm:pt modelId="{DDC02C78-0D61-4BB8-BCC5-C8E7D76A7538}" type="parTrans" cxnId="{1B0700B8-BEEB-49F3-8BC5-35DEEA4230EC}">
      <dgm:prSet/>
      <dgm:spPr/>
      <dgm:t>
        <a:bodyPr/>
        <a:lstStyle/>
        <a:p>
          <a:endParaRPr lang="es-ES"/>
        </a:p>
      </dgm:t>
    </dgm:pt>
    <dgm:pt modelId="{3326FDB8-D3E7-450C-8128-1A38A46CC83F}" type="sibTrans" cxnId="{1B0700B8-BEEB-49F3-8BC5-35DEEA4230EC}">
      <dgm:prSet/>
      <dgm:spPr/>
      <dgm:t>
        <a:bodyPr/>
        <a:lstStyle/>
        <a:p>
          <a:endParaRPr lang="es-ES"/>
        </a:p>
      </dgm:t>
    </dgm:pt>
    <dgm:pt modelId="{4F7A6577-4F19-496F-8BA4-752C7F25951E}">
      <dgm:prSet/>
      <dgm:spPr/>
      <dgm:t>
        <a:bodyPr/>
        <a:lstStyle/>
        <a:p>
          <a:pPr rtl="0"/>
          <a:r>
            <a:rPr lang="es-ES" dirty="0" smtClean="0"/>
            <a:t>MATERNIDAD  =  SUPUESTA MENOR IMPLICACIÓN, RENDIMIENTO, ABSENTISMO …</a:t>
          </a:r>
          <a:endParaRPr lang="es-ES" dirty="0"/>
        </a:p>
      </dgm:t>
    </dgm:pt>
    <dgm:pt modelId="{B090CBD9-61BC-4F84-BF39-4BE725A7C369}" type="parTrans" cxnId="{D9437658-2546-4E6C-B6C7-704AD4D330DF}">
      <dgm:prSet/>
      <dgm:spPr/>
      <dgm:t>
        <a:bodyPr/>
        <a:lstStyle/>
        <a:p>
          <a:endParaRPr lang="es-ES"/>
        </a:p>
      </dgm:t>
    </dgm:pt>
    <dgm:pt modelId="{2C9379CD-E7CB-46D5-9CC8-B14548A495E5}" type="sibTrans" cxnId="{D9437658-2546-4E6C-B6C7-704AD4D330DF}">
      <dgm:prSet/>
      <dgm:spPr/>
      <dgm:t>
        <a:bodyPr/>
        <a:lstStyle/>
        <a:p>
          <a:endParaRPr lang="es-ES"/>
        </a:p>
      </dgm:t>
    </dgm:pt>
    <dgm:pt modelId="{7436B6A1-A7CE-487E-B71E-169B59957B3D}">
      <dgm:prSet/>
      <dgm:spPr/>
      <dgm:t>
        <a:bodyPr/>
        <a:lstStyle/>
        <a:p>
          <a:pPr rtl="0"/>
          <a:r>
            <a:rPr lang="es-ES" dirty="0" smtClean="0"/>
            <a:t>“BRECHA DE AMBICIÓN”, “BRECHA DE SUEÑOS”…</a:t>
          </a:r>
          <a:endParaRPr lang="es-ES" dirty="0"/>
        </a:p>
      </dgm:t>
    </dgm:pt>
    <dgm:pt modelId="{5441693D-73D5-48FC-B83C-98679192E5AB}" type="parTrans" cxnId="{53E4ADA5-BA0D-41BB-BA0C-DA84B859C04F}">
      <dgm:prSet/>
      <dgm:spPr/>
      <dgm:t>
        <a:bodyPr/>
        <a:lstStyle/>
        <a:p>
          <a:endParaRPr lang="es-ES"/>
        </a:p>
      </dgm:t>
    </dgm:pt>
    <dgm:pt modelId="{715C70BA-61A7-43E9-A06A-5F2D4E5318C6}" type="sibTrans" cxnId="{53E4ADA5-BA0D-41BB-BA0C-DA84B859C04F}">
      <dgm:prSet/>
      <dgm:spPr/>
      <dgm:t>
        <a:bodyPr/>
        <a:lstStyle/>
        <a:p>
          <a:endParaRPr lang="es-ES"/>
        </a:p>
      </dgm:t>
    </dgm:pt>
    <dgm:pt modelId="{D8EDA8CF-647A-4746-B548-0ED376318BBC}">
      <dgm:prSet/>
      <dgm:spPr/>
      <dgm:t>
        <a:bodyPr/>
        <a:lstStyle/>
        <a:p>
          <a:pPr rtl="0"/>
          <a:r>
            <a:rPr lang="es-ES" dirty="0" smtClean="0"/>
            <a:t>BRECHA DE CONFIANZA  = MENORES HABILIDADES NEGOCIADORAS y asociadas al EMPRENDIMIENTO</a:t>
          </a:r>
          <a:endParaRPr lang="es-ES" dirty="0"/>
        </a:p>
      </dgm:t>
    </dgm:pt>
    <dgm:pt modelId="{1B9BD346-4EA0-4A16-917C-9B72A49F2378}" type="parTrans" cxnId="{847EA265-05F3-4ABF-BB3A-78AFFE9C2C98}">
      <dgm:prSet/>
      <dgm:spPr/>
      <dgm:t>
        <a:bodyPr/>
        <a:lstStyle/>
        <a:p>
          <a:endParaRPr lang="es-ES"/>
        </a:p>
      </dgm:t>
    </dgm:pt>
    <dgm:pt modelId="{42C880CE-45E5-4C8C-ADB3-BCE284E173B8}" type="sibTrans" cxnId="{847EA265-05F3-4ABF-BB3A-78AFFE9C2C98}">
      <dgm:prSet/>
      <dgm:spPr/>
      <dgm:t>
        <a:bodyPr/>
        <a:lstStyle/>
        <a:p>
          <a:endParaRPr lang="es-ES"/>
        </a:p>
      </dgm:t>
    </dgm:pt>
    <dgm:pt modelId="{9A26F1D8-A626-4960-A5F6-611A760C4988}">
      <dgm:prSet/>
      <dgm:spPr/>
      <dgm:t>
        <a:bodyPr/>
        <a:lstStyle/>
        <a:p>
          <a:pPr rtl="0"/>
          <a:r>
            <a:rPr lang="es-ES" smtClean="0"/>
            <a:t>CARENCIA DE MODELOS FEMENINOS</a:t>
          </a:r>
          <a:endParaRPr lang="es-ES"/>
        </a:p>
      </dgm:t>
    </dgm:pt>
    <dgm:pt modelId="{F11B5C63-053F-48C6-9548-984D171E0BC4}" type="parTrans" cxnId="{E9E545DD-6474-460A-9468-BAD3C3B39DF9}">
      <dgm:prSet/>
      <dgm:spPr/>
      <dgm:t>
        <a:bodyPr/>
        <a:lstStyle/>
        <a:p>
          <a:endParaRPr lang="es-ES"/>
        </a:p>
      </dgm:t>
    </dgm:pt>
    <dgm:pt modelId="{72BB9D76-ABED-44B4-9E7C-2AF3C337CA4C}" type="sibTrans" cxnId="{E9E545DD-6474-460A-9468-BAD3C3B39DF9}">
      <dgm:prSet/>
      <dgm:spPr/>
      <dgm:t>
        <a:bodyPr/>
        <a:lstStyle/>
        <a:p>
          <a:endParaRPr lang="es-ES"/>
        </a:p>
      </dgm:t>
    </dgm:pt>
    <dgm:pt modelId="{867170D4-6AA1-4CE9-92A3-C862DC66EAA5}" type="pres">
      <dgm:prSet presAssocID="{E148C425-D03B-49B4-97EC-C186E3FCAF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2418CE-5820-4194-B479-27F73EC7F970}" type="pres">
      <dgm:prSet presAssocID="{584FAA5E-FC74-4D9B-B52F-FF4EE9BF8A9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F8B1F-7324-48A1-878E-418E3BE08CCE}" type="pres">
      <dgm:prSet presAssocID="{E4956892-731F-42D9-A9BB-9B13A28ADA5E}" presName="spacer" presStyleCnt="0"/>
      <dgm:spPr/>
    </dgm:pt>
    <dgm:pt modelId="{CB50B9C9-689C-4D75-9F0C-306DCCE49793}" type="pres">
      <dgm:prSet presAssocID="{2735AEF8-5969-455A-998A-06AEEB4893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1B8748-6AF8-4BE9-AB81-6F93D0B74666}" type="pres">
      <dgm:prSet presAssocID="{2735AEF8-5969-455A-998A-06AEEB48931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A0E96E-2B1F-47A3-B248-8F1A19F495A5}" type="pres">
      <dgm:prSet presAssocID="{7436B6A1-A7CE-487E-B71E-169B59957B3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C51009-6C03-45DE-8943-9C45D32F7C03}" type="pres">
      <dgm:prSet presAssocID="{715C70BA-61A7-43E9-A06A-5F2D4E5318C6}" presName="spacer" presStyleCnt="0"/>
      <dgm:spPr/>
    </dgm:pt>
    <dgm:pt modelId="{086ACA02-4D8B-47CC-8CD1-C549CAE454A1}" type="pres">
      <dgm:prSet presAssocID="{D8EDA8CF-647A-4746-B548-0ED376318BB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F585FC-30F4-4484-A49F-EDFA29A4F262}" type="pres">
      <dgm:prSet presAssocID="{42C880CE-45E5-4C8C-ADB3-BCE284E173B8}" presName="spacer" presStyleCnt="0"/>
      <dgm:spPr/>
    </dgm:pt>
    <dgm:pt modelId="{D68E59E0-D770-4B8B-A731-6AC7278EF57B}" type="pres">
      <dgm:prSet presAssocID="{9A26F1D8-A626-4960-A5F6-611A760C49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87CC82-EC3F-4949-B741-10E2881B946D}" srcId="{E148C425-D03B-49B4-97EC-C186E3FCAF29}" destId="{584FAA5E-FC74-4D9B-B52F-FF4EE9BF8A9E}" srcOrd="0" destOrd="0" parTransId="{3A301E59-BA03-4FDC-BC84-414C079F2FA7}" sibTransId="{E4956892-731F-42D9-A9BB-9B13A28ADA5E}"/>
    <dgm:cxn modelId="{71C390A0-23ED-424F-947D-48FD1EC14280}" type="presOf" srcId="{D8EDA8CF-647A-4746-B548-0ED376318BBC}" destId="{086ACA02-4D8B-47CC-8CD1-C549CAE454A1}" srcOrd="0" destOrd="0" presId="urn:microsoft.com/office/officeart/2005/8/layout/vList2"/>
    <dgm:cxn modelId="{14397487-9CCF-439B-BCC3-726103DA66CA}" type="presOf" srcId="{4F7A6577-4F19-496F-8BA4-752C7F25951E}" destId="{061B8748-6AF8-4BE9-AB81-6F93D0B74666}" srcOrd="0" destOrd="0" presId="urn:microsoft.com/office/officeart/2005/8/layout/vList2"/>
    <dgm:cxn modelId="{D9437658-2546-4E6C-B6C7-704AD4D330DF}" srcId="{2735AEF8-5969-455A-998A-06AEEB489312}" destId="{4F7A6577-4F19-496F-8BA4-752C7F25951E}" srcOrd="0" destOrd="0" parTransId="{B090CBD9-61BC-4F84-BF39-4BE725A7C369}" sibTransId="{2C9379CD-E7CB-46D5-9CC8-B14548A495E5}"/>
    <dgm:cxn modelId="{A208852D-F98C-40FF-8B14-60C5FEB6D486}" type="presOf" srcId="{E148C425-D03B-49B4-97EC-C186E3FCAF29}" destId="{867170D4-6AA1-4CE9-92A3-C862DC66EAA5}" srcOrd="0" destOrd="0" presId="urn:microsoft.com/office/officeart/2005/8/layout/vList2"/>
    <dgm:cxn modelId="{19492D15-4C3C-4AEA-8099-C26E37B9589B}" type="presOf" srcId="{2735AEF8-5969-455A-998A-06AEEB489312}" destId="{CB50B9C9-689C-4D75-9F0C-306DCCE49793}" srcOrd="0" destOrd="0" presId="urn:microsoft.com/office/officeart/2005/8/layout/vList2"/>
    <dgm:cxn modelId="{53E4ADA5-BA0D-41BB-BA0C-DA84B859C04F}" srcId="{E148C425-D03B-49B4-97EC-C186E3FCAF29}" destId="{7436B6A1-A7CE-487E-B71E-169B59957B3D}" srcOrd="2" destOrd="0" parTransId="{5441693D-73D5-48FC-B83C-98679192E5AB}" sibTransId="{715C70BA-61A7-43E9-A06A-5F2D4E5318C6}"/>
    <dgm:cxn modelId="{123EDE43-4110-4F19-B1EA-81C7B072543E}" type="presOf" srcId="{584FAA5E-FC74-4D9B-B52F-FF4EE9BF8A9E}" destId="{762418CE-5820-4194-B479-27F73EC7F970}" srcOrd="0" destOrd="0" presId="urn:microsoft.com/office/officeart/2005/8/layout/vList2"/>
    <dgm:cxn modelId="{E7E0445C-342F-46CE-874A-4174354F8792}" type="presOf" srcId="{7436B6A1-A7CE-487E-B71E-169B59957B3D}" destId="{05A0E96E-2B1F-47A3-B248-8F1A19F495A5}" srcOrd="0" destOrd="0" presId="urn:microsoft.com/office/officeart/2005/8/layout/vList2"/>
    <dgm:cxn modelId="{31F9770F-0EF9-4B34-AB7D-258172A0413D}" type="presOf" srcId="{9A26F1D8-A626-4960-A5F6-611A760C4988}" destId="{D68E59E0-D770-4B8B-A731-6AC7278EF57B}" srcOrd="0" destOrd="0" presId="urn:microsoft.com/office/officeart/2005/8/layout/vList2"/>
    <dgm:cxn modelId="{E9E545DD-6474-460A-9468-BAD3C3B39DF9}" srcId="{E148C425-D03B-49B4-97EC-C186E3FCAF29}" destId="{9A26F1D8-A626-4960-A5F6-611A760C4988}" srcOrd="4" destOrd="0" parTransId="{F11B5C63-053F-48C6-9548-984D171E0BC4}" sibTransId="{72BB9D76-ABED-44B4-9E7C-2AF3C337CA4C}"/>
    <dgm:cxn modelId="{1B0700B8-BEEB-49F3-8BC5-35DEEA4230EC}" srcId="{E148C425-D03B-49B4-97EC-C186E3FCAF29}" destId="{2735AEF8-5969-455A-998A-06AEEB489312}" srcOrd="1" destOrd="0" parTransId="{DDC02C78-0D61-4BB8-BCC5-C8E7D76A7538}" sibTransId="{3326FDB8-D3E7-450C-8128-1A38A46CC83F}"/>
    <dgm:cxn modelId="{847EA265-05F3-4ABF-BB3A-78AFFE9C2C98}" srcId="{E148C425-D03B-49B4-97EC-C186E3FCAF29}" destId="{D8EDA8CF-647A-4746-B548-0ED376318BBC}" srcOrd="3" destOrd="0" parTransId="{1B9BD346-4EA0-4A16-917C-9B72A49F2378}" sibTransId="{42C880CE-45E5-4C8C-ADB3-BCE284E173B8}"/>
    <dgm:cxn modelId="{8562EC1F-DC63-4768-9169-36F57443A90F}" type="presParOf" srcId="{867170D4-6AA1-4CE9-92A3-C862DC66EAA5}" destId="{762418CE-5820-4194-B479-27F73EC7F970}" srcOrd="0" destOrd="0" presId="urn:microsoft.com/office/officeart/2005/8/layout/vList2"/>
    <dgm:cxn modelId="{119203C2-3549-4327-84A5-86B3C465983C}" type="presParOf" srcId="{867170D4-6AA1-4CE9-92A3-C862DC66EAA5}" destId="{528F8B1F-7324-48A1-878E-418E3BE08CCE}" srcOrd="1" destOrd="0" presId="urn:microsoft.com/office/officeart/2005/8/layout/vList2"/>
    <dgm:cxn modelId="{CA680AE0-6D84-4A66-AE1D-254B189A78C8}" type="presParOf" srcId="{867170D4-6AA1-4CE9-92A3-C862DC66EAA5}" destId="{CB50B9C9-689C-4D75-9F0C-306DCCE49793}" srcOrd="2" destOrd="0" presId="urn:microsoft.com/office/officeart/2005/8/layout/vList2"/>
    <dgm:cxn modelId="{25E0B7B3-D510-468B-96D0-5AD12D7D13FC}" type="presParOf" srcId="{867170D4-6AA1-4CE9-92A3-C862DC66EAA5}" destId="{061B8748-6AF8-4BE9-AB81-6F93D0B74666}" srcOrd="3" destOrd="0" presId="urn:microsoft.com/office/officeart/2005/8/layout/vList2"/>
    <dgm:cxn modelId="{35EDBE40-7B99-4C05-A548-68A5F6ABC830}" type="presParOf" srcId="{867170D4-6AA1-4CE9-92A3-C862DC66EAA5}" destId="{05A0E96E-2B1F-47A3-B248-8F1A19F495A5}" srcOrd="4" destOrd="0" presId="urn:microsoft.com/office/officeart/2005/8/layout/vList2"/>
    <dgm:cxn modelId="{376515AB-197A-472F-A469-445A688150DD}" type="presParOf" srcId="{867170D4-6AA1-4CE9-92A3-C862DC66EAA5}" destId="{41C51009-6C03-45DE-8943-9C45D32F7C03}" srcOrd="5" destOrd="0" presId="urn:microsoft.com/office/officeart/2005/8/layout/vList2"/>
    <dgm:cxn modelId="{122AB339-C319-4323-9856-54430994A6EE}" type="presParOf" srcId="{867170D4-6AA1-4CE9-92A3-C862DC66EAA5}" destId="{086ACA02-4D8B-47CC-8CD1-C549CAE454A1}" srcOrd="6" destOrd="0" presId="urn:microsoft.com/office/officeart/2005/8/layout/vList2"/>
    <dgm:cxn modelId="{E566540E-E954-4E5E-B429-4D27B764DE98}" type="presParOf" srcId="{867170D4-6AA1-4CE9-92A3-C862DC66EAA5}" destId="{8FF585FC-30F4-4484-A49F-EDFA29A4F262}" srcOrd="7" destOrd="0" presId="urn:microsoft.com/office/officeart/2005/8/layout/vList2"/>
    <dgm:cxn modelId="{38032727-0765-4F38-AAB6-6752A8B8D7C3}" type="presParOf" srcId="{867170D4-6AA1-4CE9-92A3-C862DC66EAA5}" destId="{D68E59E0-D770-4B8B-A731-6AC7278EF5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1EB33-FE3D-4281-93CE-FB872F932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01E4CA-1454-417B-9590-78F7D31D45B8}">
      <dgm:prSet custT="1"/>
      <dgm:spPr/>
      <dgm:t>
        <a:bodyPr/>
        <a:lstStyle/>
        <a:p>
          <a:pPr rtl="0"/>
          <a:r>
            <a:rPr lang="es-ES" dirty="0" smtClean="0"/>
            <a:t>El caso:</a:t>
          </a:r>
          <a:endParaRPr lang="es-ES" dirty="0"/>
        </a:p>
      </dgm:t>
    </dgm:pt>
    <dgm:pt modelId="{9B67773E-67A8-4C70-A109-C18947AC16D4}" type="parTrans" cxnId="{BDE6858B-65FE-460D-B328-9DB136B5E099}">
      <dgm:prSet/>
      <dgm:spPr/>
      <dgm:t>
        <a:bodyPr/>
        <a:lstStyle/>
        <a:p>
          <a:endParaRPr lang="es-ES"/>
        </a:p>
      </dgm:t>
    </dgm:pt>
    <dgm:pt modelId="{DC9ED262-6250-4F99-83CF-2C5C2F71C95D}" type="sibTrans" cxnId="{BDE6858B-65FE-460D-B328-9DB136B5E099}">
      <dgm:prSet/>
      <dgm:spPr/>
      <dgm:t>
        <a:bodyPr/>
        <a:lstStyle/>
        <a:p>
          <a:endParaRPr lang="es-ES"/>
        </a:p>
      </dgm:t>
    </dgm:pt>
    <dgm:pt modelId="{91C17368-B7B7-4281-8BD3-BEF19BE30CE3}">
      <dgm:prSet/>
      <dgm:spPr/>
      <dgm:t>
        <a:bodyPr/>
        <a:lstStyle/>
        <a:p>
          <a:pPr rtl="0"/>
          <a:r>
            <a:rPr lang="es-ES" smtClean="0"/>
            <a:t>La cuestión:</a:t>
          </a:r>
          <a:endParaRPr lang="es-ES"/>
        </a:p>
      </dgm:t>
    </dgm:pt>
    <dgm:pt modelId="{9B5C22F1-8F5C-4CAE-9AA3-52D2525B8084}" type="parTrans" cxnId="{398C71AC-7419-4110-A545-4FC1A325E03E}">
      <dgm:prSet/>
      <dgm:spPr/>
      <dgm:t>
        <a:bodyPr/>
        <a:lstStyle/>
        <a:p>
          <a:endParaRPr lang="es-ES"/>
        </a:p>
      </dgm:t>
    </dgm:pt>
    <dgm:pt modelId="{A4E5579C-9230-4686-914D-EB93E566E9F4}" type="sibTrans" cxnId="{398C71AC-7419-4110-A545-4FC1A325E03E}">
      <dgm:prSet/>
      <dgm:spPr/>
      <dgm:t>
        <a:bodyPr/>
        <a:lstStyle/>
        <a:p>
          <a:endParaRPr lang="es-ES"/>
        </a:p>
      </dgm:t>
    </dgm:pt>
    <dgm:pt modelId="{57359C10-553F-41F8-9258-99EC532F6010}">
      <dgm:prSet custT="1"/>
      <dgm:spPr/>
      <dgm:t>
        <a:bodyPr/>
        <a:lstStyle/>
        <a:p>
          <a:pPr rtl="0"/>
          <a:r>
            <a:rPr lang="es-ES" sz="1800" dirty="0" smtClean="0"/>
            <a:t>Compatibilidad de la norma belga con la </a:t>
          </a:r>
          <a:r>
            <a:rPr lang="es-ES" sz="1800" b="1" u="sng" dirty="0" smtClean="0"/>
            <a:t>GARANTÍA DE INDEMNIDAD</a:t>
          </a:r>
          <a:r>
            <a:rPr lang="es-ES" sz="1800" dirty="0" smtClean="0"/>
            <a:t> (art.24 </a:t>
          </a:r>
          <a:r>
            <a:rPr lang="es-ES" sz="1800" i="1" dirty="0" smtClean="0"/>
            <a:t>Directiva 2006/54/CE del Parlamento Europeo y del Consejo, de 5 de julio de 2006, relativa a la aplicación del principio de igualdad de oportunidades e igualdad de trato entre hombres y mujeres en asuntos de empleo y ocupación)</a:t>
          </a:r>
          <a:endParaRPr lang="es-ES" sz="1800" dirty="0"/>
        </a:p>
      </dgm:t>
    </dgm:pt>
    <dgm:pt modelId="{395A95CF-6E71-4EF7-8AF8-A7DACEAFA13F}" type="parTrans" cxnId="{CF052C21-0666-4F5C-A2F4-BABCADC4C0D3}">
      <dgm:prSet/>
      <dgm:spPr/>
      <dgm:t>
        <a:bodyPr/>
        <a:lstStyle/>
        <a:p>
          <a:endParaRPr lang="es-ES"/>
        </a:p>
      </dgm:t>
    </dgm:pt>
    <dgm:pt modelId="{6EAC6C1D-0AB9-43F2-9343-E23F27F51223}" type="sibTrans" cxnId="{CF052C21-0666-4F5C-A2F4-BABCADC4C0D3}">
      <dgm:prSet/>
      <dgm:spPr/>
      <dgm:t>
        <a:bodyPr/>
        <a:lstStyle/>
        <a:p>
          <a:endParaRPr lang="es-ES"/>
        </a:p>
      </dgm:t>
    </dgm:pt>
    <dgm:pt modelId="{15A4AFD8-9492-4A0F-BF5B-68658602B9E1}">
      <dgm:prSet custT="1"/>
      <dgm:spPr/>
      <dgm:t>
        <a:bodyPr/>
        <a:lstStyle/>
        <a:p>
          <a:pPr rtl="0"/>
          <a:r>
            <a:rPr lang="es-ES" sz="2000" dirty="0" smtClean="0"/>
            <a:t>La Sra. Valiente le prestó apoyo y fue </a:t>
          </a:r>
          <a:r>
            <a:rPr lang="es-ES" sz="2000" b="1" u="sng" dirty="0" smtClean="0"/>
            <a:t>DESPEDIDA</a:t>
          </a:r>
          <a:endParaRPr lang="es-ES" sz="2000" b="1" u="sng" dirty="0"/>
        </a:p>
      </dgm:t>
    </dgm:pt>
    <dgm:pt modelId="{FD3BC4D7-3991-4F18-BC88-366F142E4976}" type="parTrans" cxnId="{3445923F-495D-485D-B1A6-C4AAE9A0BD63}">
      <dgm:prSet/>
      <dgm:spPr/>
    </dgm:pt>
    <dgm:pt modelId="{87AADE9E-7B91-47B8-AE65-3A589F383C35}" type="sibTrans" cxnId="{3445923F-495D-485D-B1A6-C4AAE9A0BD63}">
      <dgm:prSet/>
      <dgm:spPr/>
    </dgm:pt>
    <dgm:pt modelId="{06F508D3-D9AE-4887-99D7-8FB063652223}">
      <dgm:prSet custT="1"/>
      <dgm:spPr/>
      <dgm:t>
        <a:bodyPr/>
        <a:lstStyle/>
        <a:p>
          <a:pPr rtl="0"/>
          <a:r>
            <a:rPr lang="es-ES" sz="2000" smtClean="0"/>
            <a:t>La </a:t>
          </a:r>
          <a:r>
            <a:rPr lang="es-ES" sz="2000" dirty="0" err="1" smtClean="0"/>
            <a:t>Sra.Hakelbracht</a:t>
          </a:r>
          <a:r>
            <a:rPr lang="es-ES" sz="2000" dirty="0" smtClean="0"/>
            <a:t> fue </a:t>
          </a:r>
          <a:r>
            <a:rPr lang="es-ES" sz="2000" b="1" u="sng" dirty="0" smtClean="0"/>
            <a:t>RECHAZADA</a:t>
          </a:r>
          <a:r>
            <a:rPr lang="es-ES" sz="2000" dirty="0" smtClean="0"/>
            <a:t> en un proceso selectivo por estar </a:t>
          </a:r>
          <a:r>
            <a:rPr lang="es-ES" sz="2000" b="1" u="sng" dirty="0" smtClean="0"/>
            <a:t>EMBARAZADA</a:t>
          </a:r>
          <a:endParaRPr lang="es-ES" dirty="0"/>
        </a:p>
      </dgm:t>
    </dgm:pt>
    <dgm:pt modelId="{62D3BB67-0EA9-4709-B2E3-7042EDA9727A}" type="parTrans" cxnId="{08B5329D-4365-4FE2-B58D-29C6E6B75D34}">
      <dgm:prSet/>
      <dgm:spPr/>
    </dgm:pt>
    <dgm:pt modelId="{B6390267-E3FC-44AA-8595-E4B39A1F3720}" type="sibTrans" cxnId="{08B5329D-4365-4FE2-B58D-29C6E6B75D34}">
      <dgm:prSet/>
      <dgm:spPr/>
    </dgm:pt>
    <dgm:pt modelId="{DB393DD3-A635-45A6-8515-B640F099EAB4}" type="pres">
      <dgm:prSet presAssocID="{2911EB33-FE3D-4281-93CE-FB872F932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98C6D6-EFCA-4707-A34B-EB6BB01815F2}" type="pres">
      <dgm:prSet presAssocID="{7D01E4CA-1454-417B-9590-78F7D31D45B8}" presName="linNode" presStyleCnt="0"/>
      <dgm:spPr/>
    </dgm:pt>
    <dgm:pt modelId="{8FCF27B5-6035-471E-A18F-2F94724DBA23}" type="pres">
      <dgm:prSet presAssocID="{7D01E4CA-1454-417B-9590-78F7D31D45B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D5A63-F8EC-4C5A-AE8B-3E263A70DBDA}" type="pres">
      <dgm:prSet presAssocID="{7D01E4CA-1454-417B-9590-78F7D31D45B8}" presName="descendantText" presStyleLbl="alignAccFollowNode1" presStyleIdx="0" presStyleCnt="2" custLinFactNeighborX="6220" custLinFactNeighborY="3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3C2F5F-CC9C-4057-8741-7C9F6DC4CBD7}" type="pres">
      <dgm:prSet presAssocID="{DC9ED262-6250-4F99-83CF-2C5C2F71C95D}" presName="sp" presStyleCnt="0"/>
      <dgm:spPr/>
    </dgm:pt>
    <dgm:pt modelId="{FC293228-D304-4C9E-8D61-CB1F62735F4B}" type="pres">
      <dgm:prSet presAssocID="{91C17368-B7B7-4281-8BD3-BEF19BE30CE3}" presName="linNode" presStyleCnt="0"/>
      <dgm:spPr/>
    </dgm:pt>
    <dgm:pt modelId="{3F1CF230-C428-464B-93B7-CE199977CC10}" type="pres">
      <dgm:prSet presAssocID="{91C17368-B7B7-4281-8BD3-BEF19BE30CE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4C9641-5942-4F3B-8364-C7FD618D563E}" type="pres">
      <dgm:prSet presAssocID="{91C17368-B7B7-4281-8BD3-BEF19BE30CE3}" presName="descendantText" presStyleLbl="alignAccFollowNode1" presStyleIdx="1" presStyleCnt="2" custScaleY="116712" custLinFactNeighborX="-2333" custLinFactNeighborY="-7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0E2C93-E4BE-426A-9F8E-A5080F9438D8}" type="presOf" srcId="{2911EB33-FE3D-4281-93CE-FB872F9321D3}" destId="{DB393DD3-A635-45A6-8515-B640F099EAB4}" srcOrd="0" destOrd="0" presId="urn:microsoft.com/office/officeart/2005/8/layout/vList5"/>
    <dgm:cxn modelId="{7947254B-F409-4918-A13A-C71D9728FB3C}" type="presOf" srcId="{15A4AFD8-9492-4A0F-BF5B-68658602B9E1}" destId="{942D5A63-F8EC-4C5A-AE8B-3E263A70DBDA}" srcOrd="0" destOrd="1" presId="urn:microsoft.com/office/officeart/2005/8/layout/vList5"/>
    <dgm:cxn modelId="{398C71AC-7419-4110-A545-4FC1A325E03E}" srcId="{2911EB33-FE3D-4281-93CE-FB872F9321D3}" destId="{91C17368-B7B7-4281-8BD3-BEF19BE30CE3}" srcOrd="1" destOrd="0" parTransId="{9B5C22F1-8F5C-4CAE-9AA3-52D2525B8084}" sibTransId="{A4E5579C-9230-4686-914D-EB93E566E9F4}"/>
    <dgm:cxn modelId="{BDE6858B-65FE-460D-B328-9DB136B5E099}" srcId="{2911EB33-FE3D-4281-93CE-FB872F9321D3}" destId="{7D01E4CA-1454-417B-9590-78F7D31D45B8}" srcOrd="0" destOrd="0" parTransId="{9B67773E-67A8-4C70-A109-C18947AC16D4}" sibTransId="{DC9ED262-6250-4F99-83CF-2C5C2F71C95D}"/>
    <dgm:cxn modelId="{DD9A41B1-D2FF-4099-B4E8-007DE7A8C8D4}" type="presOf" srcId="{06F508D3-D9AE-4887-99D7-8FB063652223}" destId="{942D5A63-F8EC-4C5A-AE8B-3E263A70DBDA}" srcOrd="0" destOrd="0" presId="urn:microsoft.com/office/officeart/2005/8/layout/vList5"/>
    <dgm:cxn modelId="{3445923F-495D-485D-B1A6-C4AAE9A0BD63}" srcId="{7D01E4CA-1454-417B-9590-78F7D31D45B8}" destId="{15A4AFD8-9492-4A0F-BF5B-68658602B9E1}" srcOrd="1" destOrd="0" parTransId="{FD3BC4D7-3991-4F18-BC88-366F142E4976}" sibTransId="{87AADE9E-7B91-47B8-AE65-3A589F383C35}"/>
    <dgm:cxn modelId="{0F05E5C1-B9C7-4CAC-9B13-70F77CB60A0B}" type="presOf" srcId="{7D01E4CA-1454-417B-9590-78F7D31D45B8}" destId="{8FCF27B5-6035-471E-A18F-2F94724DBA23}" srcOrd="0" destOrd="0" presId="urn:microsoft.com/office/officeart/2005/8/layout/vList5"/>
    <dgm:cxn modelId="{D5CA7F3D-0FDC-4625-96FC-8077B339C881}" type="presOf" srcId="{57359C10-553F-41F8-9258-99EC532F6010}" destId="{5F4C9641-5942-4F3B-8364-C7FD618D563E}" srcOrd="0" destOrd="0" presId="urn:microsoft.com/office/officeart/2005/8/layout/vList5"/>
    <dgm:cxn modelId="{CF052C21-0666-4F5C-A2F4-BABCADC4C0D3}" srcId="{91C17368-B7B7-4281-8BD3-BEF19BE30CE3}" destId="{57359C10-553F-41F8-9258-99EC532F6010}" srcOrd="0" destOrd="0" parTransId="{395A95CF-6E71-4EF7-8AF8-A7DACEAFA13F}" sibTransId="{6EAC6C1D-0AB9-43F2-9343-E23F27F51223}"/>
    <dgm:cxn modelId="{08B5329D-4365-4FE2-B58D-29C6E6B75D34}" srcId="{7D01E4CA-1454-417B-9590-78F7D31D45B8}" destId="{06F508D3-D9AE-4887-99D7-8FB063652223}" srcOrd="0" destOrd="0" parTransId="{62D3BB67-0EA9-4709-B2E3-7042EDA9727A}" sibTransId="{B6390267-E3FC-44AA-8595-E4B39A1F3720}"/>
    <dgm:cxn modelId="{5980DF22-708C-484F-87F7-8264A55AE270}" type="presOf" srcId="{91C17368-B7B7-4281-8BD3-BEF19BE30CE3}" destId="{3F1CF230-C428-464B-93B7-CE199977CC10}" srcOrd="0" destOrd="0" presId="urn:microsoft.com/office/officeart/2005/8/layout/vList5"/>
    <dgm:cxn modelId="{7B970754-492E-4B03-B456-3A92665F1421}" type="presParOf" srcId="{DB393DD3-A635-45A6-8515-B640F099EAB4}" destId="{7B98C6D6-EFCA-4707-A34B-EB6BB01815F2}" srcOrd="0" destOrd="0" presId="urn:microsoft.com/office/officeart/2005/8/layout/vList5"/>
    <dgm:cxn modelId="{A7DE25D9-BB2B-49D6-A8E6-0AE26B685C58}" type="presParOf" srcId="{7B98C6D6-EFCA-4707-A34B-EB6BB01815F2}" destId="{8FCF27B5-6035-471E-A18F-2F94724DBA23}" srcOrd="0" destOrd="0" presId="urn:microsoft.com/office/officeart/2005/8/layout/vList5"/>
    <dgm:cxn modelId="{716F51E6-C69D-4BF5-82F4-AB7BA90B5FC5}" type="presParOf" srcId="{7B98C6D6-EFCA-4707-A34B-EB6BB01815F2}" destId="{942D5A63-F8EC-4C5A-AE8B-3E263A70DBDA}" srcOrd="1" destOrd="0" presId="urn:microsoft.com/office/officeart/2005/8/layout/vList5"/>
    <dgm:cxn modelId="{3DA35ADD-EE33-4909-B3A1-17E68FE29FD7}" type="presParOf" srcId="{DB393DD3-A635-45A6-8515-B640F099EAB4}" destId="{813C2F5F-CC9C-4057-8741-7C9F6DC4CBD7}" srcOrd="1" destOrd="0" presId="urn:microsoft.com/office/officeart/2005/8/layout/vList5"/>
    <dgm:cxn modelId="{949E5628-9BCA-48BB-A461-BDBC679828C2}" type="presParOf" srcId="{DB393DD3-A635-45A6-8515-B640F099EAB4}" destId="{FC293228-D304-4C9E-8D61-CB1F62735F4B}" srcOrd="2" destOrd="0" presId="urn:microsoft.com/office/officeart/2005/8/layout/vList5"/>
    <dgm:cxn modelId="{043A3F53-AC08-483B-BA1B-7084572FC43C}" type="presParOf" srcId="{FC293228-D304-4C9E-8D61-CB1F62735F4B}" destId="{3F1CF230-C428-464B-93B7-CE199977CC10}" srcOrd="0" destOrd="0" presId="urn:microsoft.com/office/officeart/2005/8/layout/vList5"/>
    <dgm:cxn modelId="{22719D98-6FB3-432D-9B4D-74D1C24ED88E}" type="presParOf" srcId="{FC293228-D304-4C9E-8D61-CB1F62735F4B}" destId="{5F4C9641-5942-4F3B-8364-C7FD618D56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671DA3-6A6B-47B3-9CC0-EB642CDA47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AB7228-06BB-457E-9DAB-11D1B2240715}">
      <dgm:prSet/>
      <dgm:spPr/>
      <dgm:t>
        <a:bodyPr/>
        <a:lstStyle/>
        <a:p>
          <a:pPr rtl="0"/>
          <a:r>
            <a:rPr lang="es-ES" b="0" i="0" dirty="0" smtClean="0"/>
            <a:t>La garantía de indemnidad </a:t>
          </a:r>
          <a:r>
            <a:rPr lang="es-ES" b="0" i="0" dirty="0" smtClean="0"/>
            <a:t>forma </a:t>
          </a:r>
          <a:r>
            <a:rPr lang="es-ES" b="0" i="0" dirty="0" smtClean="0"/>
            <a:t>parte del </a:t>
          </a:r>
          <a:r>
            <a:rPr lang="es-ES" b="1" i="0" u="sng" dirty="0" smtClean="0"/>
            <a:t>principio de TUTELA JUDICIAL EFECTIVA</a:t>
          </a:r>
          <a:endParaRPr lang="es-ES" dirty="0"/>
        </a:p>
      </dgm:t>
    </dgm:pt>
    <dgm:pt modelId="{2843B9B5-DC17-42C2-BEAB-39D6EDCD0C9A}" type="parTrans" cxnId="{59628FF8-F698-4BA9-B5CE-D713F8DA005E}">
      <dgm:prSet/>
      <dgm:spPr/>
      <dgm:t>
        <a:bodyPr/>
        <a:lstStyle/>
        <a:p>
          <a:endParaRPr lang="es-ES"/>
        </a:p>
      </dgm:t>
    </dgm:pt>
    <dgm:pt modelId="{5F37ED74-97CA-4ACD-8B65-B8AFCD90E0F6}" type="sibTrans" cxnId="{59628FF8-F698-4BA9-B5CE-D713F8DA005E}">
      <dgm:prSet/>
      <dgm:spPr/>
      <dgm:t>
        <a:bodyPr/>
        <a:lstStyle/>
        <a:p>
          <a:endParaRPr lang="es-ES"/>
        </a:p>
      </dgm:t>
    </dgm:pt>
    <dgm:pt modelId="{69661935-0F89-4373-94FA-94BD1675AAA8}">
      <dgm:prSet custT="1"/>
      <dgm:spPr/>
      <dgm:t>
        <a:bodyPr/>
        <a:lstStyle/>
        <a:p>
          <a:pPr rtl="0"/>
          <a:r>
            <a:rPr lang="es-ES" sz="2400" b="0" i="0" dirty="0" smtClean="0"/>
            <a:t>Deriva de las </a:t>
          </a:r>
          <a:r>
            <a:rPr lang="es-ES" sz="2400" b="1" i="0" u="sng" dirty="0" smtClean="0"/>
            <a:t>tradiciones constitucionales comunes de los EE miembros</a:t>
          </a:r>
          <a:endParaRPr lang="es-ES" sz="2400" b="1" u="sng" dirty="0"/>
        </a:p>
      </dgm:t>
    </dgm:pt>
    <dgm:pt modelId="{05DE72DC-9833-4118-B1A8-E08B38936007}" type="parTrans" cxnId="{486FFED7-7B14-4B26-B7F3-A59E11B611E7}">
      <dgm:prSet/>
      <dgm:spPr/>
      <dgm:t>
        <a:bodyPr/>
        <a:lstStyle/>
        <a:p>
          <a:endParaRPr lang="es-ES"/>
        </a:p>
      </dgm:t>
    </dgm:pt>
    <dgm:pt modelId="{6480D582-6CEC-4BDC-9FAB-6455858A1285}" type="sibTrans" cxnId="{486FFED7-7B14-4B26-B7F3-A59E11B611E7}">
      <dgm:prSet/>
      <dgm:spPr/>
      <dgm:t>
        <a:bodyPr/>
        <a:lstStyle/>
        <a:p>
          <a:endParaRPr lang="es-ES"/>
        </a:p>
      </dgm:t>
    </dgm:pt>
    <dgm:pt modelId="{04BF60D4-3833-4418-9C3E-5DC580C177EC}">
      <dgm:prSet custT="1"/>
      <dgm:spPr/>
      <dgm:t>
        <a:bodyPr/>
        <a:lstStyle/>
        <a:p>
          <a:pPr rtl="0"/>
          <a:r>
            <a:rPr lang="es-ES" sz="2400" b="0" i="0" dirty="0" smtClean="0"/>
            <a:t>Está consagrado en el </a:t>
          </a:r>
          <a:r>
            <a:rPr lang="es-ES" sz="2400" b="1" i="0" dirty="0" smtClean="0"/>
            <a:t>CEDH 1950 </a:t>
          </a:r>
          <a:r>
            <a:rPr lang="es-ES" sz="2400" b="0" i="0" dirty="0" smtClean="0"/>
            <a:t>(arts.6 y 13) [STJ </a:t>
          </a:r>
          <a:r>
            <a:rPr lang="es-ES" sz="2400" b="0" i="1" dirty="0" err="1" smtClean="0"/>
            <a:t>Coote</a:t>
          </a:r>
          <a:r>
            <a:rPr lang="es-ES" sz="2400" b="0" i="0" dirty="0" smtClean="0"/>
            <a:t> de 22 de septiembre de 1998, asunto C-185/97 (EU:C:1998:424)]</a:t>
          </a:r>
          <a:endParaRPr lang="es-ES" sz="2400" dirty="0"/>
        </a:p>
      </dgm:t>
    </dgm:pt>
    <dgm:pt modelId="{F5F7BE79-01F0-45C7-A455-E2A71944BABE}" type="parTrans" cxnId="{618226D8-A933-4A01-A122-1F0E5343275E}">
      <dgm:prSet/>
      <dgm:spPr/>
      <dgm:t>
        <a:bodyPr/>
        <a:lstStyle/>
        <a:p>
          <a:endParaRPr lang="es-ES"/>
        </a:p>
      </dgm:t>
    </dgm:pt>
    <dgm:pt modelId="{3031148B-2DD2-49CF-8ADC-3F65D3FB9C9F}" type="sibTrans" cxnId="{618226D8-A933-4A01-A122-1F0E5343275E}">
      <dgm:prSet/>
      <dgm:spPr/>
      <dgm:t>
        <a:bodyPr/>
        <a:lstStyle/>
        <a:p>
          <a:endParaRPr lang="es-ES"/>
        </a:p>
      </dgm:t>
    </dgm:pt>
    <dgm:pt modelId="{7F638A96-EB61-4AAA-A4ED-EE182CEAD32A}">
      <dgm:prSet custT="1"/>
      <dgm:spPr/>
      <dgm:t>
        <a:bodyPr/>
        <a:lstStyle/>
        <a:p>
          <a:pPr rtl="0"/>
          <a:r>
            <a:rPr lang="es-ES" sz="2400" b="0" i="0" dirty="0" smtClean="0"/>
            <a:t>Y es un </a:t>
          </a:r>
          <a:r>
            <a:rPr lang="es-ES" sz="2400" b="1" i="0" u="sng" dirty="0" smtClean="0"/>
            <a:t>principio reconocido en la </a:t>
          </a:r>
          <a:r>
            <a:rPr lang="es-ES" sz="2400" b="1" i="0" u="sng" dirty="0" smtClean="0"/>
            <a:t>Carta de los DDFF </a:t>
          </a:r>
          <a:r>
            <a:rPr lang="es-ES" sz="2400" b="0" i="0" dirty="0" smtClean="0"/>
            <a:t>de </a:t>
          </a:r>
          <a:r>
            <a:rPr lang="es-ES" sz="2400" b="0" i="0" dirty="0" smtClean="0"/>
            <a:t>la UE (art.47)</a:t>
          </a:r>
          <a:endParaRPr lang="es-ES" sz="2400" dirty="0"/>
        </a:p>
      </dgm:t>
    </dgm:pt>
    <dgm:pt modelId="{6A240ACB-32A0-4A9F-B9B5-E32DB562B18E}" type="parTrans" cxnId="{D2949A78-CF0E-4266-B351-DDFA49105AEB}">
      <dgm:prSet/>
      <dgm:spPr/>
      <dgm:t>
        <a:bodyPr/>
        <a:lstStyle/>
        <a:p>
          <a:endParaRPr lang="es-ES"/>
        </a:p>
      </dgm:t>
    </dgm:pt>
    <dgm:pt modelId="{43911F1F-E7D8-4F3B-985D-8F663D3B42F1}" type="sibTrans" cxnId="{D2949A78-CF0E-4266-B351-DDFA49105AEB}">
      <dgm:prSet/>
      <dgm:spPr/>
      <dgm:t>
        <a:bodyPr/>
        <a:lstStyle/>
        <a:p>
          <a:endParaRPr lang="es-ES"/>
        </a:p>
      </dgm:t>
    </dgm:pt>
    <dgm:pt modelId="{1E85D0E6-6972-4BBA-8041-E5EA4F664F74}">
      <dgm:prSet custT="1"/>
      <dgm:spPr/>
      <dgm:t>
        <a:bodyPr/>
        <a:lstStyle/>
        <a:p>
          <a:pPr rtl="0"/>
          <a:r>
            <a:rPr lang="es-ES" sz="2400" b="0" i="0" dirty="0" smtClean="0"/>
            <a:t>La </a:t>
          </a:r>
          <a:r>
            <a:rPr lang="es-ES" sz="2400" b="1" i="0" u="sng" dirty="0" smtClean="0"/>
            <a:t>garantía de indemnidad debe extenderse a quienes sufren represalia por intentar formal o informalmente proteger a la persona que sufre de modo directo la </a:t>
          </a:r>
          <a:r>
            <a:rPr lang="es-ES" sz="2400" b="1" i="0" u="sng" dirty="0" smtClean="0"/>
            <a:t>discriminación = DISCRIMINACIÓN POR ASOCIACIÓN</a:t>
          </a:r>
          <a:endParaRPr lang="es-ES" sz="2400" b="1" u="sng" dirty="0"/>
        </a:p>
      </dgm:t>
    </dgm:pt>
    <dgm:pt modelId="{E32CC9A1-EB92-4F9A-9C21-EEAAF96E1CD6}" type="sibTrans" cxnId="{1E5A2B86-6988-4387-AC24-366E452BD5AF}">
      <dgm:prSet/>
      <dgm:spPr/>
      <dgm:t>
        <a:bodyPr/>
        <a:lstStyle/>
        <a:p>
          <a:endParaRPr lang="es-ES"/>
        </a:p>
      </dgm:t>
    </dgm:pt>
    <dgm:pt modelId="{BF3313E2-0B44-4D6D-8CAB-999ACA618C2D}" type="parTrans" cxnId="{1E5A2B86-6988-4387-AC24-366E452BD5AF}">
      <dgm:prSet/>
      <dgm:spPr/>
      <dgm:t>
        <a:bodyPr/>
        <a:lstStyle/>
        <a:p>
          <a:endParaRPr lang="es-ES"/>
        </a:p>
      </dgm:t>
    </dgm:pt>
    <dgm:pt modelId="{03C4161D-D070-4E7C-89A4-82E101500771}">
      <dgm:prSet custT="1"/>
      <dgm:spPr/>
      <dgm:t>
        <a:bodyPr/>
        <a:lstStyle/>
        <a:p>
          <a:pPr rtl="0"/>
          <a:r>
            <a:rPr lang="es-ES" sz="2400" b="0" i="0" dirty="0" smtClean="0"/>
            <a:t>La </a:t>
          </a:r>
          <a:r>
            <a:rPr lang="es-ES" sz="2400" b="1" i="0" u="sng" dirty="0" smtClean="0"/>
            <a:t>solución belga es excesivamente restrictiva, e impide el efecto útil de la Directiva</a:t>
          </a:r>
          <a:endParaRPr lang="es-ES" sz="2400" b="1" u="sng" dirty="0"/>
        </a:p>
      </dgm:t>
    </dgm:pt>
    <dgm:pt modelId="{03150FB2-580B-46C1-8651-944FC15C84A1}" type="sibTrans" cxnId="{2A8A1A00-CE97-4CAB-9FCD-32C9C6A2FA33}">
      <dgm:prSet/>
      <dgm:spPr/>
      <dgm:t>
        <a:bodyPr/>
        <a:lstStyle/>
        <a:p>
          <a:endParaRPr lang="es-ES"/>
        </a:p>
      </dgm:t>
    </dgm:pt>
    <dgm:pt modelId="{082C8EB6-DAF5-4A8B-9D7C-EB7D679F4CF0}" type="parTrans" cxnId="{2A8A1A00-CE97-4CAB-9FCD-32C9C6A2FA33}">
      <dgm:prSet/>
      <dgm:spPr/>
      <dgm:t>
        <a:bodyPr/>
        <a:lstStyle/>
        <a:p>
          <a:endParaRPr lang="es-ES"/>
        </a:p>
      </dgm:t>
    </dgm:pt>
    <dgm:pt modelId="{3F2D42D2-9876-43E3-8567-7CB58E2CF74E}" type="pres">
      <dgm:prSet presAssocID="{FF671DA3-6A6B-47B3-9CC0-EB642CDA47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26815D-FB0E-465D-B830-C2A5DBA4A58B}" type="pres">
      <dgm:prSet presAssocID="{95AB7228-06BB-457E-9DAB-11D1B2240715}" presName="linNode" presStyleCnt="0"/>
      <dgm:spPr/>
    </dgm:pt>
    <dgm:pt modelId="{8C943262-07F8-428D-AE69-9A56585ECE69}" type="pres">
      <dgm:prSet presAssocID="{95AB7228-06BB-457E-9DAB-11D1B224071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2FA089-F400-47CD-83D7-1B1B8DE54A90}" type="pres">
      <dgm:prSet presAssocID="{95AB7228-06BB-457E-9DAB-11D1B2240715}" presName="descendantText" presStyleLbl="alignAccFollowNode1" presStyleIdx="0" presStyleCnt="1" custScaleX="116318" custScaleY="116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949A78-CF0E-4266-B351-DDFA49105AEB}" srcId="{95AB7228-06BB-457E-9DAB-11D1B2240715}" destId="{7F638A96-EB61-4AAA-A4ED-EE182CEAD32A}" srcOrd="2" destOrd="0" parTransId="{6A240ACB-32A0-4A9F-B9B5-E32DB562B18E}" sibTransId="{43911F1F-E7D8-4F3B-985D-8F663D3B42F1}"/>
    <dgm:cxn modelId="{D727453C-9B6F-4828-BE72-D53130939547}" type="presOf" srcId="{69661935-0F89-4373-94FA-94BD1675AAA8}" destId="{E82FA089-F400-47CD-83D7-1B1B8DE54A90}" srcOrd="0" destOrd="0" presId="urn:microsoft.com/office/officeart/2005/8/layout/vList5"/>
    <dgm:cxn modelId="{E406C192-CE38-4FB7-BD78-1B3949A9FD1D}" type="presOf" srcId="{1E85D0E6-6972-4BBA-8041-E5EA4F664F74}" destId="{E82FA089-F400-47CD-83D7-1B1B8DE54A90}" srcOrd="0" destOrd="4" presId="urn:microsoft.com/office/officeart/2005/8/layout/vList5"/>
    <dgm:cxn modelId="{5154C7D3-5349-4D74-9947-1FC9D101939A}" type="presOf" srcId="{04BF60D4-3833-4418-9C3E-5DC580C177EC}" destId="{E82FA089-F400-47CD-83D7-1B1B8DE54A90}" srcOrd="0" destOrd="1" presId="urn:microsoft.com/office/officeart/2005/8/layout/vList5"/>
    <dgm:cxn modelId="{2A8A1A00-CE97-4CAB-9FCD-32C9C6A2FA33}" srcId="{95AB7228-06BB-457E-9DAB-11D1B2240715}" destId="{03C4161D-D070-4E7C-89A4-82E101500771}" srcOrd="3" destOrd="0" parTransId="{082C8EB6-DAF5-4A8B-9D7C-EB7D679F4CF0}" sibTransId="{03150FB2-580B-46C1-8651-944FC15C84A1}"/>
    <dgm:cxn modelId="{D274EF70-A4CB-4096-BDF1-AFDF20C346F0}" type="presOf" srcId="{95AB7228-06BB-457E-9DAB-11D1B2240715}" destId="{8C943262-07F8-428D-AE69-9A56585ECE69}" srcOrd="0" destOrd="0" presId="urn:microsoft.com/office/officeart/2005/8/layout/vList5"/>
    <dgm:cxn modelId="{1E5A2B86-6988-4387-AC24-366E452BD5AF}" srcId="{95AB7228-06BB-457E-9DAB-11D1B2240715}" destId="{1E85D0E6-6972-4BBA-8041-E5EA4F664F74}" srcOrd="4" destOrd="0" parTransId="{BF3313E2-0B44-4D6D-8CAB-999ACA618C2D}" sibTransId="{E32CC9A1-EB92-4F9A-9C21-EEAAF96E1CD6}"/>
    <dgm:cxn modelId="{59628FF8-F698-4BA9-B5CE-D713F8DA005E}" srcId="{FF671DA3-6A6B-47B3-9CC0-EB642CDA4782}" destId="{95AB7228-06BB-457E-9DAB-11D1B2240715}" srcOrd="0" destOrd="0" parTransId="{2843B9B5-DC17-42C2-BEAB-39D6EDCD0C9A}" sibTransId="{5F37ED74-97CA-4ACD-8B65-B8AFCD90E0F6}"/>
    <dgm:cxn modelId="{49C81DE8-B582-47E8-B5C5-E32A403FF5B2}" type="presOf" srcId="{03C4161D-D070-4E7C-89A4-82E101500771}" destId="{E82FA089-F400-47CD-83D7-1B1B8DE54A90}" srcOrd="0" destOrd="3" presId="urn:microsoft.com/office/officeart/2005/8/layout/vList5"/>
    <dgm:cxn modelId="{A2A98991-86A2-4EDE-AD52-6629D4953D6F}" type="presOf" srcId="{7F638A96-EB61-4AAA-A4ED-EE182CEAD32A}" destId="{E82FA089-F400-47CD-83D7-1B1B8DE54A90}" srcOrd="0" destOrd="2" presId="urn:microsoft.com/office/officeart/2005/8/layout/vList5"/>
    <dgm:cxn modelId="{27CD94C2-80AC-4660-9923-FBAEDC6C1BE7}" type="presOf" srcId="{FF671DA3-6A6B-47B3-9CC0-EB642CDA4782}" destId="{3F2D42D2-9876-43E3-8567-7CB58E2CF74E}" srcOrd="0" destOrd="0" presId="urn:microsoft.com/office/officeart/2005/8/layout/vList5"/>
    <dgm:cxn modelId="{618226D8-A933-4A01-A122-1F0E5343275E}" srcId="{95AB7228-06BB-457E-9DAB-11D1B2240715}" destId="{04BF60D4-3833-4418-9C3E-5DC580C177EC}" srcOrd="1" destOrd="0" parTransId="{F5F7BE79-01F0-45C7-A455-E2A71944BABE}" sibTransId="{3031148B-2DD2-49CF-8ADC-3F65D3FB9C9F}"/>
    <dgm:cxn modelId="{486FFED7-7B14-4B26-B7F3-A59E11B611E7}" srcId="{95AB7228-06BB-457E-9DAB-11D1B2240715}" destId="{69661935-0F89-4373-94FA-94BD1675AAA8}" srcOrd="0" destOrd="0" parTransId="{05DE72DC-9833-4118-B1A8-E08B38936007}" sibTransId="{6480D582-6CEC-4BDC-9FAB-6455858A1285}"/>
    <dgm:cxn modelId="{AB09D259-5CD3-4CDB-99D9-93272430B603}" type="presParOf" srcId="{3F2D42D2-9876-43E3-8567-7CB58E2CF74E}" destId="{6026815D-FB0E-465D-B830-C2A5DBA4A58B}" srcOrd="0" destOrd="0" presId="urn:microsoft.com/office/officeart/2005/8/layout/vList5"/>
    <dgm:cxn modelId="{803D0217-402C-4387-B7E0-D99E3B188BAF}" type="presParOf" srcId="{6026815D-FB0E-465D-B830-C2A5DBA4A58B}" destId="{8C943262-07F8-428D-AE69-9A56585ECE69}" srcOrd="0" destOrd="0" presId="urn:microsoft.com/office/officeart/2005/8/layout/vList5"/>
    <dgm:cxn modelId="{6ED880F0-A7F9-4D18-837A-9DCFCA47C691}" type="presParOf" srcId="{6026815D-FB0E-465D-B830-C2A5DBA4A58B}" destId="{E82FA089-F400-47CD-83D7-1B1B8DE54A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10C59-46D8-4660-90F5-141E2E898772}">
      <dsp:nvSpPr>
        <dsp:cNvPr id="0" name=""/>
        <dsp:cNvSpPr/>
      </dsp:nvSpPr>
      <dsp:spPr>
        <a:xfrm>
          <a:off x="819350" y="0"/>
          <a:ext cx="9285972" cy="440865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E0273E-E22C-417B-9C23-02971397BEDF}">
      <dsp:nvSpPr>
        <dsp:cNvPr id="0" name=""/>
        <dsp:cNvSpPr/>
      </dsp:nvSpPr>
      <dsp:spPr>
        <a:xfrm>
          <a:off x="370201" y="1322595"/>
          <a:ext cx="3277402" cy="17634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DIFERENCIAS SALARIALES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JUSTIFICADAS = tipo de trabajo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y condiciones y circunstancias</a:t>
          </a:r>
          <a:endParaRPr lang="es-ES" sz="1800" kern="1200" dirty="0"/>
        </a:p>
      </dsp:txBody>
      <dsp:txXfrm>
        <a:off x="456286" y="1408680"/>
        <a:ext cx="3105232" cy="1591291"/>
      </dsp:txXfrm>
    </dsp:sp>
    <dsp:sp modelId="{0C560A81-07CB-4BD4-B619-2D6EE8B9371F}">
      <dsp:nvSpPr>
        <dsp:cNvPr id="0" name=""/>
        <dsp:cNvSpPr/>
      </dsp:nvSpPr>
      <dsp:spPr>
        <a:xfrm>
          <a:off x="3823635" y="1322595"/>
          <a:ext cx="3277402" cy="17634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DESIGUALDAD Y DISCRIMINACIÓN RETRIBUTIVA = diferencias injustificadas (STC 34/1984)</a:t>
          </a:r>
          <a:endParaRPr lang="es-ES" sz="1800" kern="1200" dirty="0"/>
        </a:p>
      </dsp:txBody>
      <dsp:txXfrm>
        <a:off x="3909720" y="1408680"/>
        <a:ext cx="3105232" cy="1591291"/>
      </dsp:txXfrm>
    </dsp:sp>
    <dsp:sp modelId="{EA66D0A6-DB23-4CC7-8848-8983B5963CBE}">
      <dsp:nvSpPr>
        <dsp:cNvPr id="0" name=""/>
        <dsp:cNvSpPr/>
      </dsp:nvSpPr>
      <dsp:spPr>
        <a:xfrm>
          <a:off x="7277070" y="1322595"/>
          <a:ext cx="3277402" cy="17634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BRECHA DE GÉNERO</a:t>
          </a:r>
          <a:endParaRPr lang="es-ES" sz="1800" kern="1200"/>
        </a:p>
      </dsp:txBody>
      <dsp:txXfrm>
        <a:off x="7363155" y="1408680"/>
        <a:ext cx="3105232" cy="15912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A1087-C282-47DC-AE50-4A03FB5AABC6}">
      <dsp:nvSpPr>
        <dsp:cNvPr id="0" name=""/>
        <dsp:cNvSpPr/>
      </dsp:nvSpPr>
      <dsp:spPr>
        <a:xfrm>
          <a:off x="0" y="143598"/>
          <a:ext cx="8596312" cy="359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“el riesgo de </a:t>
          </a:r>
          <a:r>
            <a:rPr lang="es-ES" sz="3200" b="1" u="sng" kern="1200" dirty="0" smtClean="0"/>
            <a:t>pérdida del empleo como consecuencia de la maternidad </a:t>
          </a:r>
          <a:r>
            <a:rPr lang="es-ES" sz="3200" kern="1200" dirty="0" smtClean="0"/>
            <a:t>constituye el problema más importante, junto con la </a:t>
          </a:r>
          <a:r>
            <a:rPr lang="es-ES" sz="3200" b="1" u="sng" kern="1200" dirty="0" smtClean="0"/>
            <a:t>desigualdad retributiva</a:t>
          </a:r>
          <a:r>
            <a:rPr lang="es-ES" sz="3200" kern="1200" dirty="0" smtClean="0"/>
            <a:t>, con que se enfrenta la efectividad del principio de no discriminación por razón de sexo en el ámbito de las relaciones laborales…”. </a:t>
          </a:r>
          <a:endParaRPr lang="es-ES" sz="3200" kern="1200" dirty="0"/>
        </a:p>
      </dsp:txBody>
      <dsp:txXfrm>
        <a:off x="175456" y="319054"/>
        <a:ext cx="8245400" cy="32433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02540-498B-436B-A6F2-4C894AA3ADE3}">
      <dsp:nvSpPr>
        <dsp:cNvPr id="0" name=""/>
        <dsp:cNvSpPr/>
      </dsp:nvSpPr>
      <dsp:spPr>
        <a:xfrm>
          <a:off x="4739" y="0"/>
          <a:ext cx="5428638" cy="5269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Mujeres en sanidad, educación, textil, cuidados, comercio, hostelería, limpieza… </a:t>
          </a:r>
          <a:endParaRPr lang="es-ES" sz="2800" kern="1200" dirty="0"/>
        </a:p>
      </dsp:txBody>
      <dsp:txXfrm>
        <a:off x="4739" y="2107932"/>
        <a:ext cx="5428638" cy="2107932"/>
      </dsp:txXfrm>
    </dsp:sp>
    <dsp:sp modelId="{64782E11-558B-47D2-AE8C-7D11C837FF10}">
      <dsp:nvSpPr>
        <dsp:cNvPr id="0" name=""/>
        <dsp:cNvSpPr/>
      </dsp:nvSpPr>
      <dsp:spPr>
        <a:xfrm>
          <a:off x="1639814" y="285041"/>
          <a:ext cx="2086293" cy="2105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81678-2372-46AE-BB0A-7D434FFF379C}">
      <dsp:nvSpPr>
        <dsp:cNvPr id="0" name=""/>
        <dsp:cNvSpPr/>
      </dsp:nvSpPr>
      <dsp:spPr>
        <a:xfrm>
          <a:off x="5596237" y="0"/>
          <a:ext cx="5428638" cy="5269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Hombres en STEM</a:t>
          </a:r>
          <a:endParaRPr lang="es-ES" sz="2800" kern="1200" dirty="0"/>
        </a:p>
      </dsp:txBody>
      <dsp:txXfrm>
        <a:off x="5596237" y="2107932"/>
        <a:ext cx="5428638" cy="2107932"/>
      </dsp:txXfrm>
    </dsp:sp>
    <dsp:sp modelId="{29A86159-E6B6-49F4-9BB1-6563E0697AE5}">
      <dsp:nvSpPr>
        <dsp:cNvPr id="0" name=""/>
        <dsp:cNvSpPr/>
      </dsp:nvSpPr>
      <dsp:spPr>
        <a:xfrm>
          <a:off x="7059678" y="411241"/>
          <a:ext cx="2573949" cy="22799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ABE6D-15F2-4C90-A8D7-DBEA02FA712A}">
      <dsp:nvSpPr>
        <dsp:cNvPr id="0" name=""/>
        <dsp:cNvSpPr/>
      </dsp:nvSpPr>
      <dsp:spPr>
        <a:xfrm>
          <a:off x="441184" y="4215865"/>
          <a:ext cx="10147245" cy="79047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0F37B-9CF6-485D-843D-CD29D9434B32}">
      <dsp:nvSpPr>
        <dsp:cNvPr id="0" name=""/>
        <dsp:cNvSpPr/>
      </dsp:nvSpPr>
      <dsp:spPr>
        <a:xfrm>
          <a:off x="0" y="3170"/>
          <a:ext cx="10752667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NORMATIVA FRANQUISTA</a:t>
          </a:r>
          <a:endParaRPr lang="es-ES" sz="1800" kern="1200" dirty="0"/>
        </a:p>
      </dsp:txBody>
      <dsp:txXfrm>
        <a:off x="41123" y="44293"/>
        <a:ext cx="10670421" cy="760154"/>
      </dsp:txXfrm>
    </dsp:sp>
    <dsp:sp modelId="{E2345AAA-ECA1-48D6-A624-9BF77B2CABB1}">
      <dsp:nvSpPr>
        <dsp:cNvPr id="0" name=""/>
        <dsp:cNvSpPr/>
      </dsp:nvSpPr>
      <dsp:spPr>
        <a:xfrm>
          <a:off x="0" y="845570"/>
          <a:ext cx="10752667" cy="146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9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Fuero del Trabajo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Excedencia por matrimonio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Prohibición de contratación con mujeres casadas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Seguros sociales y subsidios natalistas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b="1" u="sng" kern="1200" dirty="0" smtClean="0"/>
            <a:t>Decreto de 1957…= hasta STC 229/1992, y LPRL 1995 (que formalmente lo deroga)</a:t>
          </a:r>
          <a:endParaRPr lang="es-ES" sz="1800" b="1" u="sng" kern="1200" dirty="0"/>
        </a:p>
      </dsp:txBody>
      <dsp:txXfrm>
        <a:off x="0" y="845570"/>
        <a:ext cx="10752667" cy="1467112"/>
      </dsp:txXfrm>
    </dsp:sp>
    <dsp:sp modelId="{81847FF3-6381-4AD0-B221-613C7B5EEA51}">
      <dsp:nvSpPr>
        <dsp:cNvPr id="0" name=""/>
        <dsp:cNvSpPr/>
      </dsp:nvSpPr>
      <dsp:spPr>
        <a:xfrm>
          <a:off x="0" y="2312683"/>
          <a:ext cx="10752667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dirty="0" smtClean="0"/>
            <a:t>Reincorporación</a:t>
          </a:r>
          <a:r>
            <a:rPr lang="es-ES" sz="1800" kern="1200" dirty="0" smtClean="0"/>
            <a:t> de la mujer al empleo en desventaja</a:t>
          </a:r>
          <a:endParaRPr lang="es-ES" sz="1800" kern="1200" dirty="0"/>
        </a:p>
      </dsp:txBody>
      <dsp:txXfrm>
        <a:off x="41123" y="2353806"/>
        <a:ext cx="10670421" cy="760154"/>
      </dsp:txXfrm>
    </dsp:sp>
    <dsp:sp modelId="{F55F6F14-A9FD-45C1-8FDA-3853F79D46B6}">
      <dsp:nvSpPr>
        <dsp:cNvPr id="0" name=""/>
        <dsp:cNvSpPr/>
      </dsp:nvSpPr>
      <dsp:spPr>
        <a:xfrm>
          <a:off x="0" y="3155083"/>
          <a:ext cx="10752667" cy="88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9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menor experiencia y formación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no había mujeres en la Universidad (no podían ser jueces ni fiscales)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ni en la FP</a:t>
          </a:r>
          <a:endParaRPr lang="es-ES" sz="1800" kern="1200" dirty="0"/>
        </a:p>
      </dsp:txBody>
      <dsp:txXfrm>
        <a:off x="0" y="3155083"/>
        <a:ext cx="10752667" cy="884924"/>
      </dsp:txXfrm>
    </dsp:sp>
    <dsp:sp modelId="{087DBCAD-7CAE-4F82-8925-F524A9ACEA6A}">
      <dsp:nvSpPr>
        <dsp:cNvPr id="0" name=""/>
        <dsp:cNvSpPr/>
      </dsp:nvSpPr>
      <dsp:spPr>
        <a:xfrm>
          <a:off x="0" y="4040008"/>
          <a:ext cx="10752667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profesiones y </a:t>
          </a:r>
          <a:r>
            <a:rPr lang="es-ES" sz="1800" u="sng" kern="1200" dirty="0" smtClean="0"/>
            <a:t>sectores feminizados</a:t>
          </a:r>
          <a:endParaRPr lang="es-ES" sz="1800" kern="1200" dirty="0"/>
        </a:p>
      </dsp:txBody>
      <dsp:txXfrm>
        <a:off x="41123" y="4081131"/>
        <a:ext cx="10670421" cy="760154"/>
      </dsp:txXfrm>
    </dsp:sp>
    <dsp:sp modelId="{9263C11A-F832-41FB-B46D-6DFD2E0B0995}">
      <dsp:nvSpPr>
        <dsp:cNvPr id="0" name=""/>
        <dsp:cNvSpPr/>
      </dsp:nvSpPr>
      <dsp:spPr>
        <a:xfrm>
          <a:off x="0" y="4882408"/>
          <a:ext cx="10752667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9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u="sng" kern="1200" dirty="0" smtClean="0"/>
            <a:t>De los que no estaba </a:t>
          </a:r>
          <a:r>
            <a:rPr lang="es-ES" sz="1800" b="1" u="sng" kern="1200" dirty="0" smtClean="0"/>
            <a:t>legalmente excluida </a:t>
          </a:r>
          <a:endParaRPr lang="es-ES" sz="1800" b="1" u="sng" kern="1200" dirty="0"/>
        </a:p>
      </dsp:txBody>
      <dsp:txXfrm>
        <a:off x="0" y="4882408"/>
        <a:ext cx="10752667" cy="745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7423-20DF-4419-9C12-D7852D76EDDB}">
      <dsp:nvSpPr>
        <dsp:cNvPr id="0" name=""/>
        <dsp:cNvSpPr/>
      </dsp:nvSpPr>
      <dsp:spPr>
        <a:xfrm>
          <a:off x="976887" y="10557"/>
          <a:ext cx="3860321" cy="386032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Donde hay </a:t>
          </a:r>
          <a:r>
            <a:rPr lang="es-ES" sz="3800" b="1" u="sng" kern="1200" dirty="0" smtClean="0"/>
            <a:t>más mano de obra femenina</a:t>
          </a:r>
          <a:endParaRPr lang="es-ES" sz="3800" kern="1200" dirty="0"/>
        </a:p>
      </dsp:txBody>
      <dsp:txXfrm>
        <a:off x="1515941" y="465772"/>
        <a:ext cx="2225771" cy="2949892"/>
      </dsp:txXfrm>
    </dsp:sp>
    <dsp:sp modelId="{BADFEF7D-EB19-4721-B6F3-766AF8F5AC04}">
      <dsp:nvSpPr>
        <dsp:cNvPr id="0" name=""/>
        <dsp:cNvSpPr/>
      </dsp:nvSpPr>
      <dsp:spPr>
        <a:xfrm>
          <a:off x="3759102" y="10557"/>
          <a:ext cx="3860321" cy="386032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u="sng" kern="1200" dirty="0" smtClean="0"/>
            <a:t>¡¡¡los salarios presionan a la baja!!!!</a:t>
          </a:r>
          <a:endParaRPr lang="es-ES" sz="3800" kern="1200" dirty="0"/>
        </a:p>
      </dsp:txBody>
      <dsp:txXfrm>
        <a:off x="4854598" y="465772"/>
        <a:ext cx="2225771" cy="29498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BA75F-978F-471E-9B8B-E07212035DC7}">
      <dsp:nvSpPr>
        <dsp:cNvPr id="0" name=""/>
        <dsp:cNvSpPr/>
      </dsp:nvSpPr>
      <dsp:spPr>
        <a:xfrm>
          <a:off x="7809" y="272297"/>
          <a:ext cx="2174074" cy="3740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SISTEMA DE PROMOCIÓN</a:t>
          </a:r>
        </a:p>
      </dsp:txBody>
      <dsp:txXfrm>
        <a:off x="71485" y="335973"/>
        <a:ext cx="2046722" cy="3613467"/>
      </dsp:txXfrm>
    </dsp:sp>
    <dsp:sp modelId="{816CB74E-EFD5-4E2F-8665-EC1A27809125}">
      <dsp:nvSpPr>
        <dsp:cNvPr id="0" name=""/>
        <dsp:cNvSpPr/>
      </dsp:nvSpPr>
      <dsp:spPr>
        <a:xfrm rot="56699">
          <a:off x="2334891" y="1938940"/>
          <a:ext cx="324465" cy="453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2334898" y="2028896"/>
        <a:ext cx="227126" cy="272275"/>
      </dsp:txXfrm>
    </dsp:sp>
    <dsp:sp modelId="{DD5B6604-7D07-4DFD-BD4B-F144693481C7}">
      <dsp:nvSpPr>
        <dsp:cNvPr id="0" name=""/>
        <dsp:cNvSpPr/>
      </dsp:nvSpPr>
      <dsp:spPr>
        <a:xfrm>
          <a:off x="2794001" y="360948"/>
          <a:ext cx="2110818" cy="3654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Ascensos por libre designación, sin publicidad y con “secretismo”, o mediante “cooptación</a:t>
          </a:r>
          <a:r>
            <a:rPr lang="es-ES" sz="2000" kern="1200" dirty="0" smtClean="0"/>
            <a:t>” (evaluación continuada por el superior jerárquico)</a:t>
          </a:r>
        </a:p>
      </dsp:txBody>
      <dsp:txXfrm>
        <a:off x="2855825" y="422772"/>
        <a:ext cx="1987170" cy="3530740"/>
      </dsp:txXfrm>
    </dsp:sp>
    <dsp:sp modelId="{C6193EC6-71E2-4DCE-8AD7-A41004DF3315}">
      <dsp:nvSpPr>
        <dsp:cNvPr id="0" name=""/>
        <dsp:cNvSpPr/>
      </dsp:nvSpPr>
      <dsp:spPr>
        <a:xfrm rot="21544657">
          <a:off x="5117723" y="1937191"/>
          <a:ext cx="451477" cy="453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117732" y="2029040"/>
        <a:ext cx="316034" cy="272275"/>
      </dsp:txXfrm>
    </dsp:sp>
    <dsp:sp modelId="{343FAD22-3EFE-4D78-A34E-3AE458DFAD15}">
      <dsp:nvSpPr>
        <dsp:cNvPr id="0" name=""/>
        <dsp:cNvSpPr/>
      </dsp:nvSpPr>
      <dsp:spPr>
        <a:xfrm>
          <a:off x="5756553" y="336878"/>
          <a:ext cx="1829813" cy="361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Asistencia a cursos de </a:t>
          </a:r>
          <a:r>
            <a:rPr lang="es-ES" sz="2000" u="sng" kern="1200" dirty="0" smtClean="0"/>
            <a:t>formación discrecional</a:t>
          </a:r>
        </a:p>
      </dsp:txBody>
      <dsp:txXfrm>
        <a:off x="5810146" y="390471"/>
        <a:ext cx="1722627" cy="3504472"/>
      </dsp:txXfrm>
    </dsp:sp>
    <dsp:sp modelId="{76B575A9-6DF2-4095-AC78-FDF26C627212}">
      <dsp:nvSpPr>
        <dsp:cNvPr id="0" name=""/>
        <dsp:cNvSpPr/>
      </dsp:nvSpPr>
      <dsp:spPr>
        <a:xfrm>
          <a:off x="7771301" y="1915810"/>
          <a:ext cx="392059" cy="4537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7771301" y="2006569"/>
        <a:ext cx="274441" cy="272275"/>
      </dsp:txXfrm>
    </dsp:sp>
    <dsp:sp modelId="{14AF83BA-60A8-4AF2-B4E2-CD76CF72E6C7}">
      <dsp:nvSpPr>
        <dsp:cNvPr id="0" name=""/>
        <dsp:cNvSpPr/>
      </dsp:nvSpPr>
      <dsp:spPr>
        <a:xfrm>
          <a:off x="8326102" y="372983"/>
          <a:ext cx="2137277" cy="3539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admite la </a:t>
          </a:r>
          <a:r>
            <a:rPr lang="es-ES" sz="2000" b="1" u="sng" kern="1200" dirty="0" smtClean="0"/>
            <a:t>prueba estadística=</a:t>
          </a:r>
          <a:r>
            <a:rPr lang="es-ES" sz="2000" kern="1200" dirty="0" smtClean="0"/>
            <a:t> </a:t>
          </a:r>
          <a:r>
            <a:rPr lang="es-ES" sz="2000" b="1" u="sng" kern="1200" dirty="0" smtClean="0"/>
            <a:t>discriminación</a:t>
          </a:r>
          <a:endParaRPr lang="es-ES" sz="2000" b="1" u="sng" kern="1200" dirty="0"/>
        </a:p>
      </dsp:txBody>
      <dsp:txXfrm>
        <a:off x="8388701" y="435582"/>
        <a:ext cx="2012079" cy="34142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53C6D-F49B-4D8A-BAE0-EEA724B135E7}">
      <dsp:nvSpPr>
        <dsp:cNvPr id="0" name=""/>
        <dsp:cNvSpPr/>
      </dsp:nvSpPr>
      <dsp:spPr>
        <a:xfrm>
          <a:off x="0" y="4160178"/>
          <a:ext cx="11029615" cy="1326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Persistencia de criterios de valoración del trabajo sexualmente caracterizados, </a:t>
          </a:r>
          <a:r>
            <a:rPr lang="es-ES" sz="2400" b="1" u="sng" kern="1200" dirty="0" smtClean="0"/>
            <a:t>no neutros</a:t>
          </a:r>
          <a:endParaRPr lang="es-ES" sz="2400" b="1" u="sng" kern="1200" dirty="0"/>
        </a:p>
      </dsp:txBody>
      <dsp:txXfrm>
        <a:off x="0" y="4160178"/>
        <a:ext cx="11029615" cy="1326058"/>
      </dsp:txXfrm>
    </dsp:sp>
    <dsp:sp modelId="{AEE778BC-CFDA-4C14-9E91-BC01BFBAA7F4}">
      <dsp:nvSpPr>
        <dsp:cNvPr id="0" name=""/>
        <dsp:cNvSpPr/>
      </dsp:nvSpPr>
      <dsp:spPr>
        <a:xfrm rot="10800000">
          <a:off x="0" y="2756268"/>
          <a:ext cx="11029615" cy="142380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Dificultad de movilidad entre puestos feminizados y masculinizados </a:t>
          </a:r>
          <a:endParaRPr lang="es-ES" sz="2400" kern="1200" dirty="0"/>
        </a:p>
      </dsp:txBody>
      <dsp:txXfrm rot="10800000">
        <a:off x="0" y="2756268"/>
        <a:ext cx="11029615" cy="925143"/>
      </dsp:txXfrm>
    </dsp:sp>
    <dsp:sp modelId="{819EB7FA-1CDA-47DC-AA23-F287B5B0C51D}">
      <dsp:nvSpPr>
        <dsp:cNvPr id="0" name=""/>
        <dsp:cNvSpPr/>
      </dsp:nvSpPr>
      <dsp:spPr>
        <a:xfrm rot="10800000">
          <a:off x="0" y="0"/>
          <a:ext cx="11029615" cy="277599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el </a:t>
          </a:r>
          <a:r>
            <a:rPr lang="es-ES" sz="2400" b="1" u="sng" kern="1200" dirty="0" smtClean="0"/>
            <a:t>“salario femenino” del sistema ordenancista</a:t>
          </a:r>
          <a:endParaRPr lang="es-ES" sz="2400" b="1" u="sng" kern="1200" dirty="0"/>
        </a:p>
      </dsp:txBody>
      <dsp:txXfrm rot="-10800000">
        <a:off x="0" y="0"/>
        <a:ext cx="11029615" cy="974374"/>
      </dsp:txXfrm>
    </dsp:sp>
    <dsp:sp modelId="{0FD039B1-28A5-4920-B906-23B9A564CB7B}">
      <dsp:nvSpPr>
        <dsp:cNvPr id="0" name=""/>
        <dsp:cNvSpPr/>
      </dsp:nvSpPr>
      <dsp:spPr>
        <a:xfrm>
          <a:off x="5385" y="1084279"/>
          <a:ext cx="3672947" cy="6098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minusvaloración del trabajo realizado por mujeres</a:t>
          </a:r>
          <a:endParaRPr lang="es-ES" sz="2400" kern="1200" dirty="0"/>
        </a:p>
      </dsp:txBody>
      <dsp:txXfrm>
        <a:off x="5385" y="1084279"/>
        <a:ext cx="3672947" cy="609804"/>
      </dsp:txXfrm>
    </dsp:sp>
    <dsp:sp modelId="{43EF8D0A-C4F2-48B0-B871-9A841A5F181B}">
      <dsp:nvSpPr>
        <dsp:cNvPr id="0" name=""/>
        <dsp:cNvSpPr/>
      </dsp:nvSpPr>
      <dsp:spPr>
        <a:xfrm>
          <a:off x="3678333" y="1084279"/>
          <a:ext cx="3672947" cy="6098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= prejuicio de que es menos productivo</a:t>
          </a:r>
          <a:endParaRPr lang="es-ES" sz="2400" kern="1200" dirty="0"/>
        </a:p>
      </dsp:txBody>
      <dsp:txXfrm>
        <a:off x="3678333" y="1084279"/>
        <a:ext cx="3672947" cy="609804"/>
      </dsp:txXfrm>
    </dsp:sp>
    <dsp:sp modelId="{846A39C3-1821-4382-ACF3-8535611BCD7F}">
      <dsp:nvSpPr>
        <dsp:cNvPr id="0" name=""/>
        <dsp:cNvSpPr/>
      </dsp:nvSpPr>
      <dsp:spPr>
        <a:xfrm>
          <a:off x="7351281" y="1084279"/>
          <a:ext cx="3672947" cy="6098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 exige menos cualificación, esfuerzo y responsabilidad</a:t>
          </a:r>
          <a:endParaRPr lang="es-ES" sz="2400" kern="1200" dirty="0"/>
        </a:p>
      </dsp:txBody>
      <dsp:txXfrm>
        <a:off x="7351281" y="1084279"/>
        <a:ext cx="3672947" cy="6098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35A2-19C5-497B-A35B-6CE1FC2E019A}">
      <dsp:nvSpPr>
        <dsp:cNvPr id="0" name=""/>
        <dsp:cNvSpPr/>
      </dsp:nvSpPr>
      <dsp:spPr>
        <a:xfrm>
          <a:off x="0" y="346285"/>
          <a:ext cx="859666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u="sng" kern="1200" smtClean="0"/>
            <a:t>Ordenación JERARQUIZADA </a:t>
          </a:r>
          <a:r>
            <a:rPr lang="es-ES" sz="2800" kern="1200" smtClean="0"/>
            <a:t>de puestos de trabajo</a:t>
          </a:r>
          <a:endParaRPr lang="es-ES" sz="2800" kern="1200"/>
        </a:p>
      </dsp:txBody>
      <dsp:txXfrm>
        <a:off x="31984" y="378269"/>
        <a:ext cx="8532700" cy="591232"/>
      </dsp:txXfrm>
    </dsp:sp>
    <dsp:sp modelId="{A924C602-8A1F-470E-8DDA-032E13B967A1}">
      <dsp:nvSpPr>
        <dsp:cNvPr id="0" name=""/>
        <dsp:cNvSpPr/>
      </dsp:nvSpPr>
      <dsp:spPr>
        <a:xfrm>
          <a:off x="0" y="1082125"/>
          <a:ext cx="859666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Descriptores excesivamente </a:t>
          </a:r>
          <a:r>
            <a:rPr lang="es-ES" sz="2800" b="1" u="sng" kern="1200" smtClean="0"/>
            <a:t>GENÉRICOS</a:t>
          </a:r>
          <a:endParaRPr lang="es-ES" sz="2800" kern="1200"/>
        </a:p>
      </dsp:txBody>
      <dsp:txXfrm>
        <a:off x="31984" y="1114109"/>
        <a:ext cx="8532700" cy="591232"/>
      </dsp:txXfrm>
    </dsp:sp>
    <dsp:sp modelId="{7606456F-F659-4208-8880-42654E3F36CB}">
      <dsp:nvSpPr>
        <dsp:cNvPr id="0" name=""/>
        <dsp:cNvSpPr/>
      </dsp:nvSpPr>
      <dsp:spPr>
        <a:xfrm>
          <a:off x="0" y="1817965"/>
          <a:ext cx="859666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Persistencia de </a:t>
          </a:r>
          <a:r>
            <a:rPr lang="es-ES" sz="2800" b="1" u="sng" kern="1200" smtClean="0"/>
            <a:t>sesgos de género </a:t>
          </a:r>
          <a:endParaRPr lang="es-ES" sz="2800" kern="1200"/>
        </a:p>
      </dsp:txBody>
      <dsp:txXfrm>
        <a:off x="31984" y="1849949"/>
        <a:ext cx="8532700" cy="591232"/>
      </dsp:txXfrm>
    </dsp:sp>
    <dsp:sp modelId="{1FC99113-E097-4973-A281-E74E3468B16D}">
      <dsp:nvSpPr>
        <dsp:cNvPr id="0" name=""/>
        <dsp:cNvSpPr/>
      </dsp:nvSpPr>
      <dsp:spPr>
        <a:xfrm>
          <a:off x="0" y="2553805"/>
          <a:ext cx="859666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u="sng" kern="1200" dirty="0" smtClean="0"/>
            <a:t>No se sigue el “</a:t>
          </a:r>
          <a:r>
            <a:rPr lang="es-ES" sz="2800" i="1" u="sng" kern="1200" dirty="0" smtClean="0"/>
            <a:t>Método de puntos por factor</a:t>
          </a:r>
          <a:r>
            <a:rPr lang="es-ES" sz="2800" u="sng" kern="1200" dirty="0" smtClean="0"/>
            <a:t>” OIT</a:t>
          </a:r>
          <a:endParaRPr lang="es-ES" sz="2800" kern="1200" dirty="0"/>
        </a:p>
      </dsp:txBody>
      <dsp:txXfrm>
        <a:off x="31984" y="2585789"/>
        <a:ext cx="8532700" cy="591232"/>
      </dsp:txXfrm>
    </dsp:sp>
    <dsp:sp modelId="{4257D966-75A2-42F9-A97A-2E79FFA2A48C}">
      <dsp:nvSpPr>
        <dsp:cNvPr id="0" name=""/>
        <dsp:cNvSpPr/>
      </dsp:nvSpPr>
      <dsp:spPr>
        <a:xfrm>
          <a:off x="0" y="3209005"/>
          <a:ext cx="8596668" cy="154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4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smtClean="0"/>
            <a:t>Cualificaciones: formación, experiencia, trayectoria…</a:t>
          </a: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smtClean="0"/>
            <a:t>Esfuerzos: físico, pero ¿mental y emocional?</a:t>
          </a: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smtClean="0"/>
            <a:t>Responsabilidad: se equipara al MANDO ¿otro tipo?</a:t>
          </a: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smtClean="0"/>
            <a:t>Condiciones de trabajo: ¿cuáles?</a:t>
          </a:r>
          <a:endParaRPr lang="es-ES" sz="2200" kern="1200" dirty="0"/>
        </a:p>
      </dsp:txBody>
      <dsp:txXfrm>
        <a:off x="0" y="3209005"/>
        <a:ext cx="8596668" cy="15460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1F52E-AC82-4F8D-BFC2-627970870779}">
      <dsp:nvSpPr>
        <dsp:cNvPr id="0" name=""/>
        <dsp:cNvSpPr/>
      </dsp:nvSpPr>
      <dsp:spPr>
        <a:xfrm>
          <a:off x="0" y="1368443"/>
          <a:ext cx="8596668" cy="182459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E0CF5-3742-47CB-8C82-DF7195A8670F}">
      <dsp:nvSpPr>
        <dsp:cNvPr id="0" name=""/>
        <dsp:cNvSpPr/>
      </dsp:nvSpPr>
      <dsp:spPr>
        <a:xfrm>
          <a:off x="7274" y="-57314"/>
          <a:ext cx="3660919" cy="2053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Conclusión general</a:t>
          </a:r>
          <a:endParaRPr lang="es-ES" sz="2800" kern="1200" dirty="0"/>
        </a:p>
      </dsp:txBody>
      <dsp:txXfrm>
        <a:off x="7274" y="-57314"/>
        <a:ext cx="3660919" cy="2053851"/>
      </dsp:txXfrm>
    </dsp:sp>
    <dsp:sp modelId="{F1147B99-E17B-4004-871C-D989836AB6A4}">
      <dsp:nvSpPr>
        <dsp:cNvPr id="0" name=""/>
        <dsp:cNvSpPr/>
      </dsp:nvSpPr>
      <dsp:spPr>
        <a:xfrm>
          <a:off x="1609660" y="2109980"/>
          <a:ext cx="456147" cy="456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ABDDD-EF00-47CE-9DAB-BCBADC96591E}">
      <dsp:nvSpPr>
        <dsp:cNvPr id="0" name=""/>
        <dsp:cNvSpPr/>
      </dsp:nvSpPr>
      <dsp:spPr>
        <a:xfrm>
          <a:off x="3851239" y="2564941"/>
          <a:ext cx="3878487" cy="2053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HIPERVALORACIÓN de rasgos típicos del trabajo masculino.</a:t>
          </a:r>
          <a:br>
            <a:rPr lang="es-ES" sz="2800" kern="1200" dirty="0" smtClean="0"/>
          </a:br>
          <a:endParaRPr lang="es-ES" sz="2800" kern="1200" dirty="0"/>
        </a:p>
      </dsp:txBody>
      <dsp:txXfrm>
        <a:off x="3851239" y="2564941"/>
        <a:ext cx="3878487" cy="2053851"/>
      </dsp:txXfrm>
    </dsp:sp>
    <dsp:sp modelId="{30842E9B-BF23-4CAD-B3DC-4CC96C8A226C}">
      <dsp:nvSpPr>
        <dsp:cNvPr id="0" name=""/>
        <dsp:cNvSpPr/>
      </dsp:nvSpPr>
      <dsp:spPr>
        <a:xfrm>
          <a:off x="5562409" y="1995350"/>
          <a:ext cx="456147" cy="456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DA169-873D-4600-A0A0-64202BACF1BB}">
      <dsp:nvSpPr>
        <dsp:cNvPr id="0" name=""/>
        <dsp:cNvSpPr/>
      </dsp:nvSpPr>
      <dsp:spPr>
        <a:xfrm>
          <a:off x="3349579" y="0"/>
          <a:ext cx="7394613" cy="54021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i="0" kern="1200" dirty="0" smtClean="0"/>
            <a:t>El esfuerzo puede constituir un </a:t>
          </a:r>
          <a:r>
            <a:rPr lang="es-ES" sz="2000" b="1" i="0" u="sng" kern="1200" dirty="0" smtClean="0"/>
            <a:t>“elemento determinante absoluto (o esencial) de la aptitud </a:t>
          </a:r>
          <a:r>
            <a:rPr lang="es-ES" sz="2000" b="0" i="0" kern="1200" dirty="0" smtClean="0"/>
            <a:t>para el desarrollo de la tarea”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i="0" kern="1200" dirty="0" smtClean="0"/>
            <a:t>aun en ese caso, </a:t>
          </a:r>
          <a:r>
            <a:rPr lang="es-ES" sz="2000" b="1" i="0" u="sng" kern="1200" dirty="0" smtClean="0"/>
            <a:t>sumado a otros “rasgos </a:t>
          </a:r>
          <a:r>
            <a:rPr lang="es-ES" sz="2000" b="1" i="0" u="sng" kern="1200" dirty="0" err="1" smtClean="0"/>
            <a:t>tipificadores</a:t>
          </a:r>
          <a:r>
            <a:rPr lang="es-ES" sz="2000" b="1" i="0" u="sng" kern="1200" dirty="0" smtClean="0"/>
            <a:t> neutros</a:t>
          </a:r>
          <a:r>
            <a:rPr lang="es-ES" sz="2000" b="0" i="0" kern="1200" dirty="0" smtClean="0"/>
            <a:t>”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i="0" kern="1200" dirty="0" smtClean="0"/>
            <a:t>un factor, cualidad o rasgo </a:t>
          </a:r>
          <a:r>
            <a:rPr lang="es-ES" sz="2000" b="1" i="0" u="sng" kern="1200" dirty="0" smtClean="0"/>
            <a:t>no es neutro </a:t>
          </a:r>
          <a:r>
            <a:rPr lang="es-ES" sz="2000" b="0" i="0" kern="1200" dirty="0" smtClean="0"/>
            <a:t>cuando </a:t>
          </a:r>
          <a:r>
            <a:rPr lang="es-ES" sz="2000" b="1" i="0" u="sng" kern="1200" dirty="0" smtClean="0"/>
            <a:t>predominantemente es poseído o atribuido a uno sólo de los sexos o géneros</a:t>
          </a:r>
          <a:endParaRPr lang="es-ES" sz="2000" b="1" u="sng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i="0" kern="1200" dirty="0" smtClean="0"/>
            <a:t>el </a:t>
          </a:r>
          <a:r>
            <a:rPr lang="es-ES" sz="2000" b="1" i="0" u="sng" kern="1200" dirty="0" smtClean="0"/>
            <a:t>esfuerzo físico </a:t>
          </a:r>
          <a:r>
            <a:rPr lang="es-ES" sz="2000" b="0" i="0" kern="1200" dirty="0" smtClean="0"/>
            <a:t>= corresponde con los </a:t>
          </a:r>
          <a:r>
            <a:rPr lang="es-ES" sz="2000" b="1" i="0" u="sng" kern="1200" dirty="0" smtClean="0"/>
            <a:t>rasgos medios del trabajo del varón</a:t>
          </a:r>
          <a:endParaRPr lang="es-ES" sz="2000" b="1" u="sng" kern="1200" dirty="0"/>
        </a:p>
      </dsp:txBody>
      <dsp:txXfrm>
        <a:off x="3349579" y="675272"/>
        <a:ext cx="5368796" cy="4051634"/>
      </dsp:txXfrm>
    </dsp:sp>
    <dsp:sp modelId="{0912B66E-83A5-44D8-B7E1-D58581DB7837}">
      <dsp:nvSpPr>
        <dsp:cNvPr id="0" name=""/>
        <dsp:cNvSpPr/>
      </dsp:nvSpPr>
      <dsp:spPr>
        <a:xfrm>
          <a:off x="469224" y="0"/>
          <a:ext cx="2844274" cy="5402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i="0" kern="1200" dirty="0" smtClean="0"/>
            <a:t>STC 145/1991,</a:t>
          </a:r>
          <a:r>
            <a:rPr lang="es-ES" sz="2800" b="0" i="1" kern="1200" dirty="0" smtClean="0"/>
            <a:t> Hospital Provincial de Madrid </a:t>
          </a:r>
          <a:r>
            <a:rPr lang="es-ES" sz="2800" b="0" i="0" kern="1200" dirty="0" smtClean="0"/>
            <a:t>(salario peones y limpiadoras); STC 58/1994, </a:t>
          </a:r>
          <a:r>
            <a:rPr lang="es-ES" sz="2800" b="0" i="1" kern="1200" dirty="0" smtClean="0"/>
            <a:t>caso Puig; y </a:t>
          </a:r>
          <a:r>
            <a:rPr lang="es-ES" sz="2800" b="0" i="0" kern="1200" dirty="0" smtClean="0"/>
            <a:t>STC 147/1995, </a:t>
          </a:r>
          <a:r>
            <a:rPr lang="es-ES" sz="2800" b="0" i="1" kern="1200" dirty="0" smtClean="0"/>
            <a:t>caso </a:t>
          </a:r>
          <a:r>
            <a:rPr lang="es-ES" sz="2800" b="0" i="1" kern="1200" dirty="0" err="1" smtClean="0"/>
            <a:t>Gomaytex</a:t>
          </a:r>
          <a:endParaRPr lang="es-ES" sz="2800" kern="1200" dirty="0"/>
        </a:p>
      </dsp:txBody>
      <dsp:txXfrm>
        <a:off x="608070" y="138846"/>
        <a:ext cx="2566582" cy="51244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D06BD-045B-4164-B5C6-FFAED6CCBA1C}">
      <dsp:nvSpPr>
        <dsp:cNvPr id="0" name=""/>
        <dsp:cNvSpPr/>
      </dsp:nvSpPr>
      <dsp:spPr>
        <a:xfrm>
          <a:off x="0" y="647601"/>
          <a:ext cx="10527631" cy="216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700" b="0" i="0" kern="1200" dirty="0" smtClean="0"/>
            <a:t>STC 250/2000, </a:t>
          </a:r>
          <a:r>
            <a:rPr lang="es-ES" sz="5700" b="0" i="1" kern="1200" dirty="0" smtClean="0"/>
            <a:t>Manipulado y Envasado de Agrios de Murcia</a:t>
          </a:r>
          <a:endParaRPr lang="es-ES" sz="5700" kern="1200" dirty="0"/>
        </a:p>
      </dsp:txBody>
      <dsp:txXfrm>
        <a:off x="105608" y="753209"/>
        <a:ext cx="10316415" cy="1952168"/>
      </dsp:txXfrm>
    </dsp:sp>
    <dsp:sp modelId="{1F7C246A-0F02-4E8B-B4E3-51CEAC8E91FF}">
      <dsp:nvSpPr>
        <dsp:cNvPr id="0" name=""/>
        <dsp:cNvSpPr/>
      </dsp:nvSpPr>
      <dsp:spPr>
        <a:xfrm>
          <a:off x="0" y="2810986"/>
          <a:ext cx="10527631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52" tIns="72390" rIns="405384" bIns="72390" numCol="1" spcCol="1270" anchor="t" anchorCtr="0">
          <a:noAutofit/>
        </a:bodyPr>
        <a:lstStyle/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4400" b="0" i="1" kern="1200" dirty="0" smtClean="0"/>
            <a:t> la diferencia estaba OBJETIVAMENTE JUSTIFICADA</a:t>
          </a:r>
          <a:endParaRPr lang="es-ES" sz="4400" kern="1200" dirty="0"/>
        </a:p>
      </dsp:txBody>
      <dsp:txXfrm>
        <a:off x="0" y="2810986"/>
        <a:ext cx="10527631" cy="1490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32636-E59C-4A0F-B5B6-CEADA2C3E037}">
      <dsp:nvSpPr>
        <dsp:cNvPr id="0" name=""/>
        <dsp:cNvSpPr/>
      </dsp:nvSpPr>
      <dsp:spPr>
        <a:xfrm>
          <a:off x="0" y="675034"/>
          <a:ext cx="11029615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55BD5-01D3-4488-89EA-DE0F9DFA4A33}">
      <dsp:nvSpPr>
        <dsp:cNvPr id="0" name=""/>
        <dsp:cNvSpPr/>
      </dsp:nvSpPr>
      <dsp:spPr>
        <a:xfrm>
          <a:off x="515386" y="7"/>
          <a:ext cx="7720730" cy="1298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u="none" kern="1200" dirty="0" smtClean="0"/>
            <a:t>La brecha es un indicador sintético</a:t>
          </a:r>
          <a:endParaRPr lang="es-ES" sz="2800" b="0" u="none" kern="1200" dirty="0"/>
        </a:p>
      </dsp:txBody>
      <dsp:txXfrm>
        <a:off x="578792" y="63413"/>
        <a:ext cx="7593918" cy="1172068"/>
      </dsp:txXfrm>
    </dsp:sp>
    <dsp:sp modelId="{8C6393D2-EDEA-473C-A0B1-D6EBED4A25FA}">
      <dsp:nvSpPr>
        <dsp:cNvPr id="0" name=""/>
        <dsp:cNvSpPr/>
      </dsp:nvSpPr>
      <dsp:spPr>
        <a:xfrm>
          <a:off x="0" y="2670874"/>
          <a:ext cx="11029615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D55B0-3512-4818-8A74-4C2630FBB206}">
      <dsp:nvSpPr>
        <dsp:cNvPr id="0" name=""/>
        <dsp:cNvSpPr/>
      </dsp:nvSpPr>
      <dsp:spPr>
        <a:xfrm>
          <a:off x="443197" y="1953490"/>
          <a:ext cx="10419511" cy="1298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Es un fenómeno estructural</a:t>
          </a:r>
          <a:endParaRPr lang="es-ES" sz="2800" kern="1200" dirty="0"/>
        </a:p>
      </dsp:txBody>
      <dsp:txXfrm>
        <a:off x="506603" y="2016896"/>
        <a:ext cx="10292699" cy="1172068"/>
      </dsp:txXfrm>
    </dsp:sp>
    <dsp:sp modelId="{12256CC0-D416-4CEA-9EB0-91A62B4A7E56}">
      <dsp:nvSpPr>
        <dsp:cNvPr id="0" name=""/>
        <dsp:cNvSpPr/>
      </dsp:nvSpPr>
      <dsp:spPr>
        <a:xfrm>
          <a:off x="0" y="4666715"/>
          <a:ext cx="11029615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EA963-0FD6-44ED-A8F4-4DF231CF8CFC}">
      <dsp:nvSpPr>
        <dsp:cNvPr id="0" name=""/>
        <dsp:cNvSpPr/>
      </dsp:nvSpPr>
      <dsp:spPr>
        <a:xfrm>
          <a:off x="515386" y="4027782"/>
          <a:ext cx="7720730" cy="1298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Es un hecho socioeconómico generalizado que admite poca discusión</a:t>
          </a:r>
          <a:endParaRPr lang="es-ES" sz="2800" kern="1200" dirty="0"/>
        </a:p>
      </dsp:txBody>
      <dsp:txXfrm>
        <a:off x="578792" y="4091188"/>
        <a:ext cx="7593918" cy="11720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2F92F-CD84-46E2-96A9-191EA9D29338}">
      <dsp:nvSpPr>
        <dsp:cNvPr id="0" name=""/>
        <dsp:cNvSpPr/>
      </dsp:nvSpPr>
      <dsp:spPr>
        <a:xfrm>
          <a:off x="0" y="0"/>
          <a:ext cx="9508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61535-9F44-41EF-B3D0-CEB834444913}">
      <dsp:nvSpPr>
        <dsp:cNvPr id="0" name=""/>
        <dsp:cNvSpPr/>
      </dsp:nvSpPr>
      <dsp:spPr>
        <a:xfrm>
          <a:off x="0" y="0"/>
          <a:ext cx="1901708" cy="505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b="0" i="0" kern="1200" dirty="0" smtClean="0"/>
            <a:t>Definición de grupos conforme a criterios neutros:</a:t>
          </a:r>
          <a:endParaRPr lang="es-ES" sz="2900" kern="1200" dirty="0"/>
        </a:p>
      </dsp:txBody>
      <dsp:txXfrm>
        <a:off x="0" y="0"/>
        <a:ext cx="1901708" cy="5053263"/>
      </dsp:txXfrm>
    </dsp:sp>
    <dsp:sp modelId="{73C46D20-245B-43AC-B50A-BA10B61A74E8}">
      <dsp:nvSpPr>
        <dsp:cNvPr id="0" name=""/>
        <dsp:cNvSpPr/>
      </dsp:nvSpPr>
      <dsp:spPr>
        <a:xfrm>
          <a:off x="2044336" y="229469"/>
          <a:ext cx="7464204" cy="458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b="0" i="0" kern="1200" dirty="0" smtClean="0"/>
            <a:t>“… criterios y sistemas basados en un </a:t>
          </a:r>
          <a:r>
            <a:rPr lang="es-ES_tradnl" sz="3400" b="1" i="0" u="sng" kern="1200" dirty="0" smtClean="0"/>
            <a:t>análisis correlacional </a:t>
          </a:r>
          <a:r>
            <a:rPr lang="es-ES_tradnl" sz="3400" b="0" i="0" kern="1200" dirty="0" smtClean="0"/>
            <a:t>entre sesgos de género, puestos de trabajo, criterios de encuadramiento y retribuciones…</a:t>
          </a:r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b="0" i="0" kern="1200" dirty="0" smtClean="0"/>
            <a:t>Objetivo = </a:t>
          </a:r>
          <a:r>
            <a:rPr lang="es-ES_tradnl" sz="3400" b="1" i="0" u="sng" kern="1200" dirty="0" smtClean="0"/>
            <a:t>garantizar la ausencia de discriminación</a:t>
          </a:r>
          <a:r>
            <a:rPr lang="es-ES_tradnl" sz="3400" b="0" i="0" kern="1200" dirty="0" smtClean="0"/>
            <a:t>, tanto directa como indirecta, entre mujeres y hombres…</a:t>
          </a:r>
          <a:endParaRPr lang="es-ES" sz="3400" kern="1200" dirty="0"/>
        </a:p>
      </dsp:txBody>
      <dsp:txXfrm>
        <a:off x="2044336" y="229469"/>
        <a:ext cx="7464204" cy="4589389"/>
      </dsp:txXfrm>
    </dsp:sp>
    <dsp:sp modelId="{7F862A0E-EF15-46BD-9AE7-4BAB315F3E2F}">
      <dsp:nvSpPr>
        <dsp:cNvPr id="0" name=""/>
        <dsp:cNvSpPr/>
      </dsp:nvSpPr>
      <dsp:spPr>
        <a:xfrm>
          <a:off x="1901708" y="4818858"/>
          <a:ext cx="7606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1AB0B-ADCD-413C-917E-47E5DAE5B87F}">
      <dsp:nvSpPr>
        <dsp:cNvPr id="0" name=""/>
        <dsp:cNvSpPr/>
      </dsp:nvSpPr>
      <dsp:spPr>
        <a:xfrm>
          <a:off x="3648664" y="1433"/>
          <a:ext cx="1843476" cy="11982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sesgos de género</a:t>
          </a:r>
          <a:endParaRPr lang="es-ES" sz="2000" kern="1200" dirty="0"/>
        </a:p>
      </dsp:txBody>
      <dsp:txXfrm>
        <a:off x="3707158" y="59927"/>
        <a:ext cx="1726488" cy="1081271"/>
      </dsp:txXfrm>
    </dsp:sp>
    <dsp:sp modelId="{B32DEAD2-6A11-4967-839B-8978A3668509}">
      <dsp:nvSpPr>
        <dsp:cNvPr id="0" name=""/>
        <dsp:cNvSpPr/>
      </dsp:nvSpPr>
      <dsp:spPr>
        <a:xfrm>
          <a:off x="2590193" y="600563"/>
          <a:ext cx="3960419" cy="3960419"/>
        </a:xfrm>
        <a:custGeom>
          <a:avLst/>
          <a:gdLst/>
          <a:ahLst/>
          <a:cxnLst/>
          <a:rect l="0" t="0" r="0" b="0"/>
          <a:pathLst>
            <a:path>
              <a:moveTo>
                <a:pt x="3156590" y="387301"/>
              </a:moveTo>
              <a:arcTo wR="1980209" hR="1980209" stAng="18386777" swAng="163422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848E3-80EE-4BAD-8E6B-F5CD16CC7672}">
      <dsp:nvSpPr>
        <dsp:cNvPr id="0" name=""/>
        <dsp:cNvSpPr/>
      </dsp:nvSpPr>
      <dsp:spPr>
        <a:xfrm>
          <a:off x="5628874" y="1981643"/>
          <a:ext cx="1843476" cy="11982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puestos de trabajo</a:t>
          </a:r>
          <a:endParaRPr lang="es-ES" sz="2000" kern="1200" dirty="0"/>
        </a:p>
      </dsp:txBody>
      <dsp:txXfrm>
        <a:off x="5687368" y="2040137"/>
        <a:ext cx="1726488" cy="1081271"/>
      </dsp:txXfrm>
    </dsp:sp>
    <dsp:sp modelId="{F72A57EA-0C0A-49F2-A4E8-A787B60CC6CC}">
      <dsp:nvSpPr>
        <dsp:cNvPr id="0" name=""/>
        <dsp:cNvSpPr/>
      </dsp:nvSpPr>
      <dsp:spPr>
        <a:xfrm>
          <a:off x="2590193" y="600563"/>
          <a:ext cx="3960419" cy="3960419"/>
        </a:xfrm>
        <a:custGeom>
          <a:avLst/>
          <a:gdLst/>
          <a:ahLst/>
          <a:cxnLst/>
          <a:rect l="0" t="0" r="0" b="0"/>
          <a:pathLst>
            <a:path>
              <a:moveTo>
                <a:pt x="3796292" y="2769560"/>
              </a:moveTo>
              <a:arcTo wR="1980209" hR="1980209" stAng="1409515" swAng="107845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256F7-DE18-4456-BCB9-717E9ACC31BD}">
      <dsp:nvSpPr>
        <dsp:cNvPr id="0" name=""/>
        <dsp:cNvSpPr/>
      </dsp:nvSpPr>
      <dsp:spPr>
        <a:xfrm>
          <a:off x="3228693" y="3961853"/>
          <a:ext cx="2683420" cy="11982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criterios de encuadramiento</a:t>
          </a:r>
          <a:endParaRPr lang="es-ES" sz="2000" kern="1200" dirty="0"/>
        </a:p>
      </dsp:txBody>
      <dsp:txXfrm>
        <a:off x="3287187" y="4020347"/>
        <a:ext cx="2566432" cy="1081271"/>
      </dsp:txXfrm>
    </dsp:sp>
    <dsp:sp modelId="{E455FE08-3F40-40AF-B559-AC85F8B4CE55}">
      <dsp:nvSpPr>
        <dsp:cNvPr id="0" name=""/>
        <dsp:cNvSpPr/>
      </dsp:nvSpPr>
      <dsp:spPr>
        <a:xfrm>
          <a:off x="2590193" y="600563"/>
          <a:ext cx="3960419" cy="3960419"/>
        </a:xfrm>
        <a:custGeom>
          <a:avLst/>
          <a:gdLst/>
          <a:ahLst/>
          <a:cxnLst/>
          <a:rect l="0" t="0" r="0" b="0"/>
          <a:pathLst>
            <a:path>
              <a:moveTo>
                <a:pt x="496346" y="3291461"/>
              </a:moveTo>
              <a:arcTo wR="1980209" hR="1980209" stAng="8312028" swAng="107845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AB0D-A592-44A6-85A9-16FDAB866419}">
      <dsp:nvSpPr>
        <dsp:cNvPr id="0" name=""/>
        <dsp:cNvSpPr/>
      </dsp:nvSpPr>
      <dsp:spPr>
        <a:xfrm>
          <a:off x="1474189" y="1981643"/>
          <a:ext cx="2232007" cy="11982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retribuciones</a:t>
          </a:r>
          <a:endParaRPr lang="es-ES" sz="2000" kern="1200" dirty="0"/>
        </a:p>
      </dsp:txBody>
      <dsp:txXfrm>
        <a:off x="1532683" y="2040137"/>
        <a:ext cx="2115019" cy="1081271"/>
      </dsp:txXfrm>
    </dsp:sp>
    <dsp:sp modelId="{72EAD759-EC16-4D7C-97B8-5EA928E3A0C6}">
      <dsp:nvSpPr>
        <dsp:cNvPr id="0" name=""/>
        <dsp:cNvSpPr/>
      </dsp:nvSpPr>
      <dsp:spPr>
        <a:xfrm>
          <a:off x="2590193" y="600563"/>
          <a:ext cx="3960419" cy="3960419"/>
        </a:xfrm>
        <a:custGeom>
          <a:avLst/>
          <a:gdLst/>
          <a:ahLst/>
          <a:cxnLst/>
          <a:rect l="0" t="0" r="0" b="0"/>
          <a:pathLst>
            <a:path>
              <a:moveTo>
                <a:pt x="205233" y="1102319"/>
              </a:moveTo>
              <a:arcTo wR="1980209" hR="1980209" stAng="12379000" swAng="163422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A5269-42E9-4F83-89D4-264E03A9AC3B}">
      <dsp:nvSpPr>
        <dsp:cNvPr id="0" name=""/>
        <dsp:cNvSpPr/>
      </dsp:nvSpPr>
      <dsp:spPr>
        <a:xfrm>
          <a:off x="3931" y="689343"/>
          <a:ext cx="3437953" cy="3437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sng" kern="1200" dirty="0" smtClean="0"/>
            <a:t>valoración de la neutralidad </a:t>
          </a:r>
          <a:r>
            <a:rPr lang="es-ES" sz="2400" b="0" i="0" kern="1200" dirty="0" smtClean="0"/>
            <a:t>a través del </a:t>
          </a:r>
          <a:r>
            <a:rPr lang="es-ES" sz="2400" b="1" i="0" u="sng" kern="1200" dirty="0" smtClean="0"/>
            <a:t>“diferencial retributivo”</a:t>
          </a:r>
          <a:endParaRPr lang="es-ES" sz="2400" b="1" u="sng" kern="1200" dirty="0"/>
        </a:p>
      </dsp:txBody>
      <dsp:txXfrm>
        <a:off x="507408" y="1192820"/>
        <a:ext cx="2430999" cy="2430999"/>
      </dsp:txXfrm>
    </dsp:sp>
    <dsp:sp modelId="{73FAE1B8-1B3E-4C2F-A193-463F926C4E77}">
      <dsp:nvSpPr>
        <dsp:cNvPr id="0" name=""/>
        <dsp:cNvSpPr/>
      </dsp:nvSpPr>
      <dsp:spPr>
        <a:xfrm>
          <a:off x="3957577" y="1768861"/>
          <a:ext cx="1093269" cy="1278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3957577" y="2024645"/>
        <a:ext cx="765288" cy="767350"/>
      </dsp:txXfrm>
    </dsp:sp>
    <dsp:sp modelId="{70C87ED3-783B-4E08-8B1F-E8EDAD5B9C77}">
      <dsp:nvSpPr>
        <dsp:cNvPr id="0" name=""/>
        <dsp:cNvSpPr/>
      </dsp:nvSpPr>
      <dsp:spPr>
        <a:xfrm>
          <a:off x="5504656" y="689343"/>
          <a:ext cx="3437953" cy="3437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/>
            <a:t> </a:t>
          </a:r>
          <a:r>
            <a:rPr lang="es-ES" sz="2400" b="1" i="0" u="sng" kern="1200" dirty="0" smtClean="0"/>
            <a:t>cruce de datos </a:t>
          </a:r>
          <a:r>
            <a:rPr lang="es-ES" sz="2400" b="0" i="0" kern="1200" dirty="0" smtClean="0"/>
            <a:t>entre los sistemas de </a:t>
          </a:r>
          <a:r>
            <a:rPr lang="es-ES" sz="2400" b="1" i="0" u="sng" kern="1200" dirty="0" smtClean="0"/>
            <a:t>clasificación profesional </a:t>
          </a:r>
          <a:r>
            <a:rPr lang="es-ES" sz="2400" b="0" i="0" kern="1200" dirty="0" smtClean="0"/>
            <a:t>y las </a:t>
          </a:r>
          <a:r>
            <a:rPr lang="es-ES" sz="2400" b="1" i="0" u="sng" kern="1200" dirty="0" smtClean="0"/>
            <a:t>tablas salariales </a:t>
          </a:r>
          <a:r>
            <a:rPr lang="es-ES" sz="2400" b="0" i="0" kern="1200" dirty="0" smtClean="0"/>
            <a:t>de los convenios</a:t>
          </a:r>
          <a:endParaRPr lang="es-ES" sz="2400" kern="1200" dirty="0"/>
        </a:p>
      </dsp:txBody>
      <dsp:txXfrm>
        <a:off x="6008133" y="1192820"/>
        <a:ext cx="2430999" cy="243099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E0678-D4AF-4DF1-8F34-FEF47A0D6305}">
      <dsp:nvSpPr>
        <dsp:cNvPr id="0" name=""/>
        <dsp:cNvSpPr/>
      </dsp:nvSpPr>
      <dsp:spPr>
        <a:xfrm>
          <a:off x="0" y="1"/>
          <a:ext cx="11029615" cy="100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SALARIO BASE = superiores en profesiones masculinizadas (industria, construcción…) o puestos más elevados </a:t>
          </a:r>
          <a:endParaRPr lang="es-ES" sz="2600" kern="1200" dirty="0"/>
        </a:p>
      </dsp:txBody>
      <dsp:txXfrm>
        <a:off x="49004" y="49005"/>
        <a:ext cx="10931607" cy="905852"/>
      </dsp:txXfrm>
    </dsp:sp>
    <dsp:sp modelId="{BFCB37D0-DF13-4A8F-967D-5201CCE3A16B}">
      <dsp:nvSpPr>
        <dsp:cNvPr id="0" name=""/>
        <dsp:cNvSpPr/>
      </dsp:nvSpPr>
      <dsp:spPr>
        <a:xfrm>
          <a:off x="0" y="1116163"/>
          <a:ext cx="11029615" cy="100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COMPLEMENTOS =  </a:t>
          </a:r>
          <a:endParaRPr lang="es-ES" sz="2600" kern="1200" dirty="0"/>
        </a:p>
      </dsp:txBody>
      <dsp:txXfrm>
        <a:off x="49004" y="1165167"/>
        <a:ext cx="10931607" cy="905852"/>
      </dsp:txXfrm>
    </dsp:sp>
    <dsp:sp modelId="{14CD1750-76FA-4437-8B74-E234C66DA14A}">
      <dsp:nvSpPr>
        <dsp:cNvPr id="0" name=""/>
        <dsp:cNvSpPr/>
      </dsp:nvSpPr>
      <dsp:spPr>
        <a:xfrm>
          <a:off x="0" y="2082601"/>
          <a:ext cx="11029615" cy="3090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u="sng" kern="1200" dirty="0" smtClean="0"/>
            <a:t>Funcionales en trabajo industrial</a:t>
          </a:r>
          <a:r>
            <a:rPr lang="es-ES" sz="2000" kern="1200" dirty="0" smtClean="0"/>
            <a:t>: peligrosidad, </a:t>
          </a:r>
          <a:r>
            <a:rPr lang="es-ES" sz="2000" kern="1200" dirty="0" err="1" smtClean="0"/>
            <a:t>penosidad</a:t>
          </a:r>
          <a:r>
            <a:rPr lang="es-ES" sz="2000" kern="1200" dirty="0" smtClean="0"/>
            <a:t>, toxicidad, insalubridad, nocturnidad o </a:t>
          </a:r>
          <a:r>
            <a:rPr lang="es-ES" sz="2000" kern="1200" dirty="0" err="1" smtClean="0"/>
            <a:t>turnicidad</a:t>
          </a:r>
          <a:r>
            <a:rPr lang="es-ES" sz="2000" kern="1200" dirty="0" smtClean="0"/>
            <a:t>. 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u="sng" kern="1200" dirty="0" smtClean="0"/>
            <a:t>Funcionales en sector servicios o trabajos administrativos</a:t>
          </a:r>
          <a:r>
            <a:rPr lang="es-ES" sz="2000" kern="1200" dirty="0" smtClean="0"/>
            <a:t>: pluses de dedicación, puntualidad, asiduidad, permanencia, prolongación de la jornada, horas extras o trabajo en festivos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u="sng" kern="1200" dirty="0" smtClean="0"/>
            <a:t>Personales</a:t>
          </a:r>
          <a:r>
            <a:rPr lang="es-ES" sz="2000" kern="1200" dirty="0" smtClean="0"/>
            <a:t> como la antigüedad (penalizan la temporalidad, la rotación, la intermitencia o la discontinuidad)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Relacionados con </a:t>
          </a:r>
          <a:r>
            <a:rPr lang="es-ES" sz="2000" u="sng" kern="1200" dirty="0" smtClean="0"/>
            <a:t>resultados o desempeño</a:t>
          </a:r>
          <a:r>
            <a:rPr lang="es-ES" sz="2000" kern="1200" dirty="0" smtClean="0"/>
            <a:t>: primas de productividad, </a:t>
          </a:r>
          <a:r>
            <a:rPr lang="es-ES" sz="2000" i="1" kern="1200" dirty="0" err="1" smtClean="0"/>
            <a:t>bonus</a:t>
          </a:r>
          <a:r>
            <a:rPr lang="es-ES" sz="2000" kern="1200" dirty="0" smtClean="0"/>
            <a:t>, objetivos… Conceptos vinculados al </a:t>
          </a:r>
          <a:r>
            <a:rPr lang="es-ES" sz="2000" u="sng" kern="1200" dirty="0" smtClean="0"/>
            <a:t>mando, la jefatura, la responsabilidad o las funciones directivas</a:t>
          </a:r>
          <a:endParaRPr lang="es-ES" sz="2000" kern="1200" dirty="0"/>
        </a:p>
      </dsp:txBody>
      <dsp:txXfrm>
        <a:off x="0" y="2082601"/>
        <a:ext cx="11029615" cy="30901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CE360-23CB-44BE-BC79-8B9950F0AF9F}">
      <dsp:nvSpPr>
        <dsp:cNvPr id="0" name=""/>
        <dsp:cNvSpPr/>
      </dsp:nvSpPr>
      <dsp:spPr>
        <a:xfrm>
          <a:off x="8181" y="966048"/>
          <a:ext cx="2445398" cy="1948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STSJ de Canarias, de 2 julio de 2019 (Rec.369/2019) </a:t>
          </a:r>
          <a:endParaRPr lang="es-ES" sz="1800" kern="1200" dirty="0"/>
        </a:p>
      </dsp:txBody>
      <dsp:txXfrm>
        <a:off x="65256" y="1023123"/>
        <a:ext cx="2331248" cy="1834526"/>
      </dsp:txXfrm>
    </dsp:sp>
    <dsp:sp modelId="{CA0611C3-7718-4122-A4A2-B272D1F5550C}">
      <dsp:nvSpPr>
        <dsp:cNvPr id="0" name=""/>
        <dsp:cNvSpPr/>
      </dsp:nvSpPr>
      <dsp:spPr>
        <a:xfrm>
          <a:off x="2698119" y="1637157"/>
          <a:ext cx="518424" cy="606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698119" y="1758449"/>
        <a:ext cx="362897" cy="363874"/>
      </dsp:txXfrm>
    </dsp:sp>
    <dsp:sp modelId="{DB62DA19-9FF3-4667-8FC2-CB8DC5636C3B}">
      <dsp:nvSpPr>
        <dsp:cNvPr id="0" name=""/>
        <dsp:cNvSpPr/>
      </dsp:nvSpPr>
      <dsp:spPr>
        <a:xfrm>
          <a:off x="3431739" y="966048"/>
          <a:ext cx="2445398" cy="1948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Sanción pecuniaria a un </a:t>
          </a:r>
          <a:r>
            <a:rPr lang="es-ES" sz="1800" u="sng" kern="1200" dirty="0" smtClean="0"/>
            <a:t>hotel</a:t>
          </a:r>
          <a:r>
            <a:rPr lang="es-ES" sz="1800" kern="1200" dirty="0" smtClean="0"/>
            <a:t> por no realizar valoración ergonómica de puestos de trabajo del departamento de pisos</a:t>
          </a:r>
          <a:endParaRPr lang="es-ES" sz="1800" kern="1200" dirty="0"/>
        </a:p>
      </dsp:txBody>
      <dsp:txXfrm>
        <a:off x="3488814" y="1023123"/>
        <a:ext cx="2331248" cy="1834526"/>
      </dsp:txXfrm>
    </dsp:sp>
    <dsp:sp modelId="{95E830C2-04C2-4798-888B-4242072E8DD0}">
      <dsp:nvSpPr>
        <dsp:cNvPr id="0" name=""/>
        <dsp:cNvSpPr/>
      </dsp:nvSpPr>
      <dsp:spPr>
        <a:xfrm rot="21587800">
          <a:off x="6123721" y="1631014"/>
          <a:ext cx="522764" cy="606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6123721" y="1752584"/>
        <a:ext cx="365935" cy="363874"/>
      </dsp:txXfrm>
    </dsp:sp>
    <dsp:sp modelId="{C98715C1-AB9B-4B48-8C3D-5DD45634382C}">
      <dsp:nvSpPr>
        <dsp:cNvPr id="0" name=""/>
        <dsp:cNvSpPr/>
      </dsp:nvSpPr>
      <dsp:spPr>
        <a:xfrm>
          <a:off x="6863478" y="953868"/>
          <a:ext cx="2445398" cy="1948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= peligrosidad y riesgo de lesiones músculo-esqueléticas </a:t>
          </a:r>
          <a:endParaRPr lang="es-ES" sz="1800" kern="1200"/>
        </a:p>
      </dsp:txBody>
      <dsp:txXfrm>
        <a:off x="6920553" y="1010943"/>
        <a:ext cx="2331248" cy="183452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649A1-C6AA-41AF-91AB-A890C22C1670}">
      <dsp:nvSpPr>
        <dsp:cNvPr id="0" name=""/>
        <dsp:cNvSpPr/>
      </dsp:nvSpPr>
      <dsp:spPr>
        <a:xfrm>
          <a:off x="3932" y="221143"/>
          <a:ext cx="3438486" cy="343848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231" tIns="26670" rIns="189231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u="sng" kern="1200" dirty="0" smtClean="0"/>
            <a:t>FALTA DE CLARIDAD EN LOS CONCEPTOS </a:t>
          </a:r>
          <a:r>
            <a:rPr lang="es-ES" sz="2100" kern="1200" dirty="0" smtClean="0"/>
            <a:t>RETRIBUTIVOS</a:t>
          </a:r>
          <a:endParaRPr lang="es-ES" sz="2100" kern="1200" dirty="0"/>
        </a:p>
      </dsp:txBody>
      <dsp:txXfrm>
        <a:off x="507487" y="724698"/>
        <a:ext cx="2431376" cy="2431376"/>
      </dsp:txXfrm>
    </dsp:sp>
    <dsp:sp modelId="{7A3DD20F-313E-4ABC-9CD9-4C32855E7E66}">
      <dsp:nvSpPr>
        <dsp:cNvPr id="0" name=""/>
        <dsp:cNvSpPr/>
      </dsp:nvSpPr>
      <dsp:spPr>
        <a:xfrm>
          <a:off x="2754721" y="221143"/>
          <a:ext cx="3438486" cy="343848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231" tIns="26670" rIns="189231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CONCEPTOS DE ATRIBUCION </a:t>
          </a:r>
          <a:r>
            <a:rPr lang="es-ES" sz="2100" b="1" i="1" kern="1200" dirty="0" smtClean="0"/>
            <a:t>DISCRECIONAL</a:t>
          </a:r>
          <a:endParaRPr lang="es-ES" sz="2100" b="1" i="1" kern="1200" dirty="0"/>
        </a:p>
      </dsp:txBody>
      <dsp:txXfrm>
        <a:off x="3258276" y="724698"/>
        <a:ext cx="2431376" cy="2431376"/>
      </dsp:txXfrm>
    </dsp:sp>
    <dsp:sp modelId="{1561BFCF-C990-4571-A5E2-5E731F44A893}">
      <dsp:nvSpPr>
        <dsp:cNvPr id="0" name=""/>
        <dsp:cNvSpPr/>
      </dsp:nvSpPr>
      <dsp:spPr>
        <a:xfrm>
          <a:off x="5505510" y="221143"/>
          <a:ext cx="3438486" cy="343848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231" tIns="26670" rIns="189231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FALTA DE TRANSPARENCIA</a:t>
          </a:r>
          <a:endParaRPr lang="es-ES" sz="2100" b="1" kern="1200" dirty="0"/>
        </a:p>
      </dsp:txBody>
      <dsp:txXfrm>
        <a:off x="6009065" y="724698"/>
        <a:ext cx="2431376" cy="243137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5A147-DF77-4ED5-8D29-3C010794CFB9}">
      <dsp:nvSpPr>
        <dsp:cNvPr id="0" name=""/>
        <dsp:cNvSpPr/>
      </dsp:nvSpPr>
      <dsp:spPr>
        <a:xfrm>
          <a:off x="3752214" y="0"/>
          <a:ext cx="5628322" cy="3881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118,42 y 168,19 euros al mes, a los empleados de los departamentos de </a:t>
          </a:r>
          <a:r>
            <a:rPr lang="es-ES" sz="2900" b="1" kern="1200" dirty="0" smtClean="0"/>
            <a:t>cocina</a:t>
          </a:r>
          <a:r>
            <a:rPr lang="es-ES" sz="2900" kern="1200" dirty="0" smtClean="0"/>
            <a:t> y </a:t>
          </a:r>
          <a:r>
            <a:rPr lang="es-ES" sz="2900" b="1" kern="1200" dirty="0" smtClean="0"/>
            <a:t>bares</a:t>
          </a:r>
          <a:endParaRPr lang="es-ES" sz="2900" b="1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10,37 euros al mes a las </a:t>
          </a:r>
          <a:r>
            <a:rPr lang="es-ES" sz="2900" b="1" kern="1200" dirty="0" smtClean="0"/>
            <a:t>camareras de pisos </a:t>
          </a:r>
          <a:endParaRPr lang="es-ES" sz="2900" b="1" kern="1200" dirty="0"/>
        </a:p>
      </dsp:txBody>
      <dsp:txXfrm>
        <a:off x="3752214" y="485180"/>
        <a:ext cx="4172783" cy="2911077"/>
      </dsp:txXfrm>
    </dsp:sp>
    <dsp:sp modelId="{3DDD4B07-7840-4B51-B4B7-DA8F056A7263}">
      <dsp:nvSpPr>
        <dsp:cNvPr id="0" name=""/>
        <dsp:cNvSpPr/>
      </dsp:nvSpPr>
      <dsp:spPr>
        <a:xfrm>
          <a:off x="0" y="0"/>
          <a:ext cx="3752214" cy="3881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Una empresa hotelera atribuye un “</a:t>
          </a:r>
          <a:r>
            <a:rPr lang="es-ES" sz="4100" b="1" i="1" u="sng" kern="1200" dirty="0" smtClean="0"/>
            <a:t>plus voluntario absorbible”</a:t>
          </a:r>
          <a:endParaRPr lang="es-ES" sz="4100" kern="1200" dirty="0"/>
        </a:p>
      </dsp:txBody>
      <dsp:txXfrm>
        <a:off x="183168" y="183168"/>
        <a:ext cx="3385878" cy="351510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AF56A-B7A9-4F61-BCB3-AF1186D50610}">
      <dsp:nvSpPr>
        <dsp:cNvPr id="0" name=""/>
        <dsp:cNvSpPr/>
      </dsp:nvSpPr>
      <dsp:spPr>
        <a:xfrm rot="5400000">
          <a:off x="5735818" y="-2502630"/>
          <a:ext cx="1045971" cy="6314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 departamento de pisos (92% mujeres) = 139 €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resto de trabajadores de otros departamentos (cocina y sala), camareros de sala (85% hombres)= 640,67 €</a:t>
          </a:r>
          <a:endParaRPr lang="es-ES" sz="1800" kern="1200" dirty="0"/>
        </a:p>
      </dsp:txBody>
      <dsp:txXfrm rot="-5400000">
        <a:off x="3101718" y="182530"/>
        <a:ext cx="6263112" cy="943851"/>
      </dsp:txXfrm>
    </dsp:sp>
    <dsp:sp modelId="{D324C8F4-A8FF-4019-9FB2-8BAA444F0285}">
      <dsp:nvSpPr>
        <dsp:cNvPr id="0" name=""/>
        <dsp:cNvSpPr/>
      </dsp:nvSpPr>
      <dsp:spPr>
        <a:xfrm>
          <a:off x="372966" y="723"/>
          <a:ext cx="2728752" cy="130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“plus de productividad”</a:t>
          </a:r>
          <a:endParaRPr lang="es-ES" sz="1800" kern="1200" dirty="0"/>
        </a:p>
      </dsp:txBody>
      <dsp:txXfrm>
        <a:off x="436791" y="64548"/>
        <a:ext cx="2601102" cy="1179814"/>
      </dsp:txXfrm>
    </dsp:sp>
    <dsp:sp modelId="{7C3CA991-BCC8-4FCE-8E9A-B3B7E10E4E19}">
      <dsp:nvSpPr>
        <dsp:cNvPr id="0" name=""/>
        <dsp:cNvSpPr/>
      </dsp:nvSpPr>
      <dsp:spPr>
        <a:xfrm rot="5400000">
          <a:off x="5936917" y="-1208219"/>
          <a:ext cx="773768" cy="6314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considera que había razones objetivas, como la </a:t>
          </a:r>
          <a:r>
            <a:rPr lang="es-ES" sz="1800" kern="1200" dirty="0" err="1" smtClean="0"/>
            <a:t>turnidad</a:t>
          </a:r>
          <a:r>
            <a:rPr lang="es-ES" sz="1800" kern="1200" dirty="0" smtClean="0"/>
            <a:t>, nocturnidad, exigencias formativas…</a:t>
          </a:r>
          <a:endParaRPr lang="es-ES" sz="1800" kern="1200" dirty="0"/>
        </a:p>
      </dsp:txBody>
      <dsp:txXfrm rot="-5400000">
        <a:off x="3166715" y="1599755"/>
        <a:ext cx="6276400" cy="698224"/>
      </dsp:txXfrm>
    </dsp:sp>
    <dsp:sp modelId="{8F94E008-C0EA-4AA0-9358-FB99B4F8883A}">
      <dsp:nvSpPr>
        <dsp:cNvPr id="0" name=""/>
        <dsp:cNvSpPr/>
      </dsp:nvSpPr>
      <dsp:spPr>
        <a:xfrm>
          <a:off x="370503" y="1367049"/>
          <a:ext cx="2805789" cy="130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Instancia</a:t>
          </a:r>
          <a:endParaRPr lang="es-ES" sz="1800" kern="1200" dirty="0"/>
        </a:p>
      </dsp:txBody>
      <dsp:txXfrm>
        <a:off x="434328" y="1430874"/>
        <a:ext cx="2678139" cy="1179814"/>
      </dsp:txXfrm>
    </dsp:sp>
    <dsp:sp modelId="{2D28B3F1-6D02-464D-B49B-4C773E06052F}">
      <dsp:nvSpPr>
        <dsp:cNvPr id="0" name=""/>
        <dsp:cNvSpPr/>
      </dsp:nvSpPr>
      <dsp:spPr>
        <a:xfrm rot="5400000">
          <a:off x="5267190" y="631166"/>
          <a:ext cx="2077540" cy="63080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u="sng" kern="1200" dirty="0" smtClean="0"/>
            <a:t>mismo nivel </a:t>
          </a:r>
          <a:r>
            <a:rPr lang="es-ES" sz="1800" kern="1200" dirty="0" smtClean="0"/>
            <a:t>retributivo </a:t>
          </a:r>
          <a:r>
            <a:rPr lang="es-ES" sz="1800" b="1" u="sng" kern="1200" dirty="0" smtClean="0"/>
            <a:t>no implica IGUAL VALOR </a:t>
          </a:r>
          <a:r>
            <a:rPr lang="es-ES" sz="1800" kern="1200" dirty="0" smtClean="0"/>
            <a:t>[STJUE de 26 de junio de 2001, </a:t>
          </a:r>
          <a:r>
            <a:rPr lang="es-ES" sz="1800" i="1" kern="1200" dirty="0" smtClean="0"/>
            <a:t>asunto </a:t>
          </a:r>
          <a:r>
            <a:rPr lang="es-ES" sz="1800" i="1" kern="1200" dirty="0" err="1" smtClean="0"/>
            <a:t>Brunnhofer</a:t>
          </a:r>
          <a:r>
            <a:rPr lang="es-ES" sz="1800" kern="1200" dirty="0" smtClean="0"/>
            <a:t> (C-381/99)]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¿plus de productividad? = causa específica = volumen de trabajo o resultados de la empresa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u="sng" kern="1200" dirty="0" smtClean="0"/>
            <a:t>Opacidad y falta de objetividad </a:t>
          </a:r>
          <a:r>
            <a:rPr lang="es-ES" sz="1800" kern="1200" dirty="0" smtClean="0"/>
            <a:t>= </a:t>
          </a:r>
          <a:r>
            <a:rPr lang="es-ES" sz="1800" b="1" u="sng" kern="1200" dirty="0" smtClean="0"/>
            <a:t>discriminatorio</a:t>
          </a:r>
          <a:r>
            <a:rPr lang="es-ES" sz="1800" kern="1200" dirty="0" smtClean="0"/>
            <a:t> = </a:t>
          </a:r>
          <a:r>
            <a:rPr lang="es-ES" sz="1800" b="1" u="sng" kern="1200" dirty="0" smtClean="0"/>
            <a:t>nulidad</a:t>
          </a:r>
          <a:r>
            <a:rPr lang="es-ES" sz="1800" kern="1200" dirty="0" smtClean="0"/>
            <a:t> del pacto en ese punto</a:t>
          </a:r>
          <a:endParaRPr lang="es-ES" sz="1800" kern="1200" dirty="0"/>
        </a:p>
      </dsp:txBody>
      <dsp:txXfrm rot="-5400000">
        <a:off x="3151958" y="2847816"/>
        <a:ext cx="6206588" cy="1874706"/>
      </dsp:txXfrm>
    </dsp:sp>
    <dsp:sp modelId="{5D59C1E2-3EBF-4EF8-AC1D-E8262A0DDE32}">
      <dsp:nvSpPr>
        <dsp:cNvPr id="0" name=""/>
        <dsp:cNvSpPr/>
      </dsp:nvSpPr>
      <dsp:spPr>
        <a:xfrm>
          <a:off x="396999" y="3053015"/>
          <a:ext cx="2778992" cy="130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Suplicación</a:t>
          </a:r>
          <a:endParaRPr lang="es-ES" sz="1800" kern="1200" dirty="0"/>
        </a:p>
      </dsp:txBody>
      <dsp:txXfrm>
        <a:off x="460824" y="3116840"/>
        <a:ext cx="2651342" cy="117981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8B319-093B-4753-B795-5775B7CF7B12}">
      <dsp:nvSpPr>
        <dsp:cNvPr id="0" name=""/>
        <dsp:cNvSpPr/>
      </dsp:nvSpPr>
      <dsp:spPr>
        <a:xfrm>
          <a:off x="56805" y="0"/>
          <a:ext cx="4320899" cy="740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Trabajadora responsable del departamento de finanzas</a:t>
          </a:r>
          <a:endParaRPr lang="es-ES" sz="2100" kern="1200" dirty="0"/>
        </a:p>
      </dsp:txBody>
      <dsp:txXfrm>
        <a:off x="56805" y="0"/>
        <a:ext cx="4320899" cy="740346"/>
      </dsp:txXfrm>
    </dsp:sp>
    <dsp:sp modelId="{C0F5DF2B-C09E-470C-8450-77AA336AB64F}">
      <dsp:nvSpPr>
        <dsp:cNvPr id="0" name=""/>
        <dsp:cNvSpPr/>
      </dsp:nvSpPr>
      <dsp:spPr>
        <a:xfrm>
          <a:off x="4779" y="756981"/>
          <a:ext cx="4376895" cy="3502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= incentivos en el período 2014-2016 </a:t>
          </a:r>
          <a:r>
            <a:rPr lang="es-ES" sz="2100" b="1" u="sng" kern="1200" dirty="0" smtClean="0"/>
            <a:t>muy inferiores </a:t>
          </a:r>
          <a:r>
            <a:rPr lang="es-ES" sz="2100" kern="1200" dirty="0" smtClean="0"/>
            <a:t>al resto de responsables</a:t>
          </a:r>
          <a:endParaRPr lang="es-E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Incentivos = </a:t>
          </a:r>
          <a:r>
            <a:rPr lang="es-ES" sz="2100" b="1" u="sng" kern="1200" dirty="0" smtClean="0"/>
            <a:t>los fija el gerente discrecionalmente</a:t>
          </a:r>
          <a:endParaRPr lang="es-ES" sz="2100" b="1" u="sng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La empresa </a:t>
          </a:r>
          <a:r>
            <a:rPr lang="es-ES" sz="2100" b="1" u="sng" kern="1200" dirty="0" smtClean="0"/>
            <a:t>opone razones vagas </a:t>
          </a:r>
          <a:r>
            <a:rPr lang="es-ES" sz="2100" kern="1200" dirty="0" smtClean="0"/>
            <a:t>y </a:t>
          </a:r>
          <a:r>
            <a:rPr lang="es-ES" sz="2100" b="1" u="sng" kern="1200" dirty="0" smtClean="0"/>
            <a:t>no justifica objetivamente la diferencia</a:t>
          </a:r>
          <a:endParaRPr lang="es-ES" sz="2100" b="1" u="sng" kern="1200" dirty="0"/>
        </a:p>
      </dsp:txBody>
      <dsp:txXfrm>
        <a:off x="4779" y="756981"/>
        <a:ext cx="4376895" cy="3502689"/>
      </dsp:txXfrm>
    </dsp:sp>
    <dsp:sp modelId="{4AD35228-893B-416B-AE62-656738B9E2AE}">
      <dsp:nvSpPr>
        <dsp:cNvPr id="0" name=""/>
        <dsp:cNvSpPr/>
      </dsp:nvSpPr>
      <dsp:spPr>
        <a:xfrm>
          <a:off x="4972884" y="16635"/>
          <a:ext cx="4222927" cy="740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Demanda de tutela = estimada</a:t>
          </a:r>
          <a:endParaRPr lang="es-ES" sz="2100" kern="1200" dirty="0"/>
        </a:p>
      </dsp:txBody>
      <dsp:txXfrm>
        <a:off x="4972884" y="16635"/>
        <a:ext cx="4222927" cy="740346"/>
      </dsp:txXfrm>
    </dsp:sp>
    <dsp:sp modelId="{0EFAE4AB-1A47-401F-ACB1-97C8AC8F456A}">
      <dsp:nvSpPr>
        <dsp:cNvPr id="0" name=""/>
        <dsp:cNvSpPr/>
      </dsp:nvSpPr>
      <dsp:spPr>
        <a:xfrm>
          <a:off x="4972884" y="756981"/>
          <a:ext cx="4222927" cy="3502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u="sng" kern="1200" dirty="0" smtClean="0"/>
            <a:t>restitución</a:t>
          </a:r>
          <a:r>
            <a:rPr lang="es-ES" sz="2100" kern="1200" dirty="0" smtClean="0"/>
            <a:t> retroactiva de derechos </a:t>
          </a:r>
          <a:endParaRPr lang="es-E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abono de las oportunas </a:t>
          </a:r>
          <a:r>
            <a:rPr lang="es-ES" sz="2100" b="1" u="sng" kern="1200" dirty="0" smtClean="0"/>
            <a:t>diferencias salariales </a:t>
          </a:r>
          <a:endParaRPr lang="es-ES" sz="2100" b="1" u="sng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u="sng" kern="1200" dirty="0" smtClean="0"/>
            <a:t>+ indemnización en resarcimiento de los daños </a:t>
          </a:r>
          <a:r>
            <a:rPr lang="es-ES" sz="2100" kern="1200" dirty="0" smtClean="0"/>
            <a:t>(que el tribunal de instancia estima en 35.000 euros) ex art.183 LRJS</a:t>
          </a:r>
          <a:endParaRPr lang="es-ES" sz="2100" kern="1200" dirty="0"/>
        </a:p>
      </dsp:txBody>
      <dsp:txXfrm>
        <a:off x="4972884" y="756981"/>
        <a:ext cx="4222927" cy="350268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E7BD5-C69F-4690-A9CB-6C5401EC2640}">
      <dsp:nvSpPr>
        <dsp:cNvPr id="0" name=""/>
        <dsp:cNvSpPr/>
      </dsp:nvSpPr>
      <dsp:spPr>
        <a:xfrm>
          <a:off x="-5625847" y="-861225"/>
          <a:ext cx="6698177" cy="6698177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19177-B025-4F01-AC31-B00836B191B2}">
      <dsp:nvSpPr>
        <dsp:cNvPr id="0" name=""/>
        <dsp:cNvSpPr/>
      </dsp:nvSpPr>
      <dsp:spPr>
        <a:xfrm>
          <a:off x="468787" y="310883"/>
          <a:ext cx="10491241" cy="6221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84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sng" kern="1200" dirty="0" smtClean="0"/>
            <a:t>Las mujeres dedican más tiempo que los hombres a trabajar en tareas domésticas, con independencia de cualquier otra variable </a:t>
          </a:r>
          <a:r>
            <a:rPr lang="es-ES" sz="1800" kern="1200" dirty="0" smtClean="0"/>
            <a:t>(situación familiar, nivel de estudios o de renta…)</a:t>
          </a:r>
          <a:endParaRPr lang="es-ES" sz="1800" kern="1200" dirty="0"/>
        </a:p>
      </dsp:txBody>
      <dsp:txXfrm>
        <a:off x="468787" y="310883"/>
        <a:ext cx="10491241" cy="622164"/>
      </dsp:txXfrm>
    </dsp:sp>
    <dsp:sp modelId="{421E66D0-4484-49AB-A7F4-26721DDDC979}">
      <dsp:nvSpPr>
        <dsp:cNvPr id="0" name=""/>
        <dsp:cNvSpPr/>
      </dsp:nvSpPr>
      <dsp:spPr>
        <a:xfrm>
          <a:off x="79934" y="233112"/>
          <a:ext cx="777706" cy="7777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56C011-B284-4193-AD47-787133CF61AB}">
      <dsp:nvSpPr>
        <dsp:cNvPr id="0" name=""/>
        <dsp:cNvSpPr/>
      </dsp:nvSpPr>
      <dsp:spPr>
        <a:xfrm>
          <a:off x="914612" y="1243832"/>
          <a:ext cx="10045416" cy="6221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84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</a:t>
          </a:r>
          <a:r>
            <a:rPr lang="es-ES" sz="1800" b="1" u="sng" kern="1200" dirty="0" smtClean="0"/>
            <a:t>contratación de mujeres </a:t>
          </a:r>
          <a:r>
            <a:rPr lang="es-ES" sz="1800" kern="1200" dirty="0" smtClean="0"/>
            <a:t>es inferior a la de los hombres en todos los tramos de edad, </a:t>
          </a:r>
          <a:r>
            <a:rPr lang="es-ES" sz="1800" b="1" u="sng" kern="1200" dirty="0" smtClean="0"/>
            <a:t>menor aún de los 30 y los 44 años</a:t>
          </a:r>
          <a:r>
            <a:rPr lang="es-ES" sz="1800" kern="1200" dirty="0" smtClean="0"/>
            <a:t> </a:t>
          </a:r>
          <a:endParaRPr lang="es-ES" sz="1800" kern="1200" dirty="0"/>
        </a:p>
      </dsp:txBody>
      <dsp:txXfrm>
        <a:off x="914612" y="1243832"/>
        <a:ext cx="10045416" cy="622164"/>
      </dsp:txXfrm>
    </dsp:sp>
    <dsp:sp modelId="{A61FE10B-0D4F-41E8-AEA9-9EBB3585D527}">
      <dsp:nvSpPr>
        <dsp:cNvPr id="0" name=""/>
        <dsp:cNvSpPr/>
      </dsp:nvSpPr>
      <dsp:spPr>
        <a:xfrm>
          <a:off x="525759" y="1166061"/>
          <a:ext cx="777706" cy="7777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0A73BE-0675-4AC4-81AE-E161AAB4A07F}">
      <dsp:nvSpPr>
        <dsp:cNvPr id="0" name=""/>
        <dsp:cNvSpPr/>
      </dsp:nvSpPr>
      <dsp:spPr>
        <a:xfrm>
          <a:off x="1051444" y="2176781"/>
          <a:ext cx="9908583" cy="6221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84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</a:t>
          </a:r>
          <a:r>
            <a:rPr lang="es-ES" sz="1800" b="1" u="sng" kern="1200" dirty="0" smtClean="0"/>
            <a:t>mujeres solteras ganan más </a:t>
          </a:r>
          <a:r>
            <a:rPr lang="es-ES" sz="1800" kern="1200" dirty="0" smtClean="0"/>
            <a:t>de media que las casadas, al revés que ocurre con los hombres</a:t>
          </a:r>
          <a:endParaRPr lang="es-ES" sz="1800" kern="1200" dirty="0"/>
        </a:p>
      </dsp:txBody>
      <dsp:txXfrm>
        <a:off x="1051444" y="2176781"/>
        <a:ext cx="9908583" cy="622164"/>
      </dsp:txXfrm>
    </dsp:sp>
    <dsp:sp modelId="{6034A3D7-039B-475F-BCC9-8164D399955C}">
      <dsp:nvSpPr>
        <dsp:cNvPr id="0" name=""/>
        <dsp:cNvSpPr/>
      </dsp:nvSpPr>
      <dsp:spPr>
        <a:xfrm>
          <a:off x="662591" y="2099010"/>
          <a:ext cx="777706" cy="7777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346430-E1B5-4091-8969-1BCD8F9789C7}">
      <dsp:nvSpPr>
        <dsp:cNvPr id="0" name=""/>
        <dsp:cNvSpPr/>
      </dsp:nvSpPr>
      <dsp:spPr>
        <a:xfrm>
          <a:off x="830632" y="2917057"/>
          <a:ext cx="10045416" cy="9083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84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</a:t>
          </a:r>
          <a:r>
            <a:rPr lang="es-ES" sz="1800" b="1" u="sng" kern="1200" dirty="0" smtClean="0"/>
            <a:t>maternidad influye en las propias decisiones de las mujeres </a:t>
          </a:r>
          <a:r>
            <a:rPr lang="es-ES" sz="1800" kern="1200" dirty="0" smtClean="0"/>
            <a:t>sobre su educación, formación académica, capacitación profesional, elección del empleo y continuidad en él</a:t>
          </a:r>
          <a:endParaRPr lang="es-ES" sz="1800" kern="1200" dirty="0"/>
        </a:p>
      </dsp:txBody>
      <dsp:txXfrm>
        <a:off x="830632" y="2917057"/>
        <a:ext cx="10045416" cy="908385"/>
      </dsp:txXfrm>
    </dsp:sp>
    <dsp:sp modelId="{08D0A1A6-C605-4510-A506-35114D4690DC}">
      <dsp:nvSpPr>
        <dsp:cNvPr id="0" name=""/>
        <dsp:cNvSpPr/>
      </dsp:nvSpPr>
      <dsp:spPr>
        <a:xfrm>
          <a:off x="525759" y="3031959"/>
          <a:ext cx="777706" cy="7777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579E36D-6771-40B0-B3E6-F3113DB23589}">
      <dsp:nvSpPr>
        <dsp:cNvPr id="0" name=""/>
        <dsp:cNvSpPr/>
      </dsp:nvSpPr>
      <dsp:spPr>
        <a:xfrm>
          <a:off x="468787" y="4042678"/>
          <a:ext cx="10491241" cy="6221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84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Los </a:t>
          </a:r>
          <a:r>
            <a:rPr lang="es-ES" sz="1800" b="1" u="sng" kern="1200" dirty="0" smtClean="0"/>
            <a:t>hombres despliegan una progresión en el empleo más lineal y continua = </a:t>
          </a:r>
          <a:r>
            <a:rPr lang="es-ES" sz="1800" kern="1200" dirty="0" smtClean="0"/>
            <a:t>las mujeres, que tienen mayores </a:t>
          </a:r>
          <a:r>
            <a:rPr lang="es-ES" sz="1800" b="1" u="sng" kern="1200" dirty="0" smtClean="0"/>
            <a:t>interrupciones en su carrera</a:t>
          </a:r>
          <a:endParaRPr lang="es-ES" sz="1800" b="1" u="sng" kern="1200" dirty="0"/>
        </a:p>
      </dsp:txBody>
      <dsp:txXfrm>
        <a:off x="468787" y="4042678"/>
        <a:ext cx="10491241" cy="622164"/>
      </dsp:txXfrm>
    </dsp:sp>
    <dsp:sp modelId="{6D0A79FF-8BC7-48EF-A4A8-F9F696A99293}">
      <dsp:nvSpPr>
        <dsp:cNvPr id="0" name=""/>
        <dsp:cNvSpPr/>
      </dsp:nvSpPr>
      <dsp:spPr>
        <a:xfrm>
          <a:off x="79934" y="3964908"/>
          <a:ext cx="777706" cy="7777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25B6C-E486-4304-856E-D119B31AF8ED}">
      <dsp:nvSpPr>
        <dsp:cNvPr id="0" name=""/>
        <dsp:cNvSpPr/>
      </dsp:nvSpPr>
      <dsp:spPr>
        <a:xfrm>
          <a:off x="0" y="123585"/>
          <a:ext cx="9766077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smtClean="0"/>
            <a:t>Diversidad de fuentes:</a:t>
          </a:r>
          <a:endParaRPr lang="es-ES" sz="3600" kern="1200"/>
        </a:p>
      </dsp:txBody>
      <dsp:txXfrm>
        <a:off x="41123" y="164708"/>
        <a:ext cx="9683831" cy="760154"/>
      </dsp:txXfrm>
    </dsp:sp>
    <dsp:sp modelId="{A10BABAE-208C-4CFB-AC4A-9A55F01D8660}">
      <dsp:nvSpPr>
        <dsp:cNvPr id="0" name=""/>
        <dsp:cNvSpPr/>
      </dsp:nvSpPr>
      <dsp:spPr>
        <a:xfrm>
          <a:off x="0" y="965985"/>
          <a:ext cx="9766077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73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smtClean="0"/>
            <a:t>Eurostat</a:t>
          </a:r>
          <a:endParaRPr lang="es-E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smtClean="0"/>
            <a:t>Informe Mundial sobre salarios de la OIT 2018-2019</a:t>
          </a:r>
          <a:endParaRPr lang="es-E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smtClean="0"/>
            <a:t>INE (Encuesta de Estructura Salarial): 22%-14%por horas</a:t>
          </a:r>
          <a:endParaRPr lang="es-E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i="1" kern="1200" dirty="0" smtClean="0"/>
            <a:t>Global </a:t>
          </a:r>
          <a:r>
            <a:rPr lang="es-ES" sz="2800" i="1" kern="1200" dirty="0" err="1" smtClean="0"/>
            <a:t>Gender</a:t>
          </a:r>
          <a:r>
            <a:rPr lang="es-ES" sz="2800" i="1" kern="1200" dirty="0" smtClean="0"/>
            <a:t> Gap </a:t>
          </a:r>
          <a:r>
            <a:rPr lang="es-ES" sz="2800" i="1" kern="1200" dirty="0" err="1" smtClean="0"/>
            <a:t>Report</a:t>
          </a:r>
          <a:r>
            <a:rPr lang="es-ES" sz="2800" i="1" kern="1200" dirty="0" smtClean="0"/>
            <a:t> </a:t>
          </a:r>
          <a:r>
            <a:rPr lang="es-ES" sz="2800" kern="1200" dirty="0" smtClean="0"/>
            <a:t>(Foro Económico Mundial)</a:t>
          </a:r>
          <a:endParaRPr lang="es-ES" sz="2800" kern="1200" dirty="0"/>
        </a:p>
      </dsp:txBody>
      <dsp:txXfrm>
        <a:off x="0" y="965985"/>
        <a:ext cx="9766077" cy="1825740"/>
      </dsp:txXfrm>
    </dsp:sp>
    <dsp:sp modelId="{03E6C694-44CF-4019-B9B4-63F4F350E45D}">
      <dsp:nvSpPr>
        <dsp:cNvPr id="0" name=""/>
        <dsp:cNvSpPr/>
      </dsp:nvSpPr>
      <dsp:spPr>
        <a:xfrm>
          <a:off x="0" y="2791726"/>
          <a:ext cx="9766077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sng" kern="1200" dirty="0" smtClean="0"/>
            <a:t>Tomamos la de </a:t>
          </a:r>
          <a:r>
            <a:rPr lang="es-ES" sz="3600" b="1" u="sng" kern="1200" dirty="0" err="1" smtClean="0"/>
            <a:t>Eurostat</a:t>
          </a:r>
          <a:r>
            <a:rPr lang="es-ES" sz="3600" b="1" u="sng" kern="1200" dirty="0" smtClean="0"/>
            <a:t>:</a:t>
          </a:r>
          <a:endParaRPr lang="es-ES" sz="3600" kern="1200" dirty="0"/>
        </a:p>
      </dsp:txBody>
      <dsp:txXfrm>
        <a:off x="41123" y="2832849"/>
        <a:ext cx="9683831" cy="760154"/>
      </dsp:txXfrm>
    </dsp:sp>
    <dsp:sp modelId="{766C6CE6-15C5-4FA3-BD15-6F1D3A004AEB}">
      <dsp:nvSpPr>
        <dsp:cNvPr id="0" name=""/>
        <dsp:cNvSpPr/>
      </dsp:nvSpPr>
      <dsp:spPr>
        <a:xfrm>
          <a:off x="0" y="3634126"/>
          <a:ext cx="9766077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73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u="sng" kern="1200" smtClean="0"/>
            <a:t>diferencia </a:t>
          </a:r>
          <a:r>
            <a:rPr lang="es-ES" sz="2800" b="1" u="sng" kern="1200" dirty="0" smtClean="0"/>
            <a:t>promedio ganancia/hora por sexo en el conjunto de la economía (salvo sector público)</a:t>
          </a:r>
          <a:endParaRPr lang="es-ES" sz="2800" kern="1200" dirty="0"/>
        </a:p>
      </dsp:txBody>
      <dsp:txXfrm>
        <a:off x="0" y="3634126"/>
        <a:ext cx="9766077" cy="83835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3066E-A00D-41C1-874D-A4D262A9DD08}">
      <dsp:nvSpPr>
        <dsp:cNvPr id="0" name=""/>
        <dsp:cNvSpPr/>
      </dsp:nvSpPr>
      <dsp:spPr>
        <a:xfrm>
          <a:off x="0" y="0"/>
          <a:ext cx="4324433" cy="43244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8E093-1D7E-454C-A845-B0907221B561}">
      <dsp:nvSpPr>
        <dsp:cNvPr id="0" name=""/>
        <dsp:cNvSpPr/>
      </dsp:nvSpPr>
      <dsp:spPr>
        <a:xfrm>
          <a:off x="2162216" y="0"/>
          <a:ext cx="7230352" cy="43244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Para poder devengar los incentivos </a:t>
          </a:r>
          <a:r>
            <a:rPr lang="es-ES" sz="2100" i="1" kern="1200" dirty="0" smtClean="0"/>
            <a:t>se</a:t>
          </a:r>
          <a:r>
            <a:rPr lang="es-ES" sz="2100" kern="1200" dirty="0" smtClean="0"/>
            <a:t> </a:t>
          </a:r>
          <a:r>
            <a:rPr lang="es-ES" sz="2100" u="sng" kern="1200" dirty="0" smtClean="0"/>
            <a:t>exige la presencia efectiva </a:t>
          </a:r>
          <a:r>
            <a:rPr lang="es-ES" sz="2100" kern="1200" dirty="0" smtClean="0"/>
            <a:t>del trabajador-a, por lo que las ausencias repercuten negativamente</a:t>
          </a:r>
          <a:endParaRPr lang="es-ES" sz="2100" kern="1200" dirty="0"/>
        </a:p>
      </dsp:txBody>
      <dsp:txXfrm>
        <a:off x="2162216" y="0"/>
        <a:ext cx="7230352" cy="1297332"/>
      </dsp:txXfrm>
    </dsp:sp>
    <dsp:sp modelId="{BDFF9B44-6F17-4982-BADB-03A7A21A710A}">
      <dsp:nvSpPr>
        <dsp:cNvPr id="0" name=""/>
        <dsp:cNvSpPr/>
      </dsp:nvSpPr>
      <dsp:spPr>
        <a:xfrm>
          <a:off x="756777" y="1297332"/>
          <a:ext cx="2810878" cy="28108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64B6A-BF81-4227-8F79-B12D87769AB5}">
      <dsp:nvSpPr>
        <dsp:cNvPr id="0" name=""/>
        <dsp:cNvSpPr/>
      </dsp:nvSpPr>
      <dsp:spPr>
        <a:xfrm>
          <a:off x="2162216" y="1297332"/>
          <a:ext cx="7230352" cy="28108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 </a:t>
          </a:r>
          <a:r>
            <a:rPr lang="es-ES" sz="2100" u="sng" kern="1200" dirty="0" smtClean="0"/>
            <a:t>contraria a derecho la práctica empresarial de considerar las seis semanas de descanso obligatorio por maternidad como "ausencias"</a:t>
          </a:r>
          <a:endParaRPr lang="es-ES" sz="2100" kern="1200" dirty="0"/>
        </a:p>
      </dsp:txBody>
      <dsp:txXfrm>
        <a:off x="2162216" y="1297332"/>
        <a:ext cx="7230352" cy="1297328"/>
      </dsp:txXfrm>
    </dsp:sp>
    <dsp:sp modelId="{BD2F4B15-70E7-409A-A591-B659E750641D}">
      <dsp:nvSpPr>
        <dsp:cNvPr id="0" name=""/>
        <dsp:cNvSpPr/>
      </dsp:nvSpPr>
      <dsp:spPr>
        <a:xfrm>
          <a:off x="1513552" y="2594661"/>
          <a:ext cx="1297328" cy="1297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9FB43-2DA3-4661-812E-198B85522EAA}">
      <dsp:nvSpPr>
        <dsp:cNvPr id="0" name=""/>
        <dsp:cNvSpPr/>
      </dsp:nvSpPr>
      <dsp:spPr>
        <a:xfrm>
          <a:off x="2162216" y="2594661"/>
          <a:ext cx="7230352" cy="1297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La Sala razona que </a:t>
          </a:r>
          <a:r>
            <a:rPr lang="es-ES" sz="2100" b="1" u="sng" kern="1200" dirty="0" smtClean="0"/>
            <a:t>frente a la “pléyade normativa, constitucional y jurisprudencial,” </a:t>
          </a:r>
          <a:r>
            <a:rPr lang="es-ES" sz="2100" kern="1200" dirty="0" smtClean="0"/>
            <a:t>que cita, la empresa sólo opuso su </a:t>
          </a:r>
          <a:r>
            <a:rPr lang="es-ES" sz="2100" u="sng" kern="1200" dirty="0" smtClean="0"/>
            <a:t>poder de organización y dirección</a:t>
          </a:r>
          <a:r>
            <a:rPr lang="es-ES" sz="2100" kern="1200" dirty="0" smtClean="0"/>
            <a:t> (discrecionalidad)</a:t>
          </a:r>
          <a:endParaRPr lang="es-ES" sz="2100" kern="1200" dirty="0"/>
        </a:p>
      </dsp:txBody>
      <dsp:txXfrm>
        <a:off x="2162216" y="2594661"/>
        <a:ext cx="7230352" cy="129732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028E2-D64A-4331-ADFE-7B4A4E5429D6}">
      <dsp:nvSpPr>
        <dsp:cNvPr id="0" name=""/>
        <dsp:cNvSpPr/>
      </dsp:nvSpPr>
      <dsp:spPr>
        <a:xfrm>
          <a:off x="0" y="0"/>
          <a:ext cx="11029615" cy="131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No se devengan si no hay actividad </a:t>
          </a:r>
          <a:endParaRPr lang="es-ES" sz="2500" kern="1200" dirty="0"/>
        </a:p>
      </dsp:txBody>
      <dsp:txXfrm>
        <a:off x="64254" y="64254"/>
        <a:ext cx="10901107" cy="1187742"/>
      </dsp:txXfrm>
    </dsp:sp>
    <dsp:sp modelId="{98B8094A-6F49-49EB-AB33-3E5174FDA1C9}">
      <dsp:nvSpPr>
        <dsp:cNvPr id="0" name=""/>
        <dsp:cNvSpPr/>
      </dsp:nvSpPr>
      <dsp:spPr>
        <a:xfrm>
          <a:off x="0" y="1388548"/>
          <a:ext cx="11029615" cy="131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La empresa computa como </a:t>
          </a:r>
          <a:r>
            <a:rPr lang="es-ES" sz="2500" b="1" u="sng" kern="1200" dirty="0" smtClean="0"/>
            <a:t>ausencias</a:t>
          </a:r>
          <a:r>
            <a:rPr lang="es-ES" sz="2500" kern="1200" dirty="0" smtClean="0"/>
            <a:t> (NO ACTIVIDAD) los </a:t>
          </a:r>
          <a:r>
            <a:rPr lang="es-ES" sz="2500" b="1" u="sng" kern="1200" dirty="0" smtClean="0"/>
            <a:t>tiempos de baja material y por riesgo durante el embarazo</a:t>
          </a:r>
          <a:r>
            <a:rPr lang="es-ES" sz="2500" kern="1200" dirty="0" smtClean="0"/>
            <a:t>, por lo que la trabajadora no percibe tales incentivos al reincorporarse al trabajo</a:t>
          </a:r>
          <a:endParaRPr lang="es-ES" sz="2500" kern="1200" dirty="0"/>
        </a:p>
      </dsp:txBody>
      <dsp:txXfrm>
        <a:off x="64254" y="1452802"/>
        <a:ext cx="10901107" cy="1187742"/>
      </dsp:txXfrm>
    </dsp:sp>
    <dsp:sp modelId="{F4E98468-1C9C-4064-877F-9D1685D1B8B0}">
      <dsp:nvSpPr>
        <dsp:cNvPr id="0" name=""/>
        <dsp:cNvSpPr/>
      </dsp:nvSpPr>
      <dsp:spPr>
        <a:xfrm>
          <a:off x="0" y="2786065"/>
          <a:ext cx="11029615" cy="131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/>
            <a:t>La Sala considera dicha práctica contraria al principio de igualdad y no discriminación</a:t>
          </a:r>
          <a:endParaRPr lang="es-ES" sz="2500" kern="1200"/>
        </a:p>
      </dsp:txBody>
      <dsp:txXfrm>
        <a:off x="64254" y="2850319"/>
        <a:ext cx="10901107" cy="118774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D265-A714-41A1-9940-FD3D9A090AF4}">
      <dsp:nvSpPr>
        <dsp:cNvPr id="0" name=""/>
        <dsp:cNvSpPr/>
      </dsp:nvSpPr>
      <dsp:spPr>
        <a:xfrm>
          <a:off x="0" y="374272"/>
          <a:ext cx="10114992" cy="4230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SUPUESTO</a:t>
          </a:r>
          <a:endParaRPr lang="es-ES" sz="2000" kern="1200" dirty="0"/>
        </a:p>
      </dsp:txBody>
      <dsp:txXfrm>
        <a:off x="20651" y="394923"/>
        <a:ext cx="10073690" cy="381740"/>
      </dsp:txXfrm>
    </dsp:sp>
    <dsp:sp modelId="{02BBEF5F-4C8C-469B-8EE4-B3818B039A3B}">
      <dsp:nvSpPr>
        <dsp:cNvPr id="0" name=""/>
        <dsp:cNvSpPr/>
      </dsp:nvSpPr>
      <dsp:spPr>
        <a:xfrm>
          <a:off x="0" y="797314"/>
          <a:ext cx="10114992" cy="132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15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La trabajadora deja de realizar guardias como medida de protección durante su embarazo (art.26 LPRL)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Deja de percibir el complemento por “atención continuada” = 1.339,03 € al mes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La entidad prorroga su contrato para que pueda “recuperar” esas guardias</a:t>
          </a:r>
          <a:endParaRPr lang="es-ES" sz="2000" kern="1200" dirty="0"/>
        </a:p>
      </dsp:txBody>
      <dsp:txXfrm>
        <a:off x="0" y="797314"/>
        <a:ext cx="10114992" cy="1320141"/>
      </dsp:txXfrm>
    </dsp:sp>
    <dsp:sp modelId="{C9DB95FA-0847-46FF-BAE8-1944249E17D1}">
      <dsp:nvSpPr>
        <dsp:cNvPr id="0" name=""/>
        <dsp:cNvSpPr/>
      </dsp:nvSpPr>
      <dsp:spPr>
        <a:xfrm>
          <a:off x="0" y="2117455"/>
          <a:ext cx="10114992" cy="8182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STJUE de 1 julio 2010, </a:t>
          </a:r>
          <a:r>
            <a:rPr lang="es-ES" sz="2000" i="1" kern="1200" dirty="0" smtClean="0"/>
            <a:t>asunto </a:t>
          </a:r>
          <a:r>
            <a:rPr lang="es-ES" sz="2000" i="1" kern="1200" dirty="0" err="1" smtClean="0"/>
            <a:t>Parviainen</a:t>
          </a:r>
          <a:r>
            <a:rPr lang="es-ES" sz="2000" i="1" kern="1200" dirty="0" smtClean="0"/>
            <a:t> </a:t>
          </a:r>
          <a:r>
            <a:rPr lang="es-ES" sz="2000" kern="1200" dirty="0" smtClean="0"/>
            <a:t>(C-471/08), azafata de vuelo = la Directiva sólo reconoce el derecho a percibir “una” remuneración, no la misma que si volara</a:t>
          </a:r>
          <a:endParaRPr lang="es-ES" sz="2000" kern="1200" dirty="0"/>
        </a:p>
      </dsp:txBody>
      <dsp:txXfrm>
        <a:off x="39944" y="2157399"/>
        <a:ext cx="10035104" cy="738364"/>
      </dsp:txXfrm>
    </dsp:sp>
    <dsp:sp modelId="{B9AFEE52-4787-4A4F-90B5-C27A16FE9584}">
      <dsp:nvSpPr>
        <dsp:cNvPr id="0" name=""/>
        <dsp:cNvSpPr/>
      </dsp:nvSpPr>
      <dsp:spPr>
        <a:xfrm>
          <a:off x="0" y="3023773"/>
          <a:ext cx="10114992" cy="4207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SOLUCIÓN DE LA SALA</a:t>
          </a:r>
          <a:endParaRPr lang="es-ES" sz="2000" kern="1200" dirty="0"/>
        </a:p>
      </dsp:txBody>
      <dsp:txXfrm>
        <a:off x="20538" y="3044311"/>
        <a:ext cx="10073916" cy="379641"/>
      </dsp:txXfrm>
    </dsp:sp>
    <dsp:sp modelId="{8D2AE2A5-DA89-40E9-93DD-116CDA2ADB88}">
      <dsp:nvSpPr>
        <dsp:cNvPr id="0" name=""/>
        <dsp:cNvSpPr/>
      </dsp:nvSpPr>
      <dsp:spPr>
        <a:xfrm>
          <a:off x="0" y="3540746"/>
          <a:ext cx="10114992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15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Si se hubiera suspendido el contrato hubiera percibido más (100% B.R.)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Considera no aplicable la </a:t>
          </a:r>
          <a:r>
            <a:rPr lang="es-ES" sz="2000" i="1" kern="1200" dirty="0" smtClean="0"/>
            <a:t>doctrina </a:t>
          </a:r>
          <a:r>
            <a:rPr lang="es-ES" sz="2000" i="1" kern="1200" dirty="0" err="1" smtClean="0"/>
            <a:t>Parviainen</a:t>
          </a:r>
          <a:r>
            <a:rPr lang="es-ES" sz="2000" i="1" kern="1200" dirty="0" smtClean="0"/>
            <a:t> (¿?)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Hay discriminación directa por sexo =nulidad de la medida = abono de importe de guardias por el período que no las hizo + indemnización por daños (LISOS)</a:t>
          </a:r>
          <a:endParaRPr lang="es-ES" sz="2000" kern="1200" dirty="0"/>
        </a:p>
      </dsp:txBody>
      <dsp:txXfrm>
        <a:off x="0" y="3540746"/>
        <a:ext cx="10114992" cy="125856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F3785-A4F4-4E65-9F2F-968BE2A29F18}">
      <dsp:nvSpPr>
        <dsp:cNvPr id="0" name=""/>
        <dsp:cNvSpPr/>
      </dsp:nvSpPr>
      <dsp:spPr>
        <a:xfrm>
          <a:off x="0" y="504009"/>
          <a:ext cx="10403750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Procedimiento de </a:t>
          </a:r>
          <a:r>
            <a:rPr lang="es-ES" sz="1900" b="1" u="sng" kern="1200" dirty="0" smtClean="0"/>
            <a:t>conflicto colectivo promovido por el sindicato de controladores aéreos</a:t>
          </a:r>
          <a:endParaRPr lang="es-ES" sz="1900" b="1" u="sng" kern="1200" dirty="0"/>
        </a:p>
      </dsp:txBody>
      <dsp:txXfrm>
        <a:off x="48833" y="552842"/>
        <a:ext cx="10306084" cy="902684"/>
      </dsp:txXfrm>
    </dsp:sp>
    <dsp:sp modelId="{DE8AD0C9-97A8-4843-9C69-41E50CF27CCD}">
      <dsp:nvSpPr>
        <dsp:cNvPr id="0" name=""/>
        <dsp:cNvSpPr/>
      </dsp:nvSpPr>
      <dsp:spPr>
        <a:xfrm>
          <a:off x="0" y="1571111"/>
          <a:ext cx="10403750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u="sng" kern="1200" dirty="0" smtClean="0"/>
            <a:t>Devengo del “Complemento Personal de Adaptación Variable” </a:t>
          </a:r>
          <a:endParaRPr lang="es-ES" sz="1900" b="1" u="sng" kern="1200" dirty="0"/>
        </a:p>
      </dsp:txBody>
      <dsp:txXfrm>
        <a:off x="48833" y="1619944"/>
        <a:ext cx="10306084" cy="902684"/>
      </dsp:txXfrm>
    </dsp:sp>
    <dsp:sp modelId="{D01D7B59-9469-419D-8C50-637DA0BEB667}">
      <dsp:nvSpPr>
        <dsp:cNvPr id="0" name=""/>
        <dsp:cNvSpPr/>
      </dsp:nvSpPr>
      <dsp:spPr>
        <a:xfrm>
          <a:off x="0" y="2614149"/>
          <a:ext cx="10403750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La empresa considera que el </a:t>
          </a:r>
          <a:r>
            <a:rPr lang="es-ES" sz="1900" b="1" u="sng" kern="1200" dirty="0" smtClean="0"/>
            <a:t>devengo se produce a partir del primer día inmediatamente posterior al reingreso de las ausencias </a:t>
          </a:r>
          <a:r>
            <a:rPr lang="es-ES" sz="1900" kern="1200" dirty="0" smtClean="0"/>
            <a:t>de los controladores aéreos debidas a maternidad, paternidad, riesgo durante el embarazo, riesgo durante la lactancia, adopción o acogimiento</a:t>
          </a:r>
          <a:endParaRPr lang="es-ES" sz="1900" kern="1200" dirty="0"/>
        </a:p>
      </dsp:txBody>
      <dsp:txXfrm>
        <a:off x="48833" y="2662982"/>
        <a:ext cx="10306084" cy="902684"/>
      </dsp:txXfrm>
    </dsp:sp>
    <dsp:sp modelId="{B84010B5-1597-40D9-8863-6F3A8B5E9BFE}">
      <dsp:nvSpPr>
        <dsp:cNvPr id="0" name=""/>
        <dsp:cNvSpPr/>
      </dsp:nvSpPr>
      <dsp:spPr>
        <a:xfrm>
          <a:off x="0" y="3669219"/>
          <a:ext cx="10403750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 </a:t>
          </a:r>
          <a:r>
            <a:rPr lang="es-ES" sz="1900" b="1" i="0" u="sng" kern="1200" dirty="0" smtClean="0"/>
            <a:t>estima la pretensión</a:t>
          </a:r>
          <a:r>
            <a:rPr lang="es-ES" sz="1900" kern="1200" dirty="0" smtClean="0"/>
            <a:t>, y se </a:t>
          </a:r>
          <a:r>
            <a:rPr lang="es-ES" sz="1900" b="1" u="sng" kern="1200" dirty="0" smtClean="0"/>
            <a:t>condena además al abono de las diferencias salariales </a:t>
          </a:r>
          <a:r>
            <a:rPr lang="es-ES" sz="1900" kern="1200" dirty="0" smtClean="0"/>
            <a:t>correspondientes</a:t>
          </a:r>
          <a:endParaRPr lang="es-ES" sz="1900" kern="1200" dirty="0"/>
        </a:p>
      </dsp:txBody>
      <dsp:txXfrm>
        <a:off x="48833" y="3718052"/>
        <a:ext cx="10306084" cy="9026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5CE26-61B8-41B6-B8FF-7F5D0A1B54F3}">
      <dsp:nvSpPr>
        <dsp:cNvPr id="0" name=""/>
        <dsp:cNvSpPr/>
      </dsp:nvSpPr>
      <dsp:spPr>
        <a:xfrm>
          <a:off x="0" y="1940"/>
          <a:ext cx="10768263" cy="960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RETRIBUCIÓN VARIABLE POR OBJETIVOS = “Incentivo Secciones” </a:t>
          </a:r>
          <a:endParaRPr lang="es-ES" sz="2000" kern="1200" dirty="0"/>
        </a:p>
      </dsp:txBody>
      <dsp:txXfrm>
        <a:off x="46907" y="48847"/>
        <a:ext cx="10674449" cy="867076"/>
      </dsp:txXfrm>
    </dsp:sp>
    <dsp:sp modelId="{24760F63-7F8F-4B4D-A9B7-96BF9F6CE071}">
      <dsp:nvSpPr>
        <dsp:cNvPr id="0" name=""/>
        <dsp:cNvSpPr/>
      </dsp:nvSpPr>
      <dsp:spPr>
        <a:xfrm>
          <a:off x="0" y="975937"/>
          <a:ext cx="10768263" cy="960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Impugnación de acuerdo alcanzado en procedimiento de MSCT = </a:t>
          </a:r>
          <a:r>
            <a:rPr lang="es-ES" sz="2000" b="1" kern="1200" dirty="0" smtClean="0"/>
            <a:t>el </a:t>
          </a:r>
          <a:r>
            <a:rPr lang="es-ES" sz="2000" b="1" kern="1200" dirty="0" smtClean="0"/>
            <a:t>incentivo </a:t>
          </a:r>
          <a:r>
            <a:rPr lang="es-ES" sz="2000" b="1" kern="1200" dirty="0" smtClean="0"/>
            <a:t>no se devengaría durante las ausencias del puesto de trabajo (salvo vacaciones, horas sindicales y permisos inferiores a la jornada diaria)</a:t>
          </a:r>
          <a:endParaRPr lang="es-ES" sz="2000" b="1" kern="1200" dirty="0"/>
        </a:p>
      </dsp:txBody>
      <dsp:txXfrm>
        <a:off x="46907" y="1022844"/>
        <a:ext cx="10674449" cy="867076"/>
      </dsp:txXfrm>
    </dsp:sp>
    <dsp:sp modelId="{C2483BB3-81C1-42FF-8421-50AD344604D5}">
      <dsp:nvSpPr>
        <dsp:cNvPr id="0" name=""/>
        <dsp:cNvSpPr/>
      </dsp:nvSpPr>
      <dsp:spPr>
        <a:xfrm>
          <a:off x="0" y="1949933"/>
          <a:ext cx="10768263" cy="960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Aplica el art.4 LOPI = “juzgar con perspectiva de género” </a:t>
          </a:r>
          <a:endParaRPr lang="es-ES" sz="2000" kern="1200" dirty="0"/>
        </a:p>
      </dsp:txBody>
      <dsp:txXfrm>
        <a:off x="46907" y="1996840"/>
        <a:ext cx="10674449" cy="867076"/>
      </dsp:txXfrm>
    </dsp:sp>
    <dsp:sp modelId="{5D11EC63-7A5E-4D65-92FA-4545BC4695F2}">
      <dsp:nvSpPr>
        <dsp:cNvPr id="0" name=""/>
        <dsp:cNvSpPr/>
      </dsp:nvSpPr>
      <dsp:spPr>
        <a:xfrm>
          <a:off x="0" y="2923930"/>
          <a:ext cx="10768263" cy="960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</a:t>
          </a:r>
          <a:r>
            <a:rPr lang="es-ES" sz="2000" b="1" kern="1200" dirty="0" smtClean="0"/>
            <a:t>valora en cada caso el impacto del desigual reparto de tareas de cuidados</a:t>
          </a:r>
          <a:r>
            <a:rPr lang="es-ES" sz="2000" kern="1200" dirty="0" smtClean="0"/>
            <a:t>, educación y trabajo doméstico entre mujeres y hombres [a partir de los datos de la Encuesta Nacional de Condiciones de Trabajo </a:t>
          </a:r>
          <a:r>
            <a:rPr lang="es-ES" sz="2000" kern="1200" dirty="0" smtClean="0"/>
            <a:t>2015, </a:t>
          </a:r>
          <a:r>
            <a:rPr lang="es-ES" sz="2000" kern="1200" dirty="0" smtClean="0"/>
            <a:t>del Ministerio de Empleo y Seguridad Social] </a:t>
          </a:r>
          <a:endParaRPr lang="es-ES" sz="2000" kern="1200" dirty="0"/>
        </a:p>
      </dsp:txBody>
      <dsp:txXfrm>
        <a:off x="46907" y="2970837"/>
        <a:ext cx="10674449" cy="867076"/>
      </dsp:txXfrm>
    </dsp:sp>
    <dsp:sp modelId="{3EF87890-779B-49E9-9D21-C57C04805418}">
      <dsp:nvSpPr>
        <dsp:cNvPr id="0" name=""/>
        <dsp:cNvSpPr/>
      </dsp:nvSpPr>
      <dsp:spPr>
        <a:xfrm>
          <a:off x="0" y="3897927"/>
          <a:ext cx="10768263" cy="960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Concluye que en el caso de los permisos del ar.37.3 y 4 ET se produce ese efecto discriminatorio (salvo fallecimiento y lactancia)</a:t>
          </a:r>
          <a:endParaRPr lang="es-ES" sz="2000" kern="1200" dirty="0"/>
        </a:p>
      </dsp:txBody>
      <dsp:txXfrm>
        <a:off x="46907" y="3944834"/>
        <a:ext cx="10674449" cy="86707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741FC-DC22-4E1B-AB7F-F47B742E332E}">
      <dsp:nvSpPr>
        <dsp:cNvPr id="0" name=""/>
        <dsp:cNvSpPr/>
      </dsp:nvSpPr>
      <dsp:spPr>
        <a:xfrm>
          <a:off x="0" y="1364834"/>
          <a:ext cx="10343592" cy="181977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320E8-59CD-46A1-9C37-A77C32908ABB}">
      <dsp:nvSpPr>
        <dsp:cNvPr id="0" name=""/>
        <dsp:cNvSpPr/>
      </dsp:nvSpPr>
      <dsp:spPr>
        <a:xfrm>
          <a:off x="4545" y="0"/>
          <a:ext cx="3000045" cy="181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Es discriminatorio por razón de sexo privar de un </a:t>
          </a:r>
          <a:r>
            <a:rPr lang="es-ES" sz="1700" i="1" kern="1200" smtClean="0"/>
            <a:t>bonus</a:t>
          </a:r>
          <a:r>
            <a:rPr lang="es-ES" sz="1700" kern="1200" smtClean="0"/>
            <a:t> a la trabajadora demandante que se ausentó como consecuencia de una baja por maternidad</a:t>
          </a:r>
          <a:endParaRPr lang="es-ES" sz="1700" kern="1200"/>
        </a:p>
      </dsp:txBody>
      <dsp:txXfrm>
        <a:off x="4545" y="0"/>
        <a:ext cx="3000045" cy="1819778"/>
      </dsp:txXfrm>
    </dsp:sp>
    <dsp:sp modelId="{4CED7432-BA56-4D8A-BA0D-E5F3DB95EE47}">
      <dsp:nvSpPr>
        <dsp:cNvPr id="0" name=""/>
        <dsp:cNvSpPr/>
      </dsp:nvSpPr>
      <dsp:spPr>
        <a:xfrm>
          <a:off x="1277096" y="2047251"/>
          <a:ext cx="454944" cy="4549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09B2F-7B0B-4F5F-8B34-E092ACE62454}">
      <dsp:nvSpPr>
        <dsp:cNvPr id="0" name=""/>
        <dsp:cNvSpPr/>
      </dsp:nvSpPr>
      <dsp:spPr>
        <a:xfrm>
          <a:off x="3154593" y="2729668"/>
          <a:ext cx="3000045" cy="181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Condena a la empresa al abono de las diferencias salariales</a:t>
          </a:r>
          <a:endParaRPr lang="es-ES" sz="1700" kern="1200"/>
        </a:p>
      </dsp:txBody>
      <dsp:txXfrm>
        <a:off x="3154593" y="2729668"/>
        <a:ext cx="3000045" cy="1819778"/>
      </dsp:txXfrm>
    </dsp:sp>
    <dsp:sp modelId="{026A1A0A-E41A-41E5-B778-F726C49A1021}">
      <dsp:nvSpPr>
        <dsp:cNvPr id="0" name=""/>
        <dsp:cNvSpPr/>
      </dsp:nvSpPr>
      <dsp:spPr>
        <a:xfrm>
          <a:off x="4427144" y="2047251"/>
          <a:ext cx="454944" cy="4549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11FC5-566E-4B86-9C94-E0647C84DC31}">
      <dsp:nvSpPr>
        <dsp:cNvPr id="0" name=""/>
        <dsp:cNvSpPr/>
      </dsp:nvSpPr>
      <dsp:spPr>
        <a:xfrm>
          <a:off x="6304641" y="0"/>
          <a:ext cx="3000045" cy="181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Y al pago de una indemnización de 25.000 euros por la lesión del derecho fundamental a la no discriminación</a:t>
          </a:r>
          <a:endParaRPr lang="es-ES" sz="1700" kern="1200"/>
        </a:p>
      </dsp:txBody>
      <dsp:txXfrm>
        <a:off x="6304641" y="0"/>
        <a:ext cx="3000045" cy="1819778"/>
      </dsp:txXfrm>
    </dsp:sp>
    <dsp:sp modelId="{BE3A311C-2280-4776-913F-C685E3F3F468}">
      <dsp:nvSpPr>
        <dsp:cNvPr id="0" name=""/>
        <dsp:cNvSpPr/>
      </dsp:nvSpPr>
      <dsp:spPr>
        <a:xfrm>
          <a:off x="7577192" y="2047251"/>
          <a:ext cx="454944" cy="4549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0189C-E18C-4F99-808B-060302D90106}">
      <dsp:nvSpPr>
        <dsp:cNvPr id="0" name=""/>
        <dsp:cNvSpPr/>
      </dsp:nvSpPr>
      <dsp:spPr>
        <a:xfrm>
          <a:off x="0" y="2592127"/>
          <a:ext cx="10764698" cy="17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1"/>
            </a:rPr>
            <a:t>https://cincodias.elpais.com/cincodias/2020/02/20/legal/1582231935_671828.html?id_externo_rsoc=FB_CC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2"/>
            </a:rPr>
            <a:t>http://www.eduardorojotorrecilla.es/2020/02/empleo-publico-baremo-de-meritos-la.html?m=1</a:t>
          </a:r>
          <a:endParaRPr lang="es-ES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0" y="2592127"/>
        <a:ext cx="10764698" cy="1743792"/>
      </dsp:txXfrm>
    </dsp:sp>
    <dsp:sp modelId="{8C94E6F6-4D69-4A90-AEE7-0E1A9008168A}">
      <dsp:nvSpPr>
        <dsp:cNvPr id="0" name=""/>
        <dsp:cNvSpPr/>
      </dsp:nvSpPr>
      <dsp:spPr>
        <a:xfrm rot="10800000">
          <a:off x="0" y="1985"/>
          <a:ext cx="10764698" cy="26819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Plaza de facultativo especialista de farmacia hospitalaria en el </a:t>
          </a:r>
          <a:r>
            <a:rPr lang="es-ES" sz="2000" kern="1200" dirty="0" err="1" smtClean="0"/>
            <a:t>Servizo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Galego</a:t>
          </a:r>
          <a:r>
            <a:rPr lang="es-ES" sz="2000" kern="1200" dirty="0" smtClean="0"/>
            <a:t> de </a:t>
          </a:r>
          <a:r>
            <a:rPr lang="es-ES" sz="2000" kern="1200" dirty="0" err="1" smtClean="0"/>
            <a:t>Saúde</a:t>
          </a:r>
          <a:endParaRPr lang="es-ES" sz="2000" kern="1200" dirty="0"/>
        </a:p>
      </dsp:txBody>
      <dsp:txXfrm rot="10800000">
        <a:off x="0" y="1985"/>
        <a:ext cx="10764698" cy="174265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8C029-7734-42B8-8E6F-DEFAD2A6A7B9}">
      <dsp:nvSpPr>
        <dsp:cNvPr id="0" name=""/>
        <dsp:cNvSpPr/>
      </dsp:nvSpPr>
      <dsp:spPr>
        <a:xfrm>
          <a:off x="0" y="609"/>
          <a:ext cx="11201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3CD5A-0D09-4F2F-A6DE-17F9EAE0BAC6}">
      <dsp:nvSpPr>
        <dsp:cNvPr id="0" name=""/>
        <dsp:cNvSpPr/>
      </dsp:nvSpPr>
      <dsp:spPr>
        <a:xfrm>
          <a:off x="0" y="609"/>
          <a:ext cx="11201399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INE segundo trimestre 2019: </a:t>
          </a:r>
          <a:r>
            <a:rPr lang="es-ES" sz="2900" b="1" u="sng" kern="1200" dirty="0" smtClean="0"/>
            <a:t>casi 3 millones de personas=74% mujeres</a:t>
          </a:r>
          <a:endParaRPr lang="es-ES" sz="2900" b="1" u="sng" kern="1200" dirty="0"/>
        </a:p>
      </dsp:txBody>
      <dsp:txXfrm>
        <a:off x="0" y="609"/>
        <a:ext cx="11201399" cy="998377"/>
      </dsp:txXfrm>
    </dsp:sp>
    <dsp:sp modelId="{F759AD03-B094-427E-A0FC-09D789C5DC9C}">
      <dsp:nvSpPr>
        <dsp:cNvPr id="0" name=""/>
        <dsp:cNvSpPr/>
      </dsp:nvSpPr>
      <dsp:spPr>
        <a:xfrm>
          <a:off x="0" y="998986"/>
          <a:ext cx="11201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9043A-6235-4FB6-BEC7-1A5AF371ACD4}">
      <dsp:nvSpPr>
        <dsp:cNvPr id="0" name=""/>
        <dsp:cNvSpPr/>
      </dsp:nvSpPr>
      <dsp:spPr>
        <a:xfrm>
          <a:off x="0" y="998986"/>
          <a:ext cx="11201399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u="sng" kern="1200" dirty="0" smtClean="0"/>
            <a:t>Involuntariedad</a:t>
          </a:r>
          <a:r>
            <a:rPr lang="es-ES" sz="2900" kern="1200" dirty="0" smtClean="0"/>
            <a:t> = no encuentran otra forma de empleo = 71% mujeres</a:t>
          </a:r>
          <a:endParaRPr lang="es-ES" sz="2900" kern="1200" dirty="0"/>
        </a:p>
      </dsp:txBody>
      <dsp:txXfrm>
        <a:off x="0" y="998986"/>
        <a:ext cx="11201399" cy="998377"/>
      </dsp:txXfrm>
    </dsp:sp>
    <dsp:sp modelId="{863D218F-98BC-4356-8869-3D9AD854EB17}">
      <dsp:nvSpPr>
        <dsp:cNvPr id="0" name=""/>
        <dsp:cNvSpPr/>
      </dsp:nvSpPr>
      <dsp:spPr>
        <a:xfrm>
          <a:off x="0" y="1997363"/>
          <a:ext cx="11201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7129E-7C68-4644-9175-5BC41B1FDE28}">
      <dsp:nvSpPr>
        <dsp:cNvPr id="0" name=""/>
        <dsp:cNvSpPr/>
      </dsp:nvSpPr>
      <dsp:spPr>
        <a:xfrm>
          <a:off x="0" y="1997363"/>
          <a:ext cx="11201399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u="sng" kern="1200" dirty="0" smtClean="0"/>
            <a:t>Cuidado </a:t>
          </a:r>
          <a:r>
            <a:rPr lang="es-ES" sz="2900" kern="1200" dirty="0" smtClean="0"/>
            <a:t>de niños, enfermos o discapacitados = 94,9% mujeres</a:t>
          </a:r>
          <a:endParaRPr lang="es-ES" sz="2900" kern="1200" dirty="0"/>
        </a:p>
      </dsp:txBody>
      <dsp:txXfrm>
        <a:off x="0" y="1997363"/>
        <a:ext cx="11201399" cy="998377"/>
      </dsp:txXfrm>
    </dsp:sp>
    <dsp:sp modelId="{EF7283B9-242D-46C6-874B-8AFF4B340376}">
      <dsp:nvSpPr>
        <dsp:cNvPr id="0" name=""/>
        <dsp:cNvSpPr/>
      </dsp:nvSpPr>
      <dsp:spPr>
        <a:xfrm>
          <a:off x="0" y="2995741"/>
          <a:ext cx="11201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F7D73-6D6A-4203-A561-81B436E1B29D}">
      <dsp:nvSpPr>
        <dsp:cNvPr id="0" name=""/>
        <dsp:cNvSpPr/>
      </dsp:nvSpPr>
      <dsp:spPr>
        <a:xfrm>
          <a:off x="0" y="2995741"/>
          <a:ext cx="11201399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u="sng" kern="1200" dirty="0" smtClean="0"/>
            <a:t>Otras obligaciones familiares y personales </a:t>
          </a:r>
          <a:r>
            <a:rPr lang="es-ES" sz="2900" kern="1200" dirty="0" smtClean="0"/>
            <a:t>= 92,5 % mujeres</a:t>
          </a:r>
          <a:endParaRPr lang="es-ES" sz="2900" kern="1200" dirty="0"/>
        </a:p>
      </dsp:txBody>
      <dsp:txXfrm>
        <a:off x="0" y="2995741"/>
        <a:ext cx="11201399" cy="998377"/>
      </dsp:txXfrm>
    </dsp:sp>
    <dsp:sp modelId="{61BE5B6A-97B6-41E3-8790-76ACCEF52334}">
      <dsp:nvSpPr>
        <dsp:cNvPr id="0" name=""/>
        <dsp:cNvSpPr/>
      </dsp:nvSpPr>
      <dsp:spPr>
        <a:xfrm>
          <a:off x="0" y="3994118"/>
          <a:ext cx="11201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25100-EAFB-4EDF-96C8-4457FA9CFC60}">
      <dsp:nvSpPr>
        <dsp:cNvPr id="0" name=""/>
        <dsp:cNvSpPr/>
      </dsp:nvSpPr>
      <dsp:spPr>
        <a:xfrm>
          <a:off x="0" y="3994118"/>
          <a:ext cx="11201399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u="sng" kern="1200" dirty="0" smtClean="0"/>
            <a:t>Fraude en las horas </a:t>
          </a:r>
          <a:r>
            <a:rPr lang="es-ES" sz="2900" kern="1200" dirty="0" smtClean="0"/>
            <a:t>(Instrucción 2015 y </a:t>
          </a:r>
          <a:r>
            <a:rPr lang="es-ES" sz="2900" i="1" kern="1200" dirty="0" smtClean="0"/>
            <a:t>Plan Director para un Trabajo Digno </a:t>
          </a:r>
          <a:r>
            <a:rPr lang="es-ES" sz="2900" kern="1200" dirty="0" smtClean="0"/>
            <a:t>ITSS)</a:t>
          </a:r>
          <a:endParaRPr lang="es-ES" sz="2900" kern="1200" dirty="0"/>
        </a:p>
      </dsp:txBody>
      <dsp:txXfrm>
        <a:off x="0" y="3994118"/>
        <a:ext cx="11201399" cy="9983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2F7BE-0108-43FD-9A55-87E963E6A25A}">
      <dsp:nvSpPr>
        <dsp:cNvPr id="0" name=""/>
        <dsp:cNvSpPr/>
      </dsp:nvSpPr>
      <dsp:spPr>
        <a:xfrm>
          <a:off x="0" y="430"/>
          <a:ext cx="10042802" cy="982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STC 253/2004= declaró inconstitucional el art.12.4.2º ET sobre cómputo de los períodos de carencia en función de las horas trabajadas</a:t>
          </a:r>
          <a:endParaRPr lang="es-ES" sz="2000" kern="1200" dirty="0"/>
        </a:p>
      </dsp:txBody>
      <dsp:txXfrm>
        <a:off x="47985" y="48415"/>
        <a:ext cx="9946832" cy="887001"/>
      </dsp:txXfrm>
    </dsp:sp>
    <dsp:sp modelId="{108E743D-1CA6-4A45-9484-E940AD6D4007}">
      <dsp:nvSpPr>
        <dsp:cNvPr id="0" name=""/>
        <dsp:cNvSpPr/>
      </dsp:nvSpPr>
      <dsp:spPr>
        <a:xfrm>
          <a:off x="0" y="996732"/>
          <a:ext cx="10042802" cy="982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STC 61/2013= motiva la introducción del coeficiente de parcialidad</a:t>
          </a:r>
          <a:endParaRPr lang="es-ES" sz="2000" kern="1200" dirty="0"/>
        </a:p>
      </dsp:txBody>
      <dsp:txXfrm>
        <a:off x="47985" y="1044717"/>
        <a:ext cx="9946832" cy="887001"/>
      </dsp:txXfrm>
    </dsp:sp>
    <dsp:sp modelId="{D6FE8DFA-FC38-4251-A52E-926EAA408A45}">
      <dsp:nvSpPr>
        <dsp:cNvPr id="0" name=""/>
        <dsp:cNvSpPr/>
      </dsp:nvSpPr>
      <dsp:spPr>
        <a:xfrm>
          <a:off x="0" y="1993035"/>
          <a:ext cx="10042802" cy="982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STJUE de 22/11/2012, </a:t>
          </a:r>
          <a:r>
            <a:rPr lang="es-ES" sz="2000" i="1" kern="1200" dirty="0" err="1" smtClean="0"/>
            <a:t>Elbal</a:t>
          </a:r>
          <a:r>
            <a:rPr lang="es-ES" sz="2000" i="1" kern="1200" dirty="0" smtClean="0"/>
            <a:t> Moreno</a:t>
          </a:r>
          <a:r>
            <a:rPr lang="es-ES" sz="2000" kern="1200" dirty="0" smtClean="0"/>
            <a:t>, asunto C-385/11, referida a la jubilación de una limpiadora por horas </a:t>
          </a:r>
          <a:endParaRPr lang="es-ES" sz="2000" kern="1200" dirty="0"/>
        </a:p>
      </dsp:txBody>
      <dsp:txXfrm>
        <a:off x="47985" y="2041020"/>
        <a:ext cx="9946832" cy="887001"/>
      </dsp:txXfrm>
    </dsp:sp>
    <dsp:sp modelId="{C50E83B4-6A98-4C6B-9173-12893ACA9A0E}">
      <dsp:nvSpPr>
        <dsp:cNvPr id="0" name=""/>
        <dsp:cNvSpPr/>
      </dsp:nvSpPr>
      <dsp:spPr>
        <a:xfrm>
          <a:off x="0" y="2989337"/>
          <a:ext cx="10042802" cy="982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STJUE de 9/11/2017, </a:t>
          </a:r>
          <a:r>
            <a:rPr lang="es-ES" sz="2000" i="1" kern="1200" dirty="0" smtClean="0"/>
            <a:t>Espadas Recio</a:t>
          </a:r>
          <a:r>
            <a:rPr lang="es-ES" sz="2000" kern="1200" dirty="0" smtClean="0"/>
            <a:t>, asunto C-98/15, sobre menor duración del subsidio de desempleo en tiempo parcial “vertical” (se modifica le norma interna para tomar en cuenta todo el período de alta)</a:t>
          </a:r>
          <a:endParaRPr lang="es-ES" sz="2000" kern="1200" dirty="0"/>
        </a:p>
      </dsp:txBody>
      <dsp:txXfrm>
        <a:off x="47985" y="3037322"/>
        <a:ext cx="9946832" cy="887001"/>
      </dsp:txXfrm>
    </dsp:sp>
    <dsp:sp modelId="{95A3B225-6518-43E7-8B84-1824E8B6D280}">
      <dsp:nvSpPr>
        <dsp:cNvPr id="0" name=""/>
        <dsp:cNvSpPr/>
      </dsp:nvSpPr>
      <dsp:spPr>
        <a:xfrm>
          <a:off x="0" y="3985640"/>
          <a:ext cx="10042802" cy="982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Sentencia de 8/5/2019, </a:t>
          </a:r>
          <a:r>
            <a:rPr lang="es-ES" sz="2000" b="1" i="1" kern="1200" dirty="0" smtClean="0"/>
            <a:t>Villar </a:t>
          </a:r>
          <a:r>
            <a:rPr lang="es-ES" sz="2000" b="1" i="1" kern="1200" dirty="0" err="1" smtClean="0"/>
            <a:t>Láiz</a:t>
          </a:r>
          <a:r>
            <a:rPr lang="es-ES" sz="2000" b="1" i="1" kern="1200" dirty="0" smtClean="0"/>
            <a:t>,</a:t>
          </a:r>
          <a:r>
            <a:rPr lang="es-ES" sz="2000" b="1" kern="1200" dirty="0" smtClean="0"/>
            <a:t> Asunto C-161/18 (ECLI:EU:C:2019:382): otra vez jubilación, CUESTIONA EL COEFICIENTE DE PARCIALIDAD</a:t>
          </a:r>
          <a:endParaRPr lang="es-ES" sz="2000" kern="1200" dirty="0"/>
        </a:p>
      </dsp:txBody>
      <dsp:txXfrm>
        <a:off x="47985" y="4033625"/>
        <a:ext cx="9946832" cy="88700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73F58-F26A-4DC7-A954-50E0B6F302C0}">
      <dsp:nvSpPr>
        <dsp:cNvPr id="0" name=""/>
        <dsp:cNvSpPr/>
      </dsp:nvSpPr>
      <dsp:spPr>
        <a:xfrm>
          <a:off x="4142249" y="0"/>
          <a:ext cx="6213374" cy="442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cálculo de la pensión de jubilación –sólo jubilación, a la que se refiere el TC—de los trabajadores a tiempo parcial </a:t>
          </a:r>
          <a:r>
            <a:rPr lang="es-ES" sz="2500" b="1" u="sng" kern="1200" dirty="0" smtClean="0"/>
            <a:t>se elimina la aplicación del coeficiente de parcialidad </a:t>
          </a:r>
          <a:r>
            <a:rPr lang="es-ES" sz="2500" kern="1200" dirty="0" smtClean="0"/>
            <a:t>y se calcula la pensión por referencia al </a:t>
          </a:r>
          <a:r>
            <a:rPr lang="es-ES" sz="2500" b="1" u="sng" kern="1200" dirty="0" smtClean="0"/>
            <a:t>período de alta del trabajador</a:t>
          </a:r>
          <a:endParaRPr lang="es-ES" sz="2500" b="1" u="sng" kern="1200" dirty="0"/>
        </a:p>
      </dsp:txBody>
      <dsp:txXfrm>
        <a:off x="4142249" y="553641"/>
        <a:ext cx="4552450" cy="3321848"/>
      </dsp:txXfrm>
    </dsp:sp>
    <dsp:sp modelId="{28E46FB4-CE5B-47C3-8E97-2B5E93920A6F}">
      <dsp:nvSpPr>
        <dsp:cNvPr id="0" name=""/>
        <dsp:cNvSpPr/>
      </dsp:nvSpPr>
      <dsp:spPr>
        <a:xfrm>
          <a:off x="0" y="0"/>
          <a:ext cx="4142249" cy="4429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Subdirección General de Ordenación y Asistencia Jurídica del INSS, Criterio de gestión 17/2019, con efectos de 12 de agosto</a:t>
          </a:r>
          <a:endParaRPr lang="es-ES" sz="3200" kern="1200" dirty="0"/>
        </a:p>
      </dsp:txBody>
      <dsp:txXfrm>
        <a:off x="202208" y="202208"/>
        <a:ext cx="3737833" cy="4024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7994A-CA01-46B8-9858-FA34467519BA}">
      <dsp:nvSpPr>
        <dsp:cNvPr id="0" name=""/>
        <dsp:cNvSpPr/>
      </dsp:nvSpPr>
      <dsp:spPr>
        <a:xfrm>
          <a:off x="0" y="18028"/>
          <a:ext cx="1039172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Brecha </a:t>
          </a:r>
          <a:r>
            <a:rPr lang="es-ES" sz="2600" b="1" u="sng" kern="1200" dirty="0" smtClean="0"/>
            <a:t>“no ajustada”: </a:t>
          </a:r>
          <a:r>
            <a:rPr lang="es-ES" sz="2600" kern="1200" dirty="0" smtClean="0"/>
            <a:t>incorpora factores de diversidad (edad, sector, ocupación, nivel del puesto, tipo de contrato, jornada, parcialidad…)</a:t>
          </a:r>
          <a:endParaRPr lang="es-ES" sz="2600" kern="1200" dirty="0"/>
        </a:p>
      </dsp:txBody>
      <dsp:txXfrm>
        <a:off x="66824" y="84852"/>
        <a:ext cx="10258072" cy="1235252"/>
      </dsp:txXfrm>
    </dsp:sp>
    <dsp:sp modelId="{6344785F-C544-44FA-BC35-7DCA337C945C}">
      <dsp:nvSpPr>
        <dsp:cNvPr id="0" name=""/>
        <dsp:cNvSpPr/>
      </dsp:nvSpPr>
      <dsp:spPr>
        <a:xfrm>
          <a:off x="0" y="1461808"/>
          <a:ext cx="1039172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Brecha </a:t>
          </a:r>
          <a:r>
            <a:rPr lang="es-ES" sz="2600" b="1" u="sng" kern="1200" dirty="0" smtClean="0"/>
            <a:t>“ajustada”: </a:t>
          </a:r>
          <a:r>
            <a:rPr lang="es-ES" sz="2600" kern="1200" dirty="0" smtClean="0"/>
            <a:t>asociada sólo al sexo (pueden incidir factores psicológicos, preferencias personales, discriminaciones prejuiciosas o “discriminaciones estadísticas”…)</a:t>
          </a:r>
          <a:endParaRPr lang="es-ES" sz="2600" kern="1200" dirty="0"/>
        </a:p>
      </dsp:txBody>
      <dsp:txXfrm>
        <a:off x="66824" y="1528632"/>
        <a:ext cx="10258072" cy="1235252"/>
      </dsp:txXfrm>
    </dsp:sp>
    <dsp:sp modelId="{E9A548B6-29CB-4BCE-847D-3F6069623914}">
      <dsp:nvSpPr>
        <dsp:cNvPr id="0" name=""/>
        <dsp:cNvSpPr/>
      </dsp:nvSpPr>
      <dsp:spPr>
        <a:xfrm>
          <a:off x="0" y="2882779"/>
          <a:ext cx="10391720" cy="99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/>
            <a:t>Parte “explicada” y “no explicada</a:t>
          </a:r>
          <a:r>
            <a:rPr lang="es-ES" sz="2600" kern="1200" dirty="0" smtClean="0"/>
            <a:t>” de la brecha </a:t>
          </a:r>
          <a:endParaRPr lang="es-ES" sz="2600" kern="1200" dirty="0"/>
        </a:p>
      </dsp:txBody>
      <dsp:txXfrm>
        <a:off x="48714" y="2931493"/>
        <a:ext cx="10294292" cy="900486"/>
      </dsp:txXfrm>
    </dsp:sp>
    <dsp:sp modelId="{D0A44B32-C2F3-4462-BE91-C78CF597E162}">
      <dsp:nvSpPr>
        <dsp:cNvPr id="0" name=""/>
        <dsp:cNvSpPr/>
      </dsp:nvSpPr>
      <dsp:spPr>
        <a:xfrm>
          <a:off x="0" y="3903502"/>
          <a:ext cx="10391720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937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Efecto composición de la agregación de factores: concentración de mujeres en ciertos sectores, ocupaciones, niveles o puestos, tipos de jornadas…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Relativa relevancia </a:t>
          </a:r>
          <a:r>
            <a:rPr lang="es-ES" sz="2000" kern="1200" dirty="0" err="1" smtClean="0"/>
            <a:t>del“capital</a:t>
          </a:r>
          <a:r>
            <a:rPr lang="es-ES" sz="2000" kern="1200" dirty="0" smtClean="0"/>
            <a:t> </a:t>
          </a:r>
          <a:r>
            <a:rPr lang="es-ES" sz="2000" kern="1200" dirty="0" smtClean="0"/>
            <a:t>humano” =  educación, formación, </a:t>
          </a:r>
          <a:r>
            <a:rPr lang="es-ES" sz="2000" kern="1200" dirty="0" smtClean="0"/>
            <a:t>cualificación…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La NO EXPLICADA integra la mayor parte de la brecha en todos los casos (salvo en Noruega y Alemania)</a:t>
          </a:r>
          <a:endParaRPr lang="es-ES" sz="2000" kern="1200" dirty="0"/>
        </a:p>
      </dsp:txBody>
      <dsp:txXfrm>
        <a:off x="0" y="3903502"/>
        <a:ext cx="10391720" cy="153387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DA64E-F229-4793-980A-112BA4F5AFFD}">
      <dsp:nvSpPr>
        <dsp:cNvPr id="0" name=""/>
        <dsp:cNvSpPr/>
      </dsp:nvSpPr>
      <dsp:spPr>
        <a:xfrm>
          <a:off x="746893" y="0"/>
          <a:ext cx="8464794" cy="40802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A78B1D-95AD-4921-96F2-2741BFA773C9}">
      <dsp:nvSpPr>
        <dsp:cNvPr id="0" name=""/>
        <dsp:cNvSpPr/>
      </dsp:nvSpPr>
      <dsp:spPr>
        <a:xfrm>
          <a:off x="3525" y="1224064"/>
          <a:ext cx="3099657" cy="16320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discriminación indirecta</a:t>
          </a:r>
          <a:endParaRPr lang="es-ES" sz="2400" kern="1200" dirty="0"/>
        </a:p>
      </dsp:txBody>
      <dsp:txXfrm>
        <a:off x="83197" y="1303736"/>
        <a:ext cx="2940313" cy="1472742"/>
      </dsp:txXfrm>
    </dsp:sp>
    <dsp:sp modelId="{B7525727-2937-4960-B33E-619FC5CFCA2F}">
      <dsp:nvSpPr>
        <dsp:cNvPr id="0" name=""/>
        <dsp:cNvSpPr/>
      </dsp:nvSpPr>
      <dsp:spPr>
        <a:xfrm>
          <a:off x="3429462" y="1224064"/>
          <a:ext cx="3099657" cy="16320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calcular la </a:t>
          </a:r>
          <a:r>
            <a:rPr lang="es-ES" sz="2400" b="1" u="sng" kern="1200" dirty="0" smtClean="0"/>
            <a:t>indemnización por despido </a:t>
          </a:r>
          <a:r>
            <a:rPr lang="es-ES" sz="2400" kern="1200" dirty="0" smtClean="0"/>
            <a:t>de una trabajadora con contrato indefinido y a tiempo completo</a:t>
          </a:r>
          <a:endParaRPr lang="es-ES" sz="2400" kern="1200" dirty="0"/>
        </a:p>
      </dsp:txBody>
      <dsp:txXfrm>
        <a:off x="3509134" y="1303736"/>
        <a:ext cx="2940313" cy="1472742"/>
      </dsp:txXfrm>
    </dsp:sp>
    <dsp:sp modelId="{11961422-0E68-4844-A592-58B7319E68A2}">
      <dsp:nvSpPr>
        <dsp:cNvPr id="0" name=""/>
        <dsp:cNvSpPr/>
      </dsp:nvSpPr>
      <dsp:spPr>
        <a:xfrm>
          <a:off x="6855399" y="1224064"/>
          <a:ext cx="3099657" cy="16320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teniendo en cuenta el </a:t>
          </a:r>
          <a:r>
            <a:rPr lang="es-ES" sz="2400" b="1" u="sng" kern="1200" dirty="0" smtClean="0"/>
            <a:t>salario menor que percibía mientras disfrutaba de un permiso parental a tiempo parcial</a:t>
          </a:r>
          <a:endParaRPr lang="es-ES" sz="2400" kern="1200" dirty="0"/>
        </a:p>
      </dsp:txBody>
      <dsp:txXfrm>
        <a:off x="6935071" y="1303736"/>
        <a:ext cx="2940313" cy="147274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68361-B913-4062-AB5C-D3987FB0F499}">
      <dsp:nvSpPr>
        <dsp:cNvPr id="0" name=""/>
        <dsp:cNvSpPr/>
      </dsp:nvSpPr>
      <dsp:spPr>
        <a:xfrm>
          <a:off x="0" y="0"/>
          <a:ext cx="4288337" cy="42883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99241-E89A-42E0-AD88-6C5894B9F293}">
      <dsp:nvSpPr>
        <dsp:cNvPr id="0" name=""/>
        <dsp:cNvSpPr/>
      </dsp:nvSpPr>
      <dsp:spPr>
        <a:xfrm>
          <a:off x="2144168" y="0"/>
          <a:ext cx="8006918" cy="4288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Limpiadora adscrita a un centro de salud con contrato de 20 horas a la semana</a:t>
          </a:r>
          <a:br>
            <a:rPr lang="es-ES" sz="2700" kern="1200" smtClean="0"/>
          </a:br>
          <a:r>
            <a:rPr lang="es-ES" sz="2700" kern="1200" smtClean="0"/>
            <a:t> </a:t>
          </a:r>
          <a:br>
            <a:rPr lang="es-ES" sz="2700" kern="1200" smtClean="0"/>
          </a:br>
          <a:r>
            <a:rPr lang="es-ES" sz="2700" kern="1200" smtClean="0"/>
            <a:t>Baja por maternidad </a:t>
          </a:r>
          <a:br>
            <a:rPr lang="es-ES" sz="2700" kern="1200" smtClean="0"/>
          </a:br>
          <a:r>
            <a:rPr lang="es-ES" sz="2700" kern="1200" smtClean="0"/>
            <a:t> </a:t>
          </a:r>
          <a:br>
            <a:rPr lang="es-ES" sz="2700" kern="1200" smtClean="0"/>
          </a:br>
          <a:r>
            <a:rPr lang="es-ES" sz="2700" kern="1200" smtClean="0"/>
            <a:t>La empresa contrata a otra trabajadora para otro centro con 30 horas semanales</a:t>
          </a:r>
          <a:br>
            <a:rPr lang="es-ES" sz="2700" kern="1200" smtClean="0"/>
          </a:br>
          <a:r>
            <a:rPr lang="es-ES" sz="2700" kern="1200" smtClean="0"/>
            <a:t> </a:t>
          </a:r>
          <a:br>
            <a:rPr lang="es-ES" sz="2700" kern="1200" smtClean="0"/>
          </a:br>
          <a:r>
            <a:rPr lang="es-ES" sz="2700" kern="1200" smtClean="0"/>
            <a:t>Al reingresar de la baja solicita ampliación de jornada, que el convenio prevé como vía preferencia a nuevas contrataciones</a:t>
          </a:r>
          <a:endParaRPr lang="es-ES" sz="2700" kern="1200"/>
        </a:p>
      </dsp:txBody>
      <dsp:txXfrm>
        <a:off x="2144168" y="0"/>
        <a:ext cx="8006918" cy="428833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40583-F28D-48BB-A6B3-FE28F0E1EEB9}">
      <dsp:nvSpPr>
        <dsp:cNvPr id="0" name=""/>
        <dsp:cNvSpPr/>
      </dsp:nvSpPr>
      <dsp:spPr>
        <a:xfrm rot="16200000">
          <a:off x="198675" y="-196722"/>
          <a:ext cx="5438274" cy="583171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EL SUPUESTO DE HECHO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Cierre de uno de sus centros de trabajo de la capital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La empresa destina a la mayor parte de la plantilla a otro centro de la misma localidad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A 16 de sus empleadas –todas con </a:t>
          </a:r>
          <a:r>
            <a:rPr lang="es-ES" sz="2400" b="1" u="sng" kern="1200" dirty="0" smtClean="0"/>
            <a:t>jornada reducida para el cuidado de hijos</a:t>
          </a:r>
          <a:r>
            <a:rPr lang="es-ES" sz="2400" kern="1200" dirty="0" smtClean="0"/>
            <a:t>— les ofrece aceptar la alteración de su distribución horaria o un traslado a Roquetas</a:t>
          </a:r>
          <a:endParaRPr lang="es-ES" sz="2400" kern="1200" dirty="0"/>
        </a:p>
      </dsp:txBody>
      <dsp:txXfrm rot="5400000">
        <a:off x="1953" y="1087655"/>
        <a:ext cx="5831719" cy="3262964"/>
      </dsp:txXfrm>
    </dsp:sp>
    <dsp:sp modelId="{0AFB900D-A063-4493-8E1E-D26BD3E4B087}">
      <dsp:nvSpPr>
        <dsp:cNvPr id="0" name=""/>
        <dsp:cNvSpPr/>
      </dsp:nvSpPr>
      <dsp:spPr>
        <a:xfrm rot="16200000">
          <a:off x="5933117" y="268196"/>
          <a:ext cx="5438274" cy="490188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LA SOLUCIÓN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Dos demandaron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Estimación (SSTC 3/2007 y 26/2011)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Reintegro a su puesto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+ indemnización = sanción por infracciones muy graves [arts.8.12 y 40.1 c) LISOS]</a:t>
          </a:r>
          <a:endParaRPr lang="es-ES" sz="2400" kern="1200" dirty="0"/>
        </a:p>
      </dsp:txBody>
      <dsp:txXfrm rot="5400000">
        <a:off x="6201314" y="1087654"/>
        <a:ext cx="4901881" cy="326296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627E7-DF25-4000-8665-C4D69EF1AAE4}">
      <dsp:nvSpPr>
        <dsp:cNvPr id="0" name=""/>
        <dsp:cNvSpPr/>
      </dsp:nvSpPr>
      <dsp:spPr>
        <a:xfrm>
          <a:off x="824497" y="0"/>
          <a:ext cx="9344303" cy="443965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4EEBEF-FFC6-4E66-996E-104F34DA9AAB}">
      <dsp:nvSpPr>
        <dsp:cNvPr id="0" name=""/>
        <dsp:cNvSpPr/>
      </dsp:nvSpPr>
      <dsp:spPr>
        <a:xfrm>
          <a:off x="0" y="1158403"/>
          <a:ext cx="2460340" cy="2122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LAS NORMAS!!!!!!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TAMBIÉN LA </a:t>
          </a:r>
          <a:r>
            <a:rPr lang="es-ES" sz="2000" b="1" u="sng" kern="1200" dirty="0" smtClean="0"/>
            <a:t>NEGOCIACIÓN COLECTIVA</a:t>
          </a:r>
          <a:endParaRPr lang="es-ES" sz="2000" b="1" u="sng" kern="1200" dirty="0"/>
        </a:p>
      </dsp:txBody>
      <dsp:txXfrm>
        <a:off x="103629" y="1262032"/>
        <a:ext cx="2253082" cy="1915588"/>
      </dsp:txXfrm>
    </dsp:sp>
    <dsp:sp modelId="{39463D53-36B1-4FF2-8898-91552F2881EB}">
      <dsp:nvSpPr>
        <dsp:cNvPr id="0" name=""/>
        <dsp:cNvSpPr/>
      </dsp:nvSpPr>
      <dsp:spPr>
        <a:xfrm>
          <a:off x="2868037" y="676816"/>
          <a:ext cx="2460340" cy="311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igualdad y la no discriminación son </a:t>
          </a:r>
          <a:r>
            <a:rPr lang="es-ES" sz="2000" b="1" u="sng" kern="1200" dirty="0" smtClean="0"/>
            <a:t>valores y principios universales y transversales </a:t>
          </a:r>
          <a:r>
            <a:rPr lang="es-ES" sz="2000" kern="1200" dirty="0" smtClean="0"/>
            <a:t>(se proyectan sobre todos los demás derechos humanos)</a:t>
          </a:r>
          <a:endParaRPr lang="es-ES" sz="2000" kern="1200" dirty="0"/>
        </a:p>
      </dsp:txBody>
      <dsp:txXfrm>
        <a:off x="2988141" y="796920"/>
        <a:ext cx="2220132" cy="2873338"/>
      </dsp:txXfrm>
    </dsp:sp>
    <dsp:sp modelId="{41BFF47A-2F86-4605-92B6-B3964C585EB6}">
      <dsp:nvSpPr>
        <dsp:cNvPr id="0" name=""/>
        <dsp:cNvSpPr/>
      </dsp:nvSpPr>
      <dsp:spPr>
        <a:xfrm>
          <a:off x="5687743" y="1049826"/>
          <a:ext cx="2460340" cy="2339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Comprometen a los poderes públicos </a:t>
          </a:r>
          <a:r>
            <a:rPr lang="es-ES" sz="2000" kern="1200" dirty="0" smtClean="0"/>
            <a:t>a la adopción de medidas para su efectividad  = </a:t>
          </a:r>
          <a:r>
            <a:rPr lang="es-ES" sz="2000" b="1" u="sng" kern="1200" dirty="0" smtClean="0"/>
            <a:t>POLITICAS PÚBLICAS</a:t>
          </a:r>
          <a:endParaRPr lang="es-ES" sz="2000" b="1" u="sng" kern="1200" dirty="0"/>
        </a:p>
      </dsp:txBody>
      <dsp:txXfrm>
        <a:off x="5801972" y="1164055"/>
        <a:ext cx="2231882" cy="2111541"/>
      </dsp:txXfrm>
    </dsp:sp>
    <dsp:sp modelId="{804A2B3F-5276-4DC7-8485-52A51F124FCB}">
      <dsp:nvSpPr>
        <dsp:cNvPr id="0" name=""/>
        <dsp:cNvSpPr/>
      </dsp:nvSpPr>
      <dsp:spPr>
        <a:xfrm>
          <a:off x="8530273" y="1331895"/>
          <a:ext cx="2460340" cy="1775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Deben inspirar la labor de los </a:t>
          </a:r>
          <a:r>
            <a:rPr lang="es-ES" sz="2000" b="1" i="1" kern="1200" dirty="0" smtClean="0"/>
            <a:t>JUECES </a:t>
          </a:r>
          <a:r>
            <a:rPr lang="es-ES" sz="2000" kern="1200" dirty="0" smtClean="0"/>
            <a:t>(</a:t>
          </a:r>
          <a:r>
            <a:rPr lang="es-ES" sz="2000" b="1" u="sng" kern="1200" dirty="0" smtClean="0"/>
            <a:t>juzgar con “perspectiva de género”)</a:t>
          </a:r>
          <a:endParaRPr lang="es-ES" sz="2000" b="1" u="sng" kern="1200" dirty="0"/>
        </a:p>
      </dsp:txBody>
      <dsp:txXfrm>
        <a:off x="8616963" y="1418585"/>
        <a:ext cx="2286960" cy="160248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18C1E-85B7-4A41-9C03-AA0048E17444}">
      <dsp:nvSpPr>
        <dsp:cNvPr id="0" name=""/>
        <dsp:cNvSpPr/>
      </dsp:nvSpPr>
      <dsp:spPr>
        <a:xfrm>
          <a:off x="0" y="57710"/>
          <a:ext cx="10139055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Principio interpretativo </a:t>
          </a:r>
          <a:r>
            <a:rPr lang="es-ES" sz="2600" i="1" kern="1200" smtClean="0"/>
            <a:t>favor muliere</a:t>
          </a:r>
          <a:endParaRPr lang="es-ES" sz="2600" kern="1200"/>
        </a:p>
      </dsp:txBody>
      <dsp:txXfrm>
        <a:off x="29700" y="87410"/>
        <a:ext cx="10079655" cy="549000"/>
      </dsp:txXfrm>
    </dsp:sp>
    <dsp:sp modelId="{A681DA60-9B4A-442F-B29D-7099A6D87275}">
      <dsp:nvSpPr>
        <dsp:cNvPr id="0" name=""/>
        <dsp:cNvSpPr/>
      </dsp:nvSpPr>
      <dsp:spPr>
        <a:xfrm>
          <a:off x="0" y="740990"/>
          <a:ext cx="10139055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Supuesto de hecho:</a:t>
          </a:r>
          <a:endParaRPr lang="es-ES" sz="2600" kern="1200"/>
        </a:p>
      </dsp:txBody>
      <dsp:txXfrm>
        <a:off x="29700" y="770690"/>
        <a:ext cx="10079655" cy="549000"/>
      </dsp:txXfrm>
    </dsp:sp>
    <dsp:sp modelId="{1671E238-E2FE-42DD-A14B-4591A2F9DD8C}">
      <dsp:nvSpPr>
        <dsp:cNvPr id="0" name=""/>
        <dsp:cNvSpPr/>
      </dsp:nvSpPr>
      <dsp:spPr>
        <a:xfrm>
          <a:off x="0" y="1349390"/>
          <a:ext cx="10139055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91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smtClean="0"/>
            <a:t>Trabajadora en situación de IT con conjuntivitis vírica</a:t>
          </a:r>
          <a:endParaRPr lang="es-E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smtClean="0"/>
            <a:t>objeto de seguimiento por un detective privado</a:t>
          </a:r>
          <a:endParaRPr lang="es-E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smtClean="0"/>
            <a:t>despedida por transgresión de la buena fe contractual al haber sido descubierta yendo a la playa con sus tres hijos en el mes de julio</a:t>
          </a:r>
          <a:endParaRPr lang="es-ES" sz="2000" kern="1200"/>
        </a:p>
      </dsp:txBody>
      <dsp:txXfrm>
        <a:off x="0" y="1349390"/>
        <a:ext cx="10139055" cy="1264770"/>
      </dsp:txXfrm>
    </dsp:sp>
    <dsp:sp modelId="{26D2125C-9089-416B-8CD1-4AA1B76A28F7}">
      <dsp:nvSpPr>
        <dsp:cNvPr id="0" name=""/>
        <dsp:cNvSpPr/>
      </dsp:nvSpPr>
      <dsp:spPr>
        <a:xfrm>
          <a:off x="0" y="2614160"/>
          <a:ext cx="10139055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Decisión de la Sala:</a:t>
          </a:r>
          <a:endParaRPr lang="es-ES" sz="2600" kern="1200"/>
        </a:p>
      </dsp:txBody>
      <dsp:txXfrm>
        <a:off x="29700" y="2643860"/>
        <a:ext cx="10079655" cy="549000"/>
      </dsp:txXfrm>
    </dsp:sp>
    <dsp:sp modelId="{CD0BCD82-400A-43A0-BA65-A8BA689EA4A4}">
      <dsp:nvSpPr>
        <dsp:cNvPr id="0" name=""/>
        <dsp:cNvSpPr/>
      </dsp:nvSpPr>
      <dsp:spPr>
        <a:xfrm>
          <a:off x="0" y="3222560"/>
          <a:ext cx="10139055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91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smtClean="0"/>
            <a:t>No cabe una interpretación constitucional sobre el alcance de la buena fe que comprometa el ejercicio de derechos fundamentales</a:t>
          </a:r>
          <a:endParaRPr lang="es-E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smtClean="0"/>
            <a:t>conexión derechos de conciliación de la vida laboral y familiar = no discriminación por sexo</a:t>
          </a:r>
          <a:endParaRPr lang="es-E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smtClean="0"/>
            <a:t>confirma la decisión de instancia = NULIDAD del despido</a:t>
          </a:r>
          <a:endParaRPr lang="es-ES" sz="2000" kern="1200"/>
        </a:p>
      </dsp:txBody>
      <dsp:txXfrm>
        <a:off x="0" y="3222560"/>
        <a:ext cx="10139055" cy="153387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F8CDC-352A-422A-AAB7-0D531AD7D360}">
      <dsp:nvSpPr>
        <dsp:cNvPr id="0" name=""/>
        <dsp:cNvSpPr/>
      </dsp:nvSpPr>
      <dsp:spPr>
        <a:xfrm>
          <a:off x="0" y="0"/>
          <a:ext cx="10199214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Introduce </a:t>
          </a:r>
          <a:r>
            <a:rPr lang="es-ES" sz="2000" b="1" u="sng" kern="1200" dirty="0" smtClean="0"/>
            <a:t>perspectiva de género en toda la labor inspectora</a:t>
          </a:r>
          <a:endParaRPr lang="es-ES" sz="2000" kern="1200" dirty="0"/>
        </a:p>
      </dsp:txBody>
      <dsp:txXfrm>
        <a:off x="54830" y="54830"/>
        <a:ext cx="10089554" cy="1013540"/>
      </dsp:txXfrm>
    </dsp:sp>
    <dsp:sp modelId="{53A609D4-E6FF-419A-952A-8C404224ECC7}">
      <dsp:nvSpPr>
        <dsp:cNvPr id="0" name=""/>
        <dsp:cNvSpPr/>
      </dsp:nvSpPr>
      <dsp:spPr>
        <a:xfrm>
          <a:off x="0" y="1192255"/>
          <a:ext cx="10199214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Añade objetivos específicos, como el de la lucha contra la </a:t>
          </a:r>
          <a:r>
            <a:rPr lang="es-ES" sz="2000" b="1" u="sng" kern="1200" dirty="0" smtClean="0"/>
            <a:t>DISCRIMINACIÓN SALARIAL</a:t>
          </a:r>
          <a:endParaRPr lang="es-ES" sz="2000" kern="1200" dirty="0"/>
        </a:p>
      </dsp:txBody>
      <dsp:txXfrm>
        <a:off x="54830" y="1247085"/>
        <a:ext cx="10089554" cy="1013540"/>
      </dsp:txXfrm>
    </dsp:sp>
    <dsp:sp modelId="{D90BB53D-D49C-4335-B26B-0118E103C84C}">
      <dsp:nvSpPr>
        <dsp:cNvPr id="0" name=""/>
        <dsp:cNvSpPr/>
      </dsp:nvSpPr>
      <dsp:spPr>
        <a:xfrm>
          <a:off x="0" y="2426693"/>
          <a:ext cx="10199214" cy="275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2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Infracción MUY GRAVE (art.8.12 LISOS)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Creación de una Unidad de Lucha contra la Discriminación en el seno del organismo autónomo ITSS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Especialización de los Inspectores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Análisis de convenios (limpieza: distinto salario cristaleros//resto personal limpieza; o almacenes comercialización de cítricos: encajado de fruta// mecánicos, conductores, carretilleros…)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Cruce datos fiscales, Seguridad Social…</a:t>
          </a:r>
          <a:endParaRPr lang="es-ES" sz="2000" kern="1200" dirty="0"/>
        </a:p>
      </dsp:txBody>
      <dsp:txXfrm>
        <a:off x="0" y="2426693"/>
        <a:ext cx="10199214" cy="275142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62C61-9E62-49DE-953D-AC21944EC697}">
      <dsp:nvSpPr>
        <dsp:cNvPr id="0" name=""/>
        <dsp:cNvSpPr/>
      </dsp:nvSpPr>
      <dsp:spPr>
        <a:xfrm>
          <a:off x="0" y="1552526"/>
          <a:ext cx="11213432" cy="207003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96ACC-BEE1-4597-953D-99915CBB0DE9}">
      <dsp:nvSpPr>
        <dsp:cNvPr id="0" name=""/>
        <dsp:cNvSpPr/>
      </dsp:nvSpPr>
      <dsp:spPr>
        <a:xfrm>
          <a:off x="123" y="0"/>
          <a:ext cx="4922849" cy="20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1" kern="1200" dirty="0" smtClean="0"/>
            <a:t>Herramienta de autodiagnóstico de brecha salarial de género</a:t>
          </a:r>
          <a:r>
            <a:rPr lang="es-ES" sz="2000" kern="1200" dirty="0" smtClean="0"/>
            <a:t>, diseñada por el Instituto de la Mujer y el MSSSI y adoptada en el marco del </a:t>
          </a:r>
          <a:r>
            <a:rPr lang="es-ES" sz="2000" i="1" kern="1200" dirty="0" smtClean="0"/>
            <a:t>Plan Estratégico de Igualdad de Oportunidades 2014-2016</a:t>
          </a:r>
          <a:endParaRPr lang="es-ES" sz="2000" kern="1200" dirty="0"/>
        </a:p>
      </dsp:txBody>
      <dsp:txXfrm>
        <a:off x="123" y="0"/>
        <a:ext cx="4922849" cy="2070036"/>
      </dsp:txXfrm>
    </dsp:sp>
    <dsp:sp modelId="{7E634691-1B27-45BC-BE88-84CFA656A632}">
      <dsp:nvSpPr>
        <dsp:cNvPr id="0" name=""/>
        <dsp:cNvSpPr/>
      </dsp:nvSpPr>
      <dsp:spPr>
        <a:xfrm>
          <a:off x="2202793" y="2328790"/>
          <a:ext cx="517509" cy="517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DE59C-9F88-4AF6-BCC6-83F0702B032C}">
      <dsp:nvSpPr>
        <dsp:cNvPr id="0" name=""/>
        <dsp:cNvSpPr/>
      </dsp:nvSpPr>
      <dsp:spPr>
        <a:xfrm>
          <a:off x="5169115" y="3105053"/>
          <a:ext cx="4922849" cy="20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1" kern="1200" dirty="0" smtClean="0"/>
            <a:t>Sistema de valoración de puestos de trabajo en las empresas con perspectiva de género</a:t>
          </a:r>
          <a:endParaRPr lang="es-ES" sz="2000" kern="1200" dirty="0"/>
        </a:p>
      </dsp:txBody>
      <dsp:txXfrm>
        <a:off x="5169115" y="3105053"/>
        <a:ext cx="4922849" cy="2070036"/>
      </dsp:txXfrm>
    </dsp:sp>
    <dsp:sp modelId="{32DA7C38-2B16-438C-84F6-B69AAAA68468}">
      <dsp:nvSpPr>
        <dsp:cNvPr id="0" name=""/>
        <dsp:cNvSpPr/>
      </dsp:nvSpPr>
      <dsp:spPr>
        <a:xfrm>
          <a:off x="7371786" y="2328790"/>
          <a:ext cx="517509" cy="517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D0BD0-CC6B-4CD4-AE19-EB4639D21365}">
      <dsp:nvSpPr>
        <dsp:cNvPr id="0" name=""/>
        <dsp:cNvSpPr/>
      </dsp:nvSpPr>
      <dsp:spPr>
        <a:xfrm>
          <a:off x="0" y="18811"/>
          <a:ext cx="11029615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i="1" kern="1200" dirty="0" smtClean="0"/>
            <a:t>Ley del Principado de Asturias 2/2011, de 11 de marzo, para la igualdad de mujeres y hombres y la erradicación de la violencia de género </a:t>
          </a:r>
          <a:endParaRPr lang="es-ES" sz="2100" i="1" kern="1200" dirty="0"/>
        </a:p>
      </dsp:txBody>
      <dsp:txXfrm>
        <a:off x="54423" y="73234"/>
        <a:ext cx="10920769" cy="1006017"/>
      </dsp:txXfrm>
    </dsp:sp>
    <dsp:sp modelId="{CB4D2269-307E-4977-AEAC-3B2A65BFBA59}">
      <dsp:nvSpPr>
        <dsp:cNvPr id="0" name=""/>
        <dsp:cNvSpPr/>
      </dsp:nvSpPr>
      <dsp:spPr>
        <a:xfrm>
          <a:off x="0" y="1207070"/>
          <a:ext cx="11029615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Escuela de Emprendedoras y Empresarias de Asturias </a:t>
          </a:r>
          <a:endParaRPr lang="es-ES" sz="2100" kern="1200" dirty="0"/>
        </a:p>
      </dsp:txBody>
      <dsp:txXfrm>
        <a:off x="54423" y="1261493"/>
        <a:ext cx="10920769" cy="1006017"/>
      </dsp:txXfrm>
    </dsp:sp>
    <dsp:sp modelId="{E5DFB55D-BA01-4298-AC39-E143477EF907}">
      <dsp:nvSpPr>
        <dsp:cNvPr id="0" name=""/>
        <dsp:cNvSpPr/>
      </dsp:nvSpPr>
      <dsp:spPr>
        <a:xfrm>
          <a:off x="0" y="2382414"/>
          <a:ext cx="11029615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DIAGNÓSTICO:  datos similares a los ya vistos para el resto de España (aunque los </a:t>
          </a:r>
          <a:r>
            <a:rPr lang="es-ES" sz="2100" b="1" u="sng" kern="1200" dirty="0" smtClean="0"/>
            <a:t>salarios medios masculinos son algo más altos de la media</a:t>
          </a:r>
          <a:r>
            <a:rPr lang="es-ES" sz="2100" kern="1200" dirty="0" smtClean="0"/>
            <a:t>, seguramente debido al </a:t>
          </a:r>
          <a:r>
            <a:rPr lang="es-ES" sz="2100" b="1" u="sng" kern="1200" dirty="0" smtClean="0"/>
            <a:t>peso de la actividad industrial</a:t>
          </a:r>
          <a:r>
            <a:rPr lang="es-ES" sz="2100" kern="1200" dirty="0" smtClean="0"/>
            <a:t>)</a:t>
          </a:r>
          <a:endParaRPr lang="es-ES" sz="2100" kern="1200" dirty="0"/>
        </a:p>
      </dsp:txBody>
      <dsp:txXfrm>
        <a:off x="54423" y="2436837"/>
        <a:ext cx="10920769" cy="1006017"/>
      </dsp:txXfrm>
    </dsp:sp>
    <dsp:sp modelId="{3638A814-2A8F-492B-A6B2-87C1F8598FAF}">
      <dsp:nvSpPr>
        <dsp:cNvPr id="0" name=""/>
        <dsp:cNvSpPr/>
      </dsp:nvSpPr>
      <dsp:spPr>
        <a:xfrm>
          <a:off x="0" y="3557757"/>
          <a:ext cx="11029615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i="1" kern="1200" dirty="0" smtClean="0"/>
            <a:t>“Ventanilla contra la Brecha Salarial y por la Igualdad en el Trabajo</a:t>
          </a:r>
          <a:r>
            <a:rPr lang="es-ES" sz="2100" kern="1200" dirty="0" smtClean="0"/>
            <a:t>”</a:t>
          </a:r>
          <a:endParaRPr lang="es-ES" sz="2100" kern="1200" dirty="0"/>
        </a:p>
      </dsp:txBody>
      <dsp:txXfrm>
        <a:off x="54423" y="3612180"/>
        <a:ext cx="10920769" cy="100601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7DC49-1AE8-4581-9F2A-FE6A5A64F1F1}">
      <dsp:nvSpPr>
        <dsp:cNvPr id="0" name=""/>
        <dsp:cNvSpPr/>
      </dsp:nvSpPr>
      <dsp:spPr>
        <a:xfrm>
          <a:off x="0" y="64089"/>
          <a:ext cx="10102960" cy="1628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Proposición de Ley de Igualdad Retributiva Mujeres y Hombres (En Marea/ En </a:t>
          </a:r>
          <a:r>
            <a:rPr lang="es-ES" sz="2400" b="1" kern="1200" dirty="0" err="1" smtClean="0"/>
            <a:t>Comu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Podem</a:t>
          </a:r>
          <a:r>
            <a:rPr lang="es-ES" sz="2400" b="1" kern="1200" dirty="0" smtClean="0"/>
            <a:t>/ Unidos Podemos) </a:t>
          </a:r>
          <a:r>
            <a:rPr lang="es-ES" sz="2400" kern="1200" dirty="0" smtClean="0"/>
            <a:t>[</a:t>
          </a:r>
          <a:r>
            <a:rPr lang="es-ES" sz="2400" kern="1200" dirty="0" smtClean="0">
              <a:hlinkClick xmlns:r="http://schemas.openxmlformats.org/officeDocument/2006/relationships" r:id="rId1"/>
            </a:rPr>
            <a:t>http://baylos.blogspot.com/2018/02/brecha-salarial-e-igualdad-salarial-una.html</a:t>
          </a:r>
          <a:r>
            <a:rPr lang="es-ES" sz="2400" kern="1200" dirty="0" smtClean="0"/>
            <a:t>]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79504" y="143593"/>
        <a:ext cx="9943952" cy="1469631"/>
      </dsp:txXfrm>
    </dsp:sp>
    <dsp:sp modelId="{A0D73678-198E-47A1-81CD-AA2D4EEB69D8}">
      <dsp:nvSpPr>
        <dsp:cNvPr id="0" name=""/>
        <dsp:cNvSpPr/>
      </dsp:nvSpPr>
      <dsp:spPr>
        <a:xfrm>
          <a:off x="0" y="1761849"/>
          <a:ext cx="10102960" cy="1628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Proposición de Ley para garantizar la igualdad de trato y de oportunidades entre mujeres y hombres en el empleo y la ocupación (Grupo Socialista) [BO Cortes de 16 de marzo de 2018]</a:t>
          </a:r>
          <a:endParaRPr lang="es-ES" sz="2400" kern="1200" dirty="0"/>
        </a:p>
      </dsp:txBody>
      <dsp:txXfrm>
        <a:off x="79504" y="1841353"/>
        <a:ext cx="9943952" cy="1469631"/>
      </dsp:txXfrm>
    </dsp:sp>
    <dsp:sp modelId="{943414C5-7A9B-4286-BBA4-506AAE4E1D51}">
      <dsp:nvSpPr>
        <dsp:cNvPr id="0" name=""/>
        <dsp:cNvSpPr/>
      </dsp:nvSpPr>
      <dsp:spPr>
        <a:xfrm>
          <a:off x="0" y="3390489"/>
          <a:ext cx="1010296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76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b="1" kern="1200" dirty="0" smtClean="0"/>
            <a:t>Carácter promocional de la LOPI y falta de efectividad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b="1" kern="1200" dirty="0" smtClean="0"/>
            <a:t>Pese a lo cual, contiene CONTINUAS REMISIONES a dicha norma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Crea una </a:t>
          </a:r>
          <a:r>
            <a:rPr lang="es-ES" sz="1900" b="1" i="1" kern="1200" dirty="0" smtClean="0"/>
            <a:t>“Oficina Estatal de Lucha contra la Discriminación por razón de sexo en el empleo y la ocupación” </a:t>
          </a:r>
          <a:r>
            <a:rPr lang="es-ES" sz="1900" b="1" kern="1200" dirty="0" smtClean="0"/>
            <a:t>(integrada en la Inspección de Trabajo y SS)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b="1" kern="1200" dirty="0" smtClean="0"/>
            <a:t>Sigue siendo “finalista” y </a:t>
          </a:r>
          <a:r>
            <a:rPr lang="es-ES" sz="1900" b="1" kern="1200" dirty="0" smtClean="0"/>
            <a:t>programática</a:t>
          </a:r>
          <a:endParaRPr lang="es-ES" sz="1900" kern="1200" dirty="0"/>
        </a:p>
      </dsp:txBody>
      <dsp:txXfrm>
        <a:off x="0" y="3390489"/>
        <a:ext cx="10102960" cy="14904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F5852-A72B-4E86-903E-37CF2DEDA54E}">
      <dsp:nvSpPr>
        <dsp:cNvPr id="0" name=""/>
        <dsp:cNvSpPr/>
      </dsp:nvSpPr>
      <dsp:spPr>
        <a:xfrm>
          <a:off x="0" y="56942"/>
          <a:ext cx="5400260" cy="21601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i="0" kern="1200" dirty="0" smtClean="0"/>
            <a:t>Igualdad de remuneración por razón de sexo (art.28 ET) </a:t>
          </a:r>
          <a:endParaRPr lang="es-ES" sz="2400" kern="1200" dirty="0"/>
        </a:p>
      </dsp:txBody>
      <dsp:txXfrm>
        <a:off x="1080052" y="56942"/>
        <a:ext cx="3240156" cy="2160104"/>
      </dsp:txXfrm>
    </dsp:sp>
    <dsp:sp modelId="{68020D66-67AA-46B1-BDBF-67F4B48DA99C}">
      <dsp:nvSpPr>
        <dsp:cNvPr id="0" name=""/>
        <dsp:cNvSpPr/>
      </dsp:nvSpPr>
      <dsp:spPr>
        <a:xfrm>
          <a:off x="4472224" y="68974"/>
          <a:ext cx="5400260" cy="21601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i="0" kern="1200" dirty="0" smtClean="0"/>
            <a:t>Se mantiene en los mismos términos la obligación empresarial de pagar la misma retribución por un </a:t>
          </a:r>
          <a:r>
            <a:rPr lang="es-ES_tradnl" sz="2400" b="1" i="0" u="sng" kern="1200" dirty="0" smtClean="0"/>
            <a:t>trabajo de igual valor</a:t>
          </a:r>
          <a:endParaRPr lang="es-ES" sz="2400" b="1" kern="1200" dirty="0"/>
        </a:p>
      </dsp:txBody>
      <dsp:txXfrm>
        <a:off x="5552276" y="68974"/>
        <a:ext cx="3240156" cy="2160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89781-AD15-4EA0-A432-76D3271ED46C}">
      <dsp:nvSpPr>
        <dsp:cNvPr id="0" name=""/>
        <dsp:cNvSpPr/>
      </dsp:nvSpPr>
      <dsp:spPr>
        <a:xfrm>
          <a:off x="0" y="0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6E7E-DA3B-4EED-84E9-EFA2441FC5C6}">
      <dsp:nvSpPr>
        <dsp:cNvPr id="0" name=""/>
        <dsp:cNvSpPr/>
      </dsp:nvSpPr>
      <dsp:spPr>
        <a:xfrm>
          <a:off x="0" y="0"/>
          <a:ext cx="2205923" cy="284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La brecha existe</a:t>
          </a:r>
          <a:endParaRPr lang="es-ES" sz="3500" kern="1200" dirty="0"/>
        </a:p>
      </dsp:txBody>
      <dsp:txXfrm>
        <a:off x="0" y="0"/>
        <a:ext cx="2205923" cy="2848810"/>
      </dsp:txXfrm>
    </dsp:sp>
    <dsp:sp modelId="{52DDF1C5-9F86-4A63-8F30-CFEBE2C3C45A}">
      <dsp:nvSpPr>
        <dsp:cNvPr id="0" name=""/>
        <dsp:cNvSpPr/>
      </dsp:nvSpPr>
      <dsp:spPr>
        <a:xfrm>
          <a:off x="2371367" y="142440"/>
          <a:ext cx="8658247" cy="199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cualquiera que sea la desagregación verificada = </a:t>
          </a:r>
          <a:r>
            <a:rPr lang="es-ES" sz="3200" b="1" i="0" u="sng" kern="1200" dirty="0" smtClean="0"/>
            <a:t>las mujeres cobran menos que los hombres en cualquier circunstancia</a:t>
          </a:r>
          <a:endParaRPr lang="es-ES" sz="3200" b="1" i="0" u="sng" kern="1200" dirty="0"/>
        </a:p>
      </dsp:txBody>
      <dsp:txXfrm>
        <a:off x="2371367" y="142440"/>
        <a:ext cx="8658247" cy="1998155"/>
      </dsp:txXfrm>
    </dsp:sp>
    <dsp:sp modelId="{118157A3-8A3D-4CFB-A1F0-332D7C1D22B3}">
      <dsp:nvSpPr>
        <dsp:cNvPr id="0" name=""/>
        <dsp:cNvSpPr/>
      </dsp:nvSpPr>
      <dsp:spPr>
        <a:xfrm>
          <a:off x="2205923" y="2140596"/>
          <a:ext cx="88236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264F8-7E32-4864-8CF9-C1EC7F6693B1}">
      <dsp:nvSpPr>
        <dsp:cNvPr id="0" name=""/>
        <dsp:cNvSpPr/>
      </dsp:nvSpPr>
      <dsp:spPr>
        <a:xfrm>
          <a:off x="0" y="2548631"/>
          <a:ext cx="110296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30076-591F-4245-A1C4-AC362E5A65D5}">
      <dsp:nvSpPr>
        <dsp:cNvPr id="0" name=""/>
        <dsp:cNvSpPr/>
      </dsp:nvSpPr>
      <dsp:spPr>
        <a:xfrm>
          <a:off x="0" y="2848810"/>
          <a:ext cx="2205923" cy="284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La brecha aumenta:</a:t>
          </a:r>
          <a:endParaRPr lang="es-ES" sz="3500" kern="1200" dirty="0"/>
        </a:p>
      </dsp:txBody>
      <dsp:txXfrm>
        <a:off x="0" y="2848810"/>
        <a:ext cx="2205923" cy="2848810"/>
      </dsp:txXfrm>
    </dsp:sp>
    <dsp:sp modelId="{1C534629-269B-4170-8861-2B77353EE54A}">
      <dsp:nvSpPr>
        <dsp:cNvPr id="0" name=""/>
        <dsp:cNvSpPr/>
      </dsp:nvSpPr>
      <dsp:spPr>
        <a:xfrm>
          <a:off x="2371367" y="2885742"/>
          <a:ext cx="8658247" cy="52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 franjas con </a:t>
          </a:r>
          <a:r>
            <a:rPr lang="es-ES" sz="2400" b="1" u="sng" kern="1200" dirty="0" smtClean="0"/>
            <a:t>salarios más </a:t>
          </a:r>
          <a:r>
            <a:rPr lang="es-ES" sz="2400" b="1" u="sng" kern="1200" dirty="0" smtClean="0"/>
            <a:t>elevados (Asturias…)</a:t>
          </a:r>
          <a:endParaRPr lang="es-ES" sz="2400" b="1" u="sng" kern="1200" dirty="0"/>
        </a:p>
      </dsp:txBody>
      <dsp:txXfrm>
        <a:off x="2371367" y="2885742"/>
        <a:ext cx="8658247" cy="526984"/>
      </dsp:txXfrm>
    </dsp:sp>
    <dsp:sp modelId="{A530C5DB-00A5-4F10-9ACF-35B27A28C575}">
      <dsp:nvSpPr>
        <dsp:cNvPr id="0" name=""/>
        <dsp:cNvSpPr/>
      </dsp:nvSpPr>
      <dsp:spPr>
        <a:xfrm>
          <a:off x="2205923" y="3412726"/>
          <a:ext cx="88236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DE309-58BA-4AF7-9BC3-B41A4AB6C1F0}">
      <dsp:nvSpPr>
        <dsp:cNvPr id="0" name=""/>
        <dsp:cNvSpPr/>
      </dsp:nvSpPr>
      <dsp:spPr>
        <a:xfrm>
          <a:off x="2371367" y="3449658"/>
          <a:ext cx="8658247" cy="69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 mayor formación, edad y antigüedad</a:t>
          </a:r>
          <a:endParaRPr lang="es-ES" sz="2400" kern="1200" dirty="0"/>
        </a:p>
      </dsp:txBody>
      <dsp:txXfrm>
        <a:off x="2371367" y="3449658"/>
        <a:ext cx="8658247" cy="699757"/>
      </dsp:txXfrm>
    </dsp:sp>
    <dsp:sp modelId="{9A3B49EE-BB08-4C32-A4D6-CE9DF669801C}">
      <dsp:nvSpPr>
        <dsp:cNvPr id="0" name=""/>
        <dsp:cNvSpPr/>
      </dsp:nvSpPr>
      <dsp:spPr>
        <a:xfrm>
          <a:off x="2205923" y="4149415"/>
          <a:ext cx="88236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4EBB7-2D42-4AE1-87A4-F391E075CB7E}">
      <dsp:nvSpPr>
        <dsp:cNvPr id="0" name=""/>
        <dsp:cNvSpPr/>
      </dsp:nvSpPr>
      <dsp:spPr>
        <a:xfrm>
          <a:off x="2371367" y="4186347"/>
          <a:ext cx="8658247" cy="69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 contratos indefinidos y a jornada completa (con matices en el </a:t>
          </a:r>
          <a:r>
            <a:rPr lang="es-ES" sz="2400" b="1" u="sng" kern="1200" dirty="0" smtClean="0"/>
            <a:t>contrato a tiempo parcial</a:t>
          </a:r>
          <a:r>
            <a:rPr lang="es-ES" sz="2400" kern="1200" dirty="0" smtClean="0"/>
            <a:t>: el caso de Alemania)</a:t>
          </a:r>
          <a:endParaRPr lang="es-ES" sz="2400" kern="1200" dirty="0"/>
        </a:p>
      </dsp:txBody>
      <dsp:txXfrm>
        <a:off x="2371367" y="4186347"/>
        <a:ext cx="8658247" cy="698376"/>
      </dsp:txXfrm>
    </dsp:sp>
    <dsp:sp modelId="{CCE08F05-F5AC-4A50-99F5-76D464FE3B15}">
      <dsp:nvSpPr>
        <dsp:cNvPr id="0" name=""/>
        <dsp:cNvSpPr/>
      </dsp:nvSpPr>
      <dsp:spPr>
        <a:xfrm>
          <a:off x="2205923" y="4884724"/>
          <a:ext cx="88236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41BCA-2DFD-4E48-9354-EB42B832DC49}">
      <dsp:nvSpPr>
        <dsp:cNvPr id="0" name=""/>
        <dsp:cNvSpPr/>
      </dsp:nvSpPr>
      <dsp:spPr>
        <a:xfrm>
          <a:off x="2371367" y="4921655"/>
          <a:ext cx="8658247" cy="73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 </a:t>
          </a:r>
          <a:r>
            <a:rPr lang="es-ES" sz="2400" b="1" u="sng" kern="1200" dirty="0" smtClean="0"/>
            <a:t>mujeres casadas con hijos</a:t>
          </a:r>
          <a:endParaRPr lang="es-ES" sz="2400" b="1" u="sng" kern="1200" dirty="0"/>
        </a:p>
      </dsp:txBody>
      <dsp:txXfrm>
        <a:off x="2371367" y="4921655"/>
        <a:ext cx="8658247" cy="738632"/>
      </dsp:txXfrm>
    </dsp:sp>
    <dsp:sp modelId="{D61DD3CE-5AE5-436C-AF3D-C26FA0FAAAA5}">
      <dsp:nvSpPr>
        <dsp:cNvPr id="0" name=""/>
        <dsp:cNvSpPr/>
      </dsp:nvSpPr>
      <dsp:spPr>
        <a:xfrm>
          <a:off x="2205923" y="5660287"/>
          <a:ext cx="88236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F154F-FF5E-4070-88C0-A0A2951DA5B0}">
      <dsp:nvSpPr>
        <dsp:cNvPr id="0" name=""/>
        <dsp:cNvSpPr/>
      </dsp:nvSpPr>
      <dsp:spPr>
        <a:xfrm>
          <a:off x="3777" y="844800"/>
          <a:ext cx="3303504" cy="330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803" tIns="27940" rIns="181803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smtClean="0"/>
            <a:t>Percibida directa o indirectamente </a:t>
          </a:r>
          <a:endParaRPr lang="es-ES" sz="2200" kern="1200"/>
        </a:p>
      </dsp:txBody>
      <dsp:txXfrm>
        <a:off x="487564" y="1328587"/>
        <a:ext cx="2335930" cy="2335930"/>
      </dsp:txXfrm>
    </dsp:sp>
    <dsp:sp modelId="{BAA7CA75-0A04-43C5-AC7A-9668633C425A}">
      <dsp:nvSpPr>
        <dsp:cNvPr id="0" name=""/>
        <dsp:cNvSpPr/>
      </dsp:nvSpPr>
      <dsp:spPr>
        <a:xfrm>
          <a:off x="2646581" y="844800"/>
          <a:ext cx="3303504" cy="330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803" tIns="27940" rIns="181803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smtClean="0"/>
            <a:t>Salarial o extrasalarial</a:t>
          </a:r>
          <a:endParaRPr lang="es-ES" sz="2200" kern="1200"/>
        </a:p>
      </dsp:txBody>
      <dsp:txXfrm>
        <a:off x="3130368" y="1328587"/>
        <a:ext cx="2335930" cy="2335930"/>
      </dsp:txXfrm>
    </dsp:sp>
    <dsp:sp modelId="{C0A4643C-26FF-4FDE-98B9-1F8CFDC89468}">
      <dsp:nvSpPr>
        <dsp:cNvPr id="0" name=""/>
        <dsp:cNvSpPr/>
      </dsp:nvSpPr>
      <dsp:spPr>
        <a:xfrm>
          <a:off x="5289385" y="844800"/>
          <a:ext cx="3303504" cy="330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803" tIns="27940" rIns="181803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smtClean="0"/>
            <a:t>En ninguno de los elementos o condiciones de la retribución (ídem)</a:t>
          </a:r>
          <a:endParaRPr lang="es-ES" sz="2200" kern="1200"/>
        </a:p>
      </dsp:txBody>
      <dsp:txXfrm>
        <a:off x="5773172" y="1328587"/>
        <a:ext cx="2335930" cy="233593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5AF80-535F-44D0-AD79-0A9813B333A7}">
      <dsp:nvSpPr>
        <dsp:cNvPr id="0" name=""/>
        <dsp:cNvSpPr/>
      </dsp:nvSpPr>
      <dsp:spPr>
        <a:xfrm>
          <a:off x="1284" y="1198365"/>
          <a:ext cx="2238561" cy="215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i="1" kern="1200" dirty="0" smtClean="0"/>
            <a:t>“</a:t>
          </a:r>
          <a:r>
            <a:rPr lang="es-ES_tradnl" sz="2000" b="1" i="1" kern="1200" dirty="0" smtClean="0"/>
            <a:t>la </a:t>
          </a:r>
          <a:r>
            <a:rPr lang="es-ES_tradnl" sz="2000" b="0" i="1" u="sng" kern="1200" dirty="0" smtClean="0"/>
            <a:t>naturaleza de las funciones </a:t>
          </a:r>
          <a:r>
            <a:rPr lang="es-ES_tradnl" sz="2000" b="1" i="1" kern="1200" dirty="0" smtClean="0"/>
            <a:t>o tareas efectivamente encomendadas</a:t>
          </a:r>
          <a:endParaRPr lang="es-ES" sz="2000" kern="1200" dirty="0"/>
        </a:p>
      </dsp:txBody>
      <dsp:txXfrm>
        <a:off x="64440" y="1261521"/>
        <a:ext cx="2112249" cy="2029988"/>
      </dsp:txXfrm>
    </dsp:sp>
    <dsp:sp modelId="{0079D943-5715-4E26-B011-D1253106640E}">
      <dsp:nvSpPr>
        <dsp:cNvPr id="0" name=""/>
        <dsp:cNvSpPr/>
      </dsp:nvSpPr>
      <dsp:spPr>
        <a:xfrm>
          <a:off x="2451669" y="2013856"/>
          <a:ext cx="449063" cy="525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2451669" y="2118920"/>
        <a:ext cx="314344" cy="315191"/>
      </dsp:txXfrm>
    </dsp:sp>
    <dsp:sp modelId="{85264074-F885-47B4-B24E-A0F517224502}">
      <dsp:nvSpPr>
        <dsp:cNvPr id="0" name=""/>
        <dsp:cNvSpPr/>
      </dsp:nvSpPr>
      <dsp:spPr>
        <a:xfrm>
          <a:off x="3087136" y="1198365"/>
          <a:ext cx="2118225" cy="215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kern="1200" dirty="0" smtClean="0"/>
            <a:t>las </a:t>
          </a:r>
          <a:r>
            <a:rPr lang="es-ES_tradnl" sz="2000" b="0" i="1" u="sng" kern="1200" dirty="0" smtClean="0"/>
            <a:t>condiciones educativas, profesionales o de formación exigidas </a:t>
          </a:r>
          <a:r>
            <a:rPr lang="es-ES_tradnl" sz="2000" b="1" i="1" kern="1200" dirty="0" smtClean="0"/>
            <a:t>para su ejercicio</a:t>
          </a:r>
          <a:endParaRPr lang="es-ES" sz="2000" kern="1200" dirty="0"/>
        </a:p>
      </dsp:txBody>
      <dsp:txXfrm>
        <a:off x="3149177" y="1260406"/>
        <a:ext cx="1994143" cy="2032218"/>
      </dsp:txXfrm>
    </dsp:sp>
    <dsp:sp modelId="{74121985-AA69-4F50-80FA-B2B8FE8ECC81}">
      <dsp:nvSpPr>
        <dsp:cNvPr id="0" name=""/>
        <dsp:cNvSpPr/>
      </dsp:nvSpPr>
      <dsp:spPr>
        <a:xfrm>
          <a:off x="5417184" y="2013856"/>
          <a:ext cx="449063" cy="525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5417184" y="2118920"/>
        <a:ext cx="314344" cy="315191"/>
      </dsp:txXfrm>
    </dsp:sp>
    <dsp:sp modelId="{D51786FC-B126-435F-A4FF-BDEC39161C95}">
      <dsp:nvSpPr>
        <dsp:cNvPr id="0" name=""/>
        <dsp:cNvSpPr/>
      </dsp:nvSpPr>
      <dsp:spPr>
        <a:xfrm>
          <a:off x="6052652" y="1198365"/>
          <a:ext cx="2118225" cy="215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kern="1200" dirty="0" smtClean="0"/>
            <a:t>los </a:t>
          </a:r>
          <a:r>
            <a:rPr lang="es-ES_tradnl" sz="2000" b="0" i="1" u="sng" kern="1200" dirty="0" smtClean="0"/>
            <a:t>factores estrictamente relacionados con su desempeño</a:t>
          </a:r>
          <a:endParaRPr lang="es-ES" sz="2000" b="0" u="sng" kern="1200" dirty="0"/>
        </a:p>
      </dsp:txBody>
      <dsp:txXfrm>
        <a:off x="6114693" y="1260406"/>
        <a:ext cx="1994143" cy="2032218"/>
      </dsp:txXfrm>
    </dsp:sp>
    <dsp:sp modelId="{620D3DA7-0FDE-4D2B-B63A-3C0E61567698}">
      <dsp:nvSpPr>
        <dsp:cNvPr id="0" name=""/>
        <dsp:cNvSpPr/>
      </dsp:nvSpPr>
      <dsp:spPr>
        <a:xfrm>
          <a:off x="8382700" y="2013856"/>
          <a:ext cx="449063" cy="525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8382700" y="2118920"/>
        <a:ext cx="314344" cy="315191"/>
      </dsp:txXfrm>
    </dsp:sp>
    <dsp:sp modelId="{32F07E99-62EB-4F7E-9D03-4452BC56BC59}">
      <dsp:nvSpPr>
        <dsp:cNvPr id="0" name=""/>
        <dsp:cNvSpPr/>
      </dsp:nvSpPr>
      <dsp:spPr>
        <a:xfrm>
          <a:off x="9018167" y="1198365"/>
          <a:ext cx="2118225" cy="215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1" kern="1200" dirty="0" smtClean="0"/>
            <a:t>y las </a:t>
          </a:r>
          <a:r>
            <a:rPr lang="es-ES_tradnl" sz="2000" b="0" i="1" u="sng" kern="1200" dirty="0" smtClean="0"/>
            <a:t>condiciones laborales en las que dichas actividades se llevan a cabo </a:t>
          </a:r>
          <a:r>
            <a:rPr lang="es-ES_tradnl" sz="2000" b="1" i="1" kern="1200" dirty="0" smtClean="0"/>
            <a:t>en realidad</a:t>
          </a:r>
          <a:endParaRPr lang="es-ES" sz="2800" b="0" u="sng" kern="1200" dirty="0"/>
        </a:p>
      </dsp:txBody>
      <dsp:txXfrm>
        <a:off x="9080208" y="1260406"/>
        <a:ext cx="1994143" cy="203221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2DC6A-E0AA-4679-96C9-47D532E215B3}">
      <dsp:nvSpPr>
        <dsp:cNvPr id="0" name=""/>
        <dsp:cNvSpPr/>
      </dsp:nvSpPr>
      <dsp:spPr>
        <a:xfrm>
          <a:off x="0" y="2650"/>
          <a:ext cx="9761204" cy="1428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700" b="0" i="0" kern="1200" dirty="0" smtClean="0"/>
            <a:t>Obligación de llevanza de un registro que incorpore…</a:t>
          </a:r>
          <a:endParaRPr lang="es-ES" sz="3700" kern="1200" dirty="0"/>
        </a:p>
      </dsp:txBody>
      <dsp:txXfrm>
        <a:off x="69737" y="72387"/>
        <a:ext cx="9621730" cy="1289096"/>
      </dsp:txXfrm>
    </dsp:sp>
    <dsp:sp modelId="{763081C5-0CD3-44C7-B898-E92BF1C9DA86}">
      <dsp:nvSpPr>
        <dsp:cNvPr id="0" name=""/>
        <dsp:cNvSpPr/>
      </dsp:nvSpPr>
      <dsp:spPr>
        <a:xfrm>
          <a:off x="0" y="1431220"/>
          <a:ext cx="9761204" cy="352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918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900" b="0" i="0" kern="1200" dirty="0" smtClean="0"/>
            <a:t>los </a:t>
          </a:r>
          <a:r>
            <a:rPr lang="es-ES_tradnl" sz="2900" b="0" i="0" u="sng" kern="1200" dirty="0" smtClean="0"/>
            <a:t>valores medios</a:t>
          </a:r>
          <a:r>
            <a:rPr lang="es-ES_tradnl" sz="2900" b="0" i="0" kern="1200" dirty="0" smtClean="0"/>
            <a:t> de los salarios</a:t>
          </a:r>
          <a:endParaRPr lang="es-E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900" b="0" i="0" kern="1200" dirty="0" smtClean="0"/>
            <a:t>los </a:t>
          </a:r>
          <a:r>
            <a:rPr lang="es-ES_tradnl" sz="2900" b="0" i="0" u="sng" kern="1200" dirty="0" smtClean="0"/>
            <a:t>complementos salariales</a:t>
          </a:r>
          <a:endParaRPr lang="es-ES" sz="2900" u="sng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900" b="0" i="0" kern="1200" dirty="0" smtClean="0"/>
            <a:t>las </a:t>
          </a:r>
          <a:r>
            <a:rPr lang="es-ES_tradnl" sz="2900" b="0" i="0" u="sng" kern="1200" dirty="0" smtClean="0"/>
            <a:t>percepciones </a:t>
          </a:r>
          <a:r>
            <a:rPr lang="es-ES_tradnl" sz="2900" b="0" i="0" u="sng" kern="1200" dirty="0" err="1" smtClean="0"/>
            <a:t>extrasalariales</a:t>
          </a:r>
          <a:r>
            <a:rPr lang="es-ES_tradnl" sz="2900" b="0" i="0" kern="1200" dirty="0" smtClean="0"/>
            <a:t> de su plantilla</a:t>
          </a:r>
          <a:endParaRPr lang="es-E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900" b="0" i="0" u="sng" kern="1200" dirty="0" smtClean="0"/>
            <a:t>desagregados por sexo</a:t>
          </a:r>
          <a:endParaRPr lang="es-ES" sz="2900" u="sng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900" b="0" i="0" kern="1200" dirty="0" smtClean="0"/>
            <a:t>y distribuidos por grupos profesionales, categorías profesionales o puestos de trabajo </a:t>
          </a:r>
          <a:r>
            <a:rPr lang="es-ES_tradnl" sz="2900" b="0" i="0" u="sng" kern="1200" dirty="0" smtClean="0"/>
            <a:t>iguales o de igual valor</a:t>
          </a:r>
          <a:r>
            <a:rPr lang="es-ES_tradnl" sz="2900" b="0" i="0" kern="1200" dirty="0" smtClean="0"/>
            <a:t> (el problema persiste mientras no se depuren los criterios de atribución de valor a los trabajos)</a:t>
          </a:r>
          <a:endParaRPr lang="es-ES" sz="2900" kern="1200" dirty="0"/>
        </a:p>
      </dsp:txBody>
      <dsp:txXfrm>
        <a:off x="0" y="1431220"/>
        <a:ext cx="9761204" cy="352314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C0646-B926-44C6-9EAB-CBC5E76D8451}">
      <dsp:nvSpPr>
        <dsp:cNvPr id="0" name=""/>
        <dsp:cNvSpPr/>
      </dsp:nvSpPr>
      <dsp:spPr>
        <a:xfrm>
          <a:off x="0" y="540394"/>
          <a:ext cx="8946541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0" i="0" kern="1200" dirty="0" smtClean="0"/>
            <a:t>Las “personas trabajadoras” tendrán derecho a acceder a ese registro, pero sólo </a:t>
          </a:r>
          <a:r>
            <a:rPr lang="es-ES_tradnl" sz="2800" b="1" i="0" u="sng" kern="1200" dirty="0" smtClean="0"/>
            <a:t>a través de sus RLT</a:t>
          </a:r>
          <a:endParaRPr lang="es-ES" sz="2800" b="1" u="sng" kern="1200" dirty="0"/>
        </a:p>
      </dsp:txBody>
      <dsp:txXfrm>
        <a:off x="52774" y="593168"/>
        <a:ext cx="8840993" cy="975532"/>
      </dsp:txXfrm>
    </dsp:sp>
    <dsp:sp modelId="{2C2F1F4D-CA61-4D6B-9467-5E6B2A260261}">
      <dsp:nvSpPr>
        <dsp:cNvPr id="0" name=""/>
        <dsp:cNvSpPr/>
      </dsp:nvSpPr>
      <dsp:spPr>
        <a:xfrm>
          <a:off x="0" y="1702114"/>
          <a:ext cx="8946541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Deber de </a:t>
          </a:r>
          <a:r>
            <a:rPr lang="es-ES_tradnl" sz="2800" b="1" u="sng" kern="1200" dirty="0" smtClean="0"/>
            <a:t>informar a los RLT, al menos anualmente </a:t>
          </a:r>
          <a:r>
            <a:rPr lang="es-ES_tradnl" sz="2800" b="1" kern="1200" dirty="0" smtClean="0"/>
            <a:t>[art.64 3 y 7 a) ET]</a:t>
          </a:r>
          <a:endParaRPr lang="es-ES" sz="2800" kern="1200" dirty="0"/>
        </a:p>
      </dsp:txBody>
      <dsp:txXfrm>
        <a:off x="52774" y="1754888"/>
        <a:ext cx="8840993" cy="975532"/>
      </dsp:txXfrm>
    </dsp:sp>
    <dsp:sp modelId="{F8F7FA46-481C-40FF-987F-E755E49A20B1}">
      <dsp:nvSpPr>
        <dsp:cNvPr id="0" name=""/>
        <dsp:cNvSpPr/>
      </dsp:nvSpPr>
      <dsp:spPr>
        <a:xfrm>
          <a:off x="0" y="2863834"/>
          <a:ext cx="8946541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0" i="0" kern="1200" smtClean="0"/>
            <a:t>¿Si no hay representantes?</a:t>
          </a:r>
          <a:endParaRPr lang="es-ES" sz="2800" kern="1200"/>
        </a:p>
      </dsp:txBody>
      <dsp:txXfrm>
        <a:off x="52774" y="2916608"/>
        <a:ext cx="8840993" cy="975532"/>
      </dsp:txXfrm>
    </dsp:sp>
    <dsp:sp modelId="{32529910-01D5-4076-86A4-71DF5615141E}">
      <dsp:nvSpPr>
        <dsp:cNvPr id="0" name=""/>
        <dsp:cNvSpPr/>
      </dsp:nvSpPr>
      <dsp:spPr>
        <a:xfrm>
          <a:off x="0" y="3944914"/>
          <a:ext cx="894654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5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200" b="0" i="0" kern="1200" dirty="0" smtClean="0"/>
            <a:t>Recae la carga sobre el trabajador individualmente considerado</a:t>
          </a:r>
          <a:endParaRPr lang="es-ES" sz="2200" kern="1200" dirty="0"/>
        </a:p>
      </dsp:txBody>
      <dsp:txXfrm>
        <a:off x="0" y="3944914"/>
        <a:ext cx="8946541" cy="46368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F44C0-2F78-4D52-9099-68EB116F0184}">
      <dsp:nvSpPr>
        <dsp:cNvPr id="0" name=""/>
        <dsp:cNvSpPr/>
      </dsp:nvSpPr>
      <dsp:spPr>
        <a:xfrm>
          <a:off x="0" y="0"/>
          <a:ext cx="10122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69C76-D840-4A2E-9888-8F1F758F7026}">
      <dsp:nvSpPr>
        <dsp:cNvPr id="0" name=""/>
        <dsp:cNvSpPr/>
      </dsp:nvSpPr>
      <dsp:spPr>
        <a:xfrm>
          <a:off x="0" y="0"/>
          <a:ext cx="10122151" cy="1231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dirty="0" smtClean="0"/>
            <a:t>Recomendación de 7 de marzo de 2014 de la Comisión Europea sobre el refuerzo del principio de igualdad de retribución entre hombres y mujeres a través de la transparencia [</a:t>
          </a:r>
          <a:r>
            <a:rPr lang="es-ES" sz="2000" b="0" i="0" kern="1200" dirty="0" smtClean="0"/>
            <a:t>DOUE 8 de marzo de 2014 (</a:t>
          </a:r>
          <a:r>
            <a:rPr lang="es-ES" sz="2000" b="0" i="0" kern="1200" dirty="0" smtClean="0">
              <a:hlinkClick xmlns:r="http://schemas.openxmlformats.org/officeDocument/2006/relationships" r:id="rId1"/>
            </a:rPr>
            <a:t>https://www.boe.es/doue/2014/069/L00112-00116.pdf)]</a:t>
          </a:r>
          <a:endParaRPr lang="es-ES" sz="2000" kern="1200" dirty="0"/>
        </a:p>
      </dsp:txBody>
      <dsp:txXfrm>
        <a:off x="0" y="0"/>
        <a:ext cx="10122151" cy="1231231"/>
      </dsp:txXfrm>
    </dsp:sp>
    <dsp:sp modelId="{0AF1722D-7453-435A-BB08-CBD8F26F01AB}">
      <dsp:nvSpPr>
        <dsp:cNvPr id="0" name=""/>
        <dsp:cNvSpPr/>
      </dsp:nvSpPr>
      <dsp:spPr>
        <a:xfrm>
          <a:off x="0" y="1231231"/>
          <a:ext cx="10122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C4B9A-4289-4A15-B62F-188BCD8DA0FD}">
      <dsp:nvSpPr>
        <dsp:cNvPr id="0" name=""/>
        <dsp:cNvSpPr/>
      </dsp:nvSpPr>
      <dsp:spPr>
        <a:xfrm>
          <a:off x="0" y="1231231"/>
          <a:ext cx="10122151" cy="1231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i="0" kern="1200" dirty="0" smtClean="0"/>
            <a:t>No hay un deber de </a:t>
          </a:r>
          <a:r>
            <a:rPr lang="es-ES_tradnl" sz="2000" b="1" i="0" kern="1200" dirty="0" smtClean="0"/>
            <a:t>TRANSPARENCIA</a:t>
          </a:r>
          <a:r>
            <a:rPr lang="es-ES_tradnl" sz="2000" b="0" i="0" kern="1200" dirty="0" smtClean="0"/>
            <a:t> equivalente al de la Ley islandesa de realizar </a:t>
          </a:r>
          <a:r>
            <a:rPr lang="es-ES_tradnl" sz="2000" b="1" i="0" u="sng" kern="1200" dirty="0" smtClean="0"/>
            <a:t>auditorías y publicarlas </a:t>
          </a:r>
          <a:r>
            <a:rPr lang="es-ES_tradnl" sz="2000" b="0" i="0" kern="1200" dirty="0" smtClean="0"/>
            <a:t>(se opta por el modelo alemán)</a:t>
          </a:r>
          <a:endParaRPr lang="es-ES" sz="2000" kern="1200" dirty="0"/>
        </a:p>
      </dsp:txBody>
      <dsp:txXfrm>
        <a:off x="0" y="1231231"/>
        <a:ext cx="10122151" cy="1231231"/>
      </dsp:txXfrm>
    </dsp:sp>
    <dsp:sp modelId="{FEAC4FCF-F28A-4440-8C9B-2129718BB66E}">
      <dsp:nvSpPr>
        <dsp:cNvPr id="0" name=""/>
        <dsp:cNvSpPr/>
      </dsp:nvSpPr>
      <dsp:spPr>
        <a:xfrm>
          <a:off x="0" y="2462462"/>
          <a:ext cx="10122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9A18-59F5-4B4F-AA04-E83AC4C5EE35}">
      <dsp:nvSpPr>
        <dsp:cNvPr id="0" name=""/>
        <dsp:cNvSpPr/>
      </dsp:nvSpPr>
      <dsp:spPr>
        <a:xfrm>
          <a:off x="0" y="2462462"/>
          <a:ext cx="10122151" cy="1231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i="0" kern="1200" dirty="0" smtClean="0"/>
            <a:t>No hay obligación de realizar </a:t>
          </a:r>
          <a:r>
            <a:rPr lang="es-ES_tradnl" sz="2000" b="1" i="0" kern="1200" dirty="0" smtClean="0"/>
            <a:t>AUDITORIAS</a:t>
          </a:r>
          <a:r>
            <a:rPr lang="es-ES_tradnl" sz="2000" b="0" i="0" kern="1200" dirty="0" smtClean="0"/>
            <a:t> (pese a lo que se dice sobre el contenido del </a:t>
          </a:r>
          <a:r>
            <a:rPr lang="es-ES_tradnl" sz="2000" b="1" i="0" kern="1200" dirty="0" smtClean="0"/>
            <a:t>diagnóstico </a:t>
          </a:r>
          <a:r>
            <a:rPr lang="es-ES_tradnl" sz="2000" b="1" i="0" kern="1200" dirty="0" smtClean="0"/>
            <a:t>para la elaboración de los PLANES DE IGUALDAD</a:t>
          </a:r>
          <a:r>
            <a:rPr lang="es-ES_tradnl" sz="2000" b="0" i="0" kern="1200" dirty="0" smtClean="0"/>
            <a:t>…)</a:t>
          </a:r>
          <a:endParaRPr lang="es-ES" sz="2000" kern="1200" dirty="0"/>
        </a:p>
      </dsp:txBody>
      <dsp:txXfrm>
        <a:off x="0" y="2462462"/>
        <a:ext cx="10122151" cy="1231231"/>
      </dsp:txXfrm>
    </dsp:sp>
    <dsp:sp modelId="{24467DAA-A626-4CFF-BF9C-DEFD2D807E09}">
      <dsp:nvSpPr>
        <dsp:cNvPr id="0" name=""/>
        <dsp:cNvSpPr/>
      </dsp:nvSpPr>
      <dsp:spPr>
        <a:xfrm>
          <a:off x="0" y="3693693"/>
          <a:ext cx="10122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FFE04-CCDB-4F24-BA7A-7C1CDE0D26A5}">
      <dsp:nvSpPr>
        <dsp:cNvPr id="0" name=""/>
        <dsp:cNvSpPr/>
      </dsp:nvSpPr>
      <dsp:spPr>
        <a:xfrm>
          <a:off x="0" y="3693693"/>
          <a:ext cx="10122151" cy="1231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i="0" kern="1200" dirty="0" smtClean="0"/>
            <a:t>¿</a:t>
          </a:r>
          <a:r>
            <a:rPr lang="es-ES_tradnl" sz="2000" b="1" i="0" u="sng" kern="1200" dirty="0" smtClean="0"/>
            <a:t>Acceso a los datos por los organismos de fomento de la igualdad</a:t>
          </a:r>
          <a:r>
            <a:rPr lang="es-ES_tradnl" sz="2000" b="0" i="0" kern="1200" dirty="0" smtClean="0"/>
            <a:t>?</a:t>
          </a:r>
          <a:endParaRPr lang="es-ES" sz="2000" kern="1200" dirty="0"/>
        </a:p>
      </dsp:txBody>
      <dsp:txXfrm>
        <a:off x="0" y="3693693"/>
        <a:ext cx="10122151" cy="123123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90ED-759D-4EAC-B720-A646A93383A6}">
      <dsp:nvSpPr>
        <dsp:cNvPr id="0" name=""/>
        <dsp:cNvSpPr/>
      </dsp:nvSpPr>
      <dsp:spPr>
        <a:xfrm>
          <a:off x="4522" y="120519"/>
          <a:ext cx="3954441" cy="3954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7626" tIns="31750" rIns="217626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b="1" i="0" u="sng" kern="1200" dirty="0" smtClean="0"/>
            <a:t>Empresas de 50 trabajadores </a:t>
          </a:r>
          <a:r>
            <a:rPr lang="es-ES_tradnl" sz="2500" b="0" i="0" kern="1200" dirty="0" smtClean="0"/>
            <a:t>(escasa relevancia práctica)</a:t>
          </a:r>
          <a:endParaRPr lang="es-ES" sz="2500" kern="1200" dirty="0"/>
        </a:p>
      </dsp:txBody>
      <dsp:txXfrm>
        <a:off x="583636" y="699633"/>
        <a:ext cx="2796213" cy="2796213"/>
      </dsp:txXfrm>
    </dsp:sp>
    <dsp:sp modelId="{71FDF08D-A552-46BA-B66B-BC5FCED5F93D}">
      <dsp:nvSpPr>
        <dsp:cNvPr id="0" name=""/>
        <dsp:cNvSpPr/>
      </dsp:nvSpPr>
      <dsp:spPr>
        <a:xfrm>
          <a:off x="3168075" y="120519"/>
          <a:ext cx="3954441" cy="3954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7626" tIns="31750" rIns="217626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b="0" i="0" kern="1200" dirty="0" smtClean="0"/>
            <a:t>A partir de un </a:t>
          </a:r>
          <a:r>
            <a:rPr lang="es-ES_tradnl" sz="2500" b="1" i="0" u="sng" kern="1200" dirty="0" smtClean="0"/>
            <a:t>promedio de un 25% de diferencia </a:t>
          </a:r>
          <a:r>
            <a:rPr lang="es-ES_tradnl" sz="2500" b="0" i="0" kern="1200" dirty="0" smtClean="0"/>
            <a:t>entre </a:t>
          </a:r>
          <a:r>
            <a:rPr lang="es-ES_tradnl" sz="2500" b="0" i="0" kern="1200" dirty="0" smtClean="0"/>
            <a:t>uno y otro sexo (es una salvajada!!!!)</a:t>
          </a:r>
          <a:endParaRPr lang="es-ES" sz="2500" kern="1200" dirty="0"/>
        </a:p>
      </dsp:txBody>
      <dsp:txXfrm>
        <a:off x="3747189" y="699633"/>
        <a:ext cx="2796213" cy="2796213"/>
      </dsp:txXfrm>
    </dsp:sp>
    <dsp:sp modelId="{995A31DB-706C-4D01-B938-C0F336849290}">
      <dsp:nvSpPr>
        <dsp:cNvPr id="0" name=""/>
        <dsp:cNvSpPr/>
      </dsp:nvSpPr>
      <dsp:spPr>
        <a:xfrm>
          <a:off x="6331629" y="120519"/>
          <a:ext cx="3954441" cy="3954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7626" tIns="31750" rIns="217626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b="0" i="0" kern="1200" dirty="0" smtClean="0"/>
            <a:t>El empresario deberá incluir en el registro una </a:t>
          </a:r>
          <a:r>
            <a:rPr lang="es-ES_tradnl" sz="2500" b="0" i="0" u="sng" kern="1200" dirty="0" smtClean="0"/>
            <a:t>justificación de esa diferencia</a:t>
          </a:r>
          <a:endParaRPr lang="es-ES" sz="2500" u="sng" kern="1200" dirty="0"/>
        </a:p>
      </dsp:txBody>
      <dsp:txXfrm>
        <a:off x="6910743" y="699633"/>
        <a:ext cx="2796213" cy="2796213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60ACD-D966-49AF-BB41-390A1EE34501}">
      <dsp:nvSpPr>
        <dsp:cNvPr id="0" name=""/>
        <dsp:cNvSpPr/>
      </dsp:nvSpPr>
      <dsp:spPr>
        <a:xfrm>
          <a:off x="0" y="563542"/>
          <a:ext cx="2785467" cy="355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i="0" kern="1200" dirty="0" smtClean="0"/>
            <a:t>NULIDAD DE TODO EL CONTRATO</a:t>
          </a:r>
          <a:r>
            <a:rPr lang="es-ES_tradnl" sz="2400" b="0" i="0" kern="1200" dirty="0" smtClean="0"/>
            <a:t>???? = Contraviene la regla de nulidad parcial o es nulidad de la cláusula????</a:t>
          </a:r>
          <a:endParaRPr lang="es-ES" sz="2400" kern="1200" dirty="0"/>
        </a:p>
      </dsp:txBody>
      <dsp:txXfrm>
        <a:off x="81584" y="645126"/>
        <a:ext cx="2622299" cy="3388302"/>
      </dsp:txXfrm>
    </dsp:sp>
    <dsp:sp modelId="{62C08C36-7CC7-471D-B28A-FD8497A75E04}">
      <dsp:nvSpPr>
        <dsp:cNvPr id="0" name=""/>
        <dsp:cNvSpPr/>
      </dsp:nvSpPr>
      <dsp:spPr>
        <a:xfrm>
          <a:off x="3062717" y="1993880"/>
          <a:ext cx="587769" cy="690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>
        <a:off x="3062717" y="2132039"/>
        <a:ext cx="411438" cy="414477"/>
      </dsp:txXfrm>
    </dsp:sp>
    <dsp:sp modelId="{D2B2789E-1BB7-4089-9971-E28247BAABFA}">
      <dsp:nvSpPr>
        <dsp:cNvPr id="0" name=""/>
        <dsp:cNvSpPr/>
      </dsp:nvSpPr>
      <dsp:spPr>
        <a:xfrm>
          <a:off x="3894467" y="563542"/>
          <a:ext cx="2785467" cy="355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i="0" kern="1200" dirty="0" smtClean="0"/>
            <a:t>¿¿¿</a:t>
          </a:r>
          <a:r>
            <a:rPr lang="es-ES_tradnl" sz="2400" b="1" i="0" kern="1200" dirty="0" smtClean="0"/>
            <a:t>ES realmente detectable en el contrato la discriminación salarial</a:t>
          </a:r>
          <a:r>
            <a:rPr lang="es-ES_tradnl" sz="2400" b="0" i="0" kern="1200" dirty="0" smtClean="0"/>
            <a:t>????? = BRINDIS AL SOL</a:t>
          </a:r>
          <a:endParaRPr lang="es-ES" sz="2400" kern="1200" dirty="0"/>
        </a:p>
      </dsp:txBody>
      <dsp:txXfrm>
        <a:off x="3976051" y="645126"/>
        <a:ext cx="2622299" cy="3388302"/>
      </dsp:txXfrm>
    </dsp:sp>
    <dsp:sp modelId="{CA390EDF-E46E-49EE-B51B-2EC71B64B0ED}">
      <dsp:nvSpPr>
        <dsp:cNvPr id="0" name=""/>
        <dsp:cNvSpPr/>
      </dsp:nvSpPr>
      <dsp:spPr>
        <a:xfrm>
          <a:off x="6958481" y="1993880"/>
          <a:ext cx="590519" cy="690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>
        <a:off x="6958481" y="2132039"/>
        <a:ext cx="413363" cy="414477"/>
      </dsp:txXfrm>
    </dsp:sp>
    <dsp:sp modelId="{DC5D2FB8-8CC1-421E-9D1A-DC9675192415}">
      <dsp:nvSpPr>
        <dsp:cNvPr id="0" name=""/>
        <dsp:cNvSpPr/>
      </dsp:nvSpPr>
      <dsp:spPr>
        <a:xfrm>
          <a:off x="7794121" y="563542"/>
          <a:ext cx="2785467" cy="355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i="0" kern="1200" dirty="0" smtClean="0"/>
            <a:t>¿¿Era necesario aclarar que el </a:t>
          </a:r>
          <a:r>
            <a:rPr lang="es-ES_tradnl" sz="2400" b="1" i="0" u="sng" kern="1200" dirty="0" smtClean="0"/>
            <a:t>trabajador </a:t>
          </a:r>
          <a:r>
            <a:rPr lang="es-ES_tradnl" sz="2400" b="0" i="0" kern="1200" dirty="0" smtClean="0"/>
            <a:t>(¿¿¿no la persona trabajadora????) tendrá </a:t>
          </a:r>
          <a:r>
            <a:rPr lang="es-ES_tradnl" sz="2400" b="1" i="0" kern="1200" dirty="0" smtClean="0"/>
            <a:t>derecho a la retribución correspondiente al trabajo de igual valor</a:t>
          </a:r>
          <a:r>
            <a:rPr lang="es-ES_tradnl" sz="2400" b="0" i="0" kern="1200" dirty="0" smtClean="0"/>
            <a:t>…??????</a:t>
          </a:r>
          <a:endParaRPr lang="es-ES" sz="2400" kern="1200" dirty="0"/>
        </a:p>
      </dsp:txBody>
      <dsp:txXfrm>
        <a:off x="7875705" y="645126"/>
        <a:ext cx="2622299" cy="338830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9CA0-69F8-4B26-8C55-9F0F67652890}">
      <dsp:nvSpPr>
        <dsp:cNvPr id="0" name=""/>
        <dsp:cNvSpPr/>
      </dsp:nvSpPr>
      <dsp:spPr>
        <a:xfrm>
          <a:off x="976887" y="10557"/>
          <a:ext cx="3860321" cy="386032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smtClean="0"/>
            <a:t>MUCHAS GRACIAS POR SU ATENCIÓN</a:t>
          </a:r>
          <a:endParaRPr lang="es-ES" sz="3900" kern="1200"/>
        </a:p>
      </dsp:txBody>
      <dsp:txXfrm>
        <a:off x="1515941" y="465772"/>
        <a:ext cx="2225771" cy="2949892"/>
      </dsp:txXfrm>
    </dsp:sp>
    <dsp:sp modelId="{B67764A2-60AF-4028-8700-FE62886A0657}">
      <dsp:nvSpPr>
        <dsp:cNvPr id="0" name=""/>
        <dsp:cNvSpPr/>
      </dsp:nvSpPr>
      <dsp:spPr>
        <a:xfrm>
          <a:off x="3759102" y="10557"/>
          <a:ext cx="3860321" cy="386032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smtClean="0"/>
            <a:t>HASTA PRONTO</a:t>
          </a:r>
          <a:endParaRPr lang="es-ES" sz="3900" kern="1200"/>
        </a:p>
      </dsp:txBody>
      <dsp:txXfrm>
        <a:off x="4854598" y="465772"/>
        <a:ext cx="2225771" cy="2949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9EF8B-47D3-4222-A158-E17393D2ADB6}">
      <dsp:nvSpPr>
        <dsp:cNvPr id="0" name=""/>
        <dsp:cNvSpPr/>
      </dsp:nvSpPr>
      <dsp:spPr>
        <a:xfrm>
          <a:off x="216543" y="0"/>
          <a:ext cx="7600682" cy="1061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Tres variables multifactoriales o factores múltiples</a:t>
          </a:r>
          <a:endParaRPr lang="es-ES" sz="2200" kern="1200" dirty="0"/>
        </a:p>
      </dsp:txBody>
      <dsp:txXfrm>
        <a:off x="247631" y="31088"/>
        <a:ext cx="6365630" cy="999249"/>
      </dsp:txXfrm>
    </dsp:sp>
    <dsp:sp modelId="{7414E78D-6F03-423B-87B4-425852797550}">
      <dsp:nvSpPr>
        <dsp:cNvPr id="0" name=""/>
        <dsp:cNvSpPr/>
      </dsp:nvSpPr>
      <dsp:spPr>
        <a:xfrm>
          <a:off x="636557" y="1191289"/>
          <a:ext cx="7600682" cy="1061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I) segregación ocupacional, horizontal y vertical</a:t>
          </a:r>
          <a:endParaRPr lang="es-ES" sz="2200" kern="1200" dirty="0"/>
        </a:p>
      </dsp:txBody>
      <dsp:txXfrm>
        <a:off x="667645" y="1222377"/>
        <a:ext cx="6212022" cy="999249"/>
      </dsp:txXfrm>
    </dsp:sp>
    <dsp:sp modelId="{F33E33F9-11E1-4718-91C2-317EB3C1890E}">
      <dsp:nvSpPr>
        <dsp:cNvPr id="0" name=""/>
        <dsp:cNvSpPr/>
      </dsp:nvSpPr>
      <dsp:spPr>
        <a:xfrm>
          <a:off x="1263613" y="2508824"/>
          <a:ext cx="7600682" cy="1061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II) estructura y componentes del salario, y criterios de atribución de valor al trabajo</a:t>
          </a:r>
          <a:endParaRPr lang="es-ES" sz="2200" kern="1200" dirty="0"/>
        </a:p>
      </dsp:txBody>
      <dsp:txXfrm>
        <a:off x="1294701" y="2539912"/>
        <a:ext cx="6221523" cy="999249"/>
      </dsp:txXfrm>
    </dsp:sp>
    <dsp:sp modelId="{55E0C426-31FF-4DC4-B422-6288594D722D}">
      <dsp:nvSpPr>
        <dsp:cNvPr id="0" name=""/>
        <dsp:cNvSpPr/>
      </dsp:nvSpPr>
      <dsp:spPr>
        <a:xfrm>
          <a:off x="1900170" y="3763237"/>
          <a:ext cx="7600682" cy="1061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III) división sexual del trabajo, obligaciones de conciliación, y déficits de corresponsabilidad </a:t>
          </a:r>
          <a:endParaRPr lang="es-ES" sz="2200" kern="1200" dirty="0"/>
        </a:p>
      </dsp:txBody>
      <dsp:txXfrm>
        <a:off x="1931258" y="3794325"/>
        <a:ext cx="6212022" cy="999249"/>
      </dsp:txXfrm>
    </dsp:sp>
    <dsp:sp modelId="{2320F99F-F575-48D5-BEF3-DB170B023DA9}">
      <dsp:nvSpPr>
        <dsp:cNvPr id="0" name=""/>
        <dsp:cNvSpPr/>
      </dsp:nvSpPr>
      <dsp:spPr>
        <a:xfrm>
          <a:off x="6910755" y="812955"/>
          <a:ext cx="689926" cy="6899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7065988" y="812955"/>
        <a:ext cx="379460" cy="519169"/>
      </dsp:txXfrm>
    </dsp:sp>
    <dsp:sp modelId="{6AEEF36C-21DB-467D-806F-EF2133CB6F07}">
      <dsp:nvSpPr>
        <dsp:cNvPr id="0" name=""/>
        <dsp:cNvSpPr/>
      </dsp:nvSpPr>
      <dsp:spPr>
        <a:xfrm>
          <a:off x="7547312" y="2067368"/>
          <a:ext cx="689926" cy="6899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7702545" y="2067368"/>
        <a:ext cx="379460" cy="519169"/>
      </dsp:txXfrm>
    </dsp:sp>
    <dsp:sp modelId="{E5F90595-FA96-41AB-A9DC-7D0817CA538E}">
      <dsp:nvSpPr>
        <dsp:cNvPr id="0" name=""/>
        <dsp:cNvSpPr/>
      </dsp:nvSpPr>
      <dsp:spPr>
        <a:xfrm>
          <a:off x="8174369" y="3321780"/>
          <a:ext cx="689926" cy="6899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8329602" y="3321780"/>
        <a:ext cx="379460" cy="5191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418CE-5820-4194-B479-27F73EC7F970}">
      <dsp:nvSpPr>
        <dsp:cNvPr id="0" name=""/>
        <dsp:cNvSpPr/>
      </dsp:nvSpPr>
      <dsp:spPr>
        <a:xfrm>
          <a:off x="0" y="100977"/>
          <a:ext cx="9501382" cy="888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SESGOS INCONSCIENTES DE GÉNERO y GUSTO POR LA DISCRIMINACIÓN (</a:t>
          </a:r>
          <a:r>
            <a:rPr lang="es-ES" sz="2300" i="1" kern="1200" dirty="0" smtClean="0"/>
            <a:t>modelo de Becker</a:t>
          </a:r>
          <a:r>
            <a:rPr lang="es-ES" sz="2300" kern="1200" dirty="0" smtClean="0"/>
            <a:t>)</a:t>
          </a:r>
          <a:endParaRPr lang="es-ES" sz="2300" kern="1200" dirty="0"/>
        </a:p>
      </dsp:txBody>
      <dsp:txXfrm>
        <a:off x="43350" y="144327"/>
        <a:ext cx="9414682" cy="801330"/>
      </dsp:txXfrm>
    </dsp:sp>
    <dsp:sp modelId="{CB50B9C9-689C-4D75-9F0C-306DCCE49793}">
      <dsp:nvSpPr>
        <dsp:cNvPr id="0" name=""/>
        <dsp:cNvSpPr/>
      </dsp:nvSpPr>
      <dsp:spPr>
        <a:xfrm>
          <a:off x="0" y="1055247"/>
          <a:ext cx="9501382" cy="888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DISCRIMINACIÓN ESTADÍSTICA </a:t>
          </a:r>
          <a:endParaRPr lang="es-ES" sz="2300" kern="1200" dirty="0"/>
        </a:p>
      </dsp:txBody>
      <dsp:txXfrm>
        <a:off x="43350" y="1098597"/>
        <a:ext cx="9414682" cy="801330"/>
      </dsp:txXfrm>
    </dsp:sp>
    <dsp:sp modelId="{061B8748-6AF8-4BE9-AB81-6F93D0B74666}">
      <dsp:nvSpPr>
        <dsp:cNvPr id="0" name=""/>
        <dsp:cNvSpPr/>
      </dsp:nvSpPr>
      <dsp:spPr>
        <a:xfrm>
          <a:off x="0" y="1943278"/>
          <a:ext cx="950138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6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MATERNIDAD  =  SUPUESTA MENOR IMPLICACIÓN, RENDIMIENTO, ABSENTISMO …</a:t>
          </a:r>
          <a:endParaRPr lang="es-ES" sz="1800" kern="1200" dirty="0"/>
        </a:p>
      </dsp:txBody>
      <dsp:txXfrm>
        <a:off x="0" y="1943278"/>
        <a:ext cx="9501382" cy="380880"/>
      </dsp:txXfrm>
    </dsp:sp>
    <dsp:sp modelId="{05A0E96E-2B1F-47A3-B248-8F1A19F495A5}">
      <dsp:nvSpPr>
        <dsp:cNvPr id="0" name=""/>
        <dsp:cNvSpPr/>
      </dsp:nvSpPr>
      <dsp:spPr>
        <a:xfrm>
          <a:off x="0" y="2324158"/>
          <a:ext cx="9501382" cy="888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“BRECHA DE AMBICIÓN”, “BRECHA DE SUEÑOS”…</a:t>
          </a:r>
          <a:endParaRPr lang="es-ES" sz="2300" kern="1200" dirty="0"/>
        </a:p>
      </dsp:txBody>
      <dsp:txXfrm>
        <a:off x="43350" y="2367508"/>
        <a:ext cx="9414682" cy="801330"/>
      </dsp:txXfrm>
    </dsp:sp>
    <dsp:sp modelId="{086ACA02-4D8B-47CC-8CD1-C549CAE454A1}">
      <dsp:nvSpPr>
        <dsp:cNvPr id="0" name=""/>
        <dsp:cNvSpPr/>
      </dsp:nvSpPr>
      <dsp:spPr>
        <a:xfrm>
          <a:off x="0" y="3278428"/>
          <a:ext cx="9501382" cy="888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BRECHA DE CONFIANZA  = MENORES HABILIDADES NEGOCIADORAS y asociadas al EMPRENDIMIENTO</a:t>
          </a:r>
          <a:endParaRPr lang="es-ES" sz="2300" kern="1200" dirty="0"/>
        </a:p>
      </dsp:txBody>
      <dsp:txXfrm>
        <a:off x="43350" y="3321778"/>
        <a:ext cx="9414682" cy="801330"/>
      </dsp:txXfrm>
    </dsp:sp>
    <dsp:sp modelId="{D68E59E0-D770-4B8B-A731-6AC7278EF57B}">
      <dsp:nvSpPr>
        <dsp:cNvPr id="0" name=""/>
        <dsp:cNvSpPr/>
      </dsp:nvSpPr>
      <dsp:spPr>
        <a:xfrm>
          <a:off x="0" y="4232698"/>
          <a:ext cx="9501382" cy="888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CARENCIA DE MODELOS FEMENINOS</a:t>
          </a:r>
          <a:endParaRPr lang="es-ES" sz="2300" kern="1200"/>
        </a:p>
      </dsp:txBody>
      <dsp:txXfrm>
        <a:off x="43350" y="4276048"/>
        <a:ext cx="9414682" cy="801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D5A63-F8EC-4C5A-AE8B-3E263A70DBDA}">
      <dsp:nvSpPr>
        <dsp:cNvPr id="0" name=""/>
        <dsp:cNvSpPr/>
      </dsp:nvSpPr>
      <dsp:spPr>
        <a:xfrm rot="5400000">
          <a:off x="6086000" y="-2169518"/>
          <a:ext cx="1617114" cy="64889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/>
            <a:t>La </a:t>
          </a:r>
          <a:r>
            <a:rPr lang="es-ES" sz="2000" kern="1200" dirty="0" err="1" smtClean="0"/>
            <a:t>Sra.Hakelbracht</a:t>
          </a:r>
          <a:r>
            <a:rPr lang="es-ES" sz="2000" kern="1200" dirty="0" smtClean="0"/>
            <a:t> fue </a:t>
          </a:r>
          <a:r>
            <a:rPr lang="es-ES" sz="2000" b="1" u="sng" kern="1200" dirty="0" smtClean="0"/>
            <a:t>RECHAZADA</a:t>
          </a:r>
          <a:r>
            <a:rPr lang="es-ES" sz="2000" kern="1200" dirty="0" smtClean="0"/>
            <a:t> en un proceso selectivo por estar </a:t>
          </a:r>
          <a:r>
            <a:rPr lang="es-ES" sz="2000" b="1" u="sng" kern="1200" dirty="0" smtClean="0"/>
            <a:t>EMBARAZADA</a:t>
          </a:r>
          <a:endParaRPr lang="es-ES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La Sra. Valiente le prestó apoyo y fue </a:t>
          </a:r>
          <a:r>
            <a:rPr lang="es-ES" sz="2000" b="1" u="sng" kern="1200" dirty="0" smtClean="0"/>
            <a:t>DESPEDIDA</a:t>
          </a:r>
          <a:endParaRPr lang="es-ES" sz="2000" b="1" u="sng" kern="1200" dirty="0"/>
        </a:p>
      </dsp:txBody>
      <dsp:txXfrm rot="-5400000">
        <a:off x="3650060" y="345363"/>
        <a:ext cx="6410054" cy="1459232"/>
      </dsp:txXfrm>
    </dsp:sp>
    <dsp:sp modelId="{8FCF27B5-6035-471E-A18F-2F94724DBA23}">
      <dsp:nvSpPr>
        <dsp:cNvPr id="0" name=""/>
        <dsp:cNvSpPr/>
      </dsp:nvSpPr>
      <dsp:spPr>
        <a:xfrm>
          <a:off x="0" y="50"/>
          <a:ext cx="3650060" cy="2021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El caso:</a:t>
          </a:r>
          <a:endParaRPr lang="es-ES" sz="3600" kern="1200" dirty="0"/>
        </a:p>
      </dsp:txBody>
      <dsp:txXfrm>
        <a:off x="98676" y="98726"/>
        <a:ext cx="3452708" cy="1824041"/>
      </dsp:txXfrm>
    </dsp:sp>
    <dsp:sp modelId="{5F4C9641-5942-4F3B-8364-C7FD618D563E}">
      <dsp:nvSpPr>
        <dsp:cNvPr id="0" name=""/>
        <dsp:cNvSpPr/>
      </dsp:nvSpPr>
      <dsp:spPr>
        <a:xfrm rot="5400000">
          <a:off x="5865718" y="-124143"/>
          <a:ext cx="1887367" cy="64889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Compatibilidad de la norma belga con la </a:t>
          </a:r>
          <a:r>
            <a:rPr lang="es-ES" sz="1800" b="1" u="sng" kern="1200" dirty="0" smtClean="0"/>
            <a:t>GARANTÍA DE INDEMNIDAD</a:t>
          </a:r>
          <a:r>
            <a:rPr lang="es-ES" sz="1800" kern="1200" dirty="0" smtClean="0"/>
            <a:t> (art.24 </a:t>
          </a:r>
          <a:r>
            <a:rPr lang="es-ES" sz="1800" i="1" kern="1200" dirty="0" smtClean="0"/>
            <a:t>Directiva 2006/54/CE del Parlamento Europeo y del Consejo, de 5 de julio de 2006, relativa a la aplicación del principio de igualdad de oportunidades e igualdad de trato entre hombres y mujeres en asuntos de empleo y ocupación)</a:t>
          </a:r>
          <a:endParaRPr lang="es-ES" sz="1800" kern="1200" dirty="0"/>
        </a:p>
      </dsp:txBody>
      <dsp:txXfrm rot="-5400000">
        <a:off x="3564904" y="2268805"/>
        <a:ext cx="6396861" cy="1703099"/>
      </dsp:txXfrm>
    </dsp:sp>
    <dsp:sp modelId="{3F1CF230-C428-464B-93B7-CE199977CC10}">
      <dsp:nvSpPr>
        <dsp:cNvPr id="0" name=""/>
        <dsp:cNvSpPr/>
      </dsp:nvSpPr>
      <dsp:spPr>
        <a:xfrm>
          <a:off x="0" y="2122513"/>
          <a:ext cx="3650060" cy="2021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smtClean="0"/>
            <a:t>La cuestión:</a:t>
          </a:r>
          <a:endParaRPr lang="es-ES" sz="5400" kern="1200"/>
        </a:p>
      </dsp:txBody>
      <dsp:txXfrm>
        <a:off x="98676" y="2221189"/>
        <a:ext cx="3452708" cy="1824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FA089-F400-47CD-83D7-1B1B8DE54A90}">
      <dsp:nvSpPr>
        <dsp:cNvPr id="0" name=""/>
        <dsp:cNvSpPr/>
      </dsp:nvSpPr>
      <dsp:spPr>
        <a:xfrm rot="5400000">
          <a:off x="4849754" y="-1014992"/>
          <a:ext cx="5088600" cy="75163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 smtClean="0"/>
            <a:t>Deriva de las </a:t>
          </a:r>
          <a:r>
            <a:rPr lang="es-ES" sz="2400" b="1" i="0" u="sng" kern="1200" dirty="0" smtClean="0"/>
            <a:t>tradiciones constitucionales comunes de los EE miembros</a:t>
          </a:r>
          <a:endParaRPr lang="es-ES" sz="2400" b="1" u="sng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 smtClean="0"/>
            <a:t>Está consagrado en el </a:t>
          </a:r>
          <a:r>
            <a:rPr lang="es-ES" sz="2400" b="1" i="0" kern="1200" dirty="0" smtClean="0"/>
            <a:t>CEDH 1950 </a:t>
          </a:r>
          <a:r>
            <a:rPr lang="es-ES" sz="2400" b="0" i="0" kern="1200" dirty="0" smtClean="0"/>
            <a:t>(arts.6 y 13) [STJ </a:t>
          </a:r>
          <a:r>
            <a:rPr lang="es-ES" sz="2400" b="0" i="1" kern="1200" dirty="0" err="1" smtClean="0"/>
            <a:t>Coote</a:t>
          </a:r>
          <a:r>
            <a:rPr lang="es-ES" sz="2400" b="0" i="0" kern="1200" dirty="0" smtClean="0"/>
            <a:t> de 22 de septiembre de 1998, asunto C-185/97 (EU:C:1998:424)]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 smtClean="0"/>
            <a:t>Y es un </a:t>
          </a:r>
          <a:r>
            <a:rPr lang="es-ES" sz="2400" b="1" i="0" u="sng" kern="1200" dirty="0" smtClean="0"/>
            <a:t>principio reconocido en la </a:t>
          </a:r>
          <a:r>
            <a:rPr lang="es-ES" sz="2400" b="1" i="0" u="sng" kern="1200" dirty="0" smtClean="0"/>
            <a:t>Carta de los DDFF </a:t>
          </a:r>
          <a:r>
            <a:rPr lang="es-ES" sz="2400" b="0" i="0" kern="1200" dirty="0" smtClean="0"/>
            <a:t>de </a:t>
          </a:r>
          <a:r>
            <a:rPr lang="es-ES" sz="2400" b="0" i="0" kern="1200" dirty="0" smtClean="0"/>
            <a:t>la UE (art.47)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 smtClean="0"/>
            <a:t>La </a:t>
          </a:r>
          <a:r>
            <a:rPr lang="es-ES" sz="2400" b="1" i="0" u="sng" kern="1200" dirty="0" smtClean="0"/>
            <a:t>solución belga es excesivamente restrictiva, e impide el efecto útil de la Directiva</a:t>
          </a:r>
          <a:endParaRPr lang="es-ES" sz="2400" b="1" u="sng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 smtClean="0"/>
            <a:t>La </a:t>
          </a:r>
          <a:r>
            <a:rPr lang="es-ES" sz="2400" b="1" i="0" u="sng" kern="1200" dirty="0" smtClean="0"/>
            <a:t>garantía de indemnidad debe extenderse a quienes sufren represalia por intentar formal o informalmente proteger a la persona que sufre de modo directo la </a:t>
          </a:r>
          <a:r>
            <a:rPr lang="es-ES" sz="2400" b="1" i="0" u="sng" kern="1200" dirty="0" smtClean="0"/>
            <a:t>discriminación = DISCRIMINACIÓN POR ASOCIACIÓN</a:t>
          </a:r>
          <a:endParaRPr lang="es-ES" sz="2400" b="1" u="sng" kern="1200" dirty="0"/>
        </a:p>
      </dsp:txBody>
      <dsp:txXfrm rot="-5400000">
        <a:off x="3635862" y="447306"/>
        <a:ext cx="7267980" cy="4591790"/>
      </dsp:txXfrm>
    </dsp:sp>
    <dsp:sp modelId="{8C943262-07F8-428D-AE69-9A56585ECE69}">
      <dsp:nvSpPr>
        <dsp:cNvPr id="0" name=""/>
        <dsp:cNvSpPr/>
      </dsp:nvSpPr>
      <dsp:spPr>
        <a:xfrm>
          <a:off x="1026" y="2678"/>
          <a:ext cx="3634834" cy="5481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b="0" i="0" kern="1200" dirty="0" smtClean="0"/>
            <a:t>La garantía de indemnidad </a:t>
          </a:r>
          <a:r>
            <a:rPr lang="es-ES" sz="4100" b="0" i="0" kern="1200" dirty="0" smtClean="0"/>
            <a:t>forma </a:t>
          </a:r>
          <a:r>
            <a:rPr lang="es-ES" sz="4100" b="0" i="0" kern="1200" dirty="0" smtClean="0"/>
            <a:t>parte del </a:t>
          </a:r>
          <a:r>
            <a:rPr lang="es-ES" sz="4100" b="1" i="0" u="sng" kern="1200" dirty="0" smtClean="0"/>
            <a:t>principio de TUTELA JUDICIAL EFECTIVA</a:t>
          </a:r>
          <a:endParaRPr lang="es-ES" sz="4100" kern="1200" dirty="0"/>
        </a:p>
      </dsp:txBody>
      <dsp:txXfrm>
        <a:off x="178464" y="180116"/>
        <a:ext cx="3279958" cy="512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35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8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389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6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6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7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5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3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7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9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73" y="180473"/>
            <a:ext cx="8596668" cy="222584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Brecha </a:t>
            </a:r>
            <a:r>
              <a:rPr lang="es-ES" b="1" dirty="0"/>
              <a:t>salarial, discriminación laboral y feminización de los </a:t>
            </a:r>
            <a:r>
              <a:rPr lang="es-ES" b="1" dirty="0" smtClean="0"/>
              <a:t>trabajos</a:t>
            </a:r>
            <a:br>
              <a:rPr lang="es-ES" b="1" dirty="0" smtClean="0"/>
            </a:br>
            <a:r>
              <a:rPr lang="es-ES" sz="3100" dirty="0"/>
              <a:t>Carolina Martínez </a:t>
            </a:r>
            <a:r>
              <a:rPr lang="es-ES" sz="3100" dirty="0" smtClean="0"/>
              <a:t>Moreno</a:t>
            </a:r>
            <a:br>
              <a:rPr lang="es-ES" sz="3100" dirty="0" smtClean="0"/>
            </a:br>
            <a:r>
              <a:rPr lang="es-ES" sz="3100" dirty="0" smtClean="0"/>
              <a:t>CGT, Madrid, 28 de febrero de 2020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 </a:t>
            </a:r>
          </a:p>
        </p:txBody>
      </p:sp>
      <p:pic>
        <p:nvPicPr>
          <p:cNvPr id="1026" name="Picture 2" descr="Resultado de imagen de GRAFICA BRECHA SALARIAL EURO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829" y="2747963"/>
            <a:ext cx="691482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095" y="324853"/>
            <a:ext cx="10554147" cy="15400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 buen ejemplo de la discriminación estadística y de la discriminación “por asociación”: </a:t>
            </a:r>
            <a:r>
              <a:rPr lang="es-ES" i="1" dirty="0" smtClean="0"/>
              <a:t>asunto </a:t>
            </a:r>
            <a:r>
              <a:rPr lang="es-ES" i="1" dirty="0" err="1" smtClean="0"/>
              <a:t>Hackelbracht</a:t>
            </a:r>
            <a:r>
              <a:rPr lang="es-ES" dirty="0" smtClean="0"/>
              <a:t>, STJUE </a:t>
            </a:r>
            <a:r>
              <a:rPr lang="es-ES" dirty="0"/>
              <a:t>de 20 de junio de </a:t>
            </a:r>
            <a:r>
              <a:rPr lang="es-ES" dirty="0" smtClean="0"/>
              <a:t>2019 (C-404/18</a:t>
            </a:r>
            <a:r>
              <a:rPr lang="es-ES" dirty="0"/>
              <a:t>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322774"/>
              </p:ext>
            </p:extLst>
          </p:nvPr>
        </p:nvGraphicFramePr>
        <p:xfrm>
          <a:off x="677333" y="2160589"/>
          <a:ext cx="10139056" cy="414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3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206" y="236150"/>
            <a:ext cx="9404723" cy="798566"/>
          </a:xfrm>
        </p:spPr>
        <p:txBody>
          <a:bodyPr/>
          <a:lstStyle/>
          <a:p>
            <a:r>
              <a:rPr lang="es-ES" b="1" dirty="0" smtClean="0"/>
              <a:t>El caso</a:t>
            </a:r>
            <a:r>
              <a:rPr lang="es-ES" b="1" i="1" dirty="0" smtClean="0"/>
              <a:t> </a:t>
            </a:r>
            <a:r>
              <a:rPr lang="es-ES" b="1" i="1" dirty="0" err="1" smtClean="0"/>
              <a:t>Hakelbracht</a:t>
            </a:r>
            <a:r>
              <a:rPr lang="es-ES" b="1" i="1" dirty="0" smtClean="0"/>
              <a:t>: </a:t>
            </a:r>
            <a:r>
              <a:rPr lang="es-ES" b="1" dirty="0" smtClean="0"/>
              <a:t>la </a:t>
            </a:r>
            <a:r>
              <a:rPr lang="es-ES" b="1" dirty="0" smtClean="0"/>
              <a:t>solución del TJUE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470105"/>
              </p:ext>
            </p:extLst>
          </p:nvPr>
        </p:nvGraphicFramePr>
        <p:xfrm>
          <a:off x="360948" y="1155032"/>
          <a:ext cx="11153274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81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46550" cy="1320800"/>
          </a:xfrm>
        </p:spPr>
        <p:txBody>
          <a:bodyPr>
            <a:normAutofit/>
          </a:bodyPr>
          <a:lstStyle/>
          <a:p>
            <a:r>
              <a:rPr lang="es-ES" b="1" dirty="0"/>
              <a:t>STS de 11 de mayo de 2016 (</a:t>
            </a:r>
            <a:r>
              <a:rPr lang="es-ES" b="1" dirty="0" smtClean="0"/>
              <a:t>Rec.3245/14), caso </a:t>
            </a:r>
            <a:r>
              <a:rPr lang="es-ES" b="1" i="1" dirty="0" err="1"/>
              <a:t>Merkal</a:t>
            </a:r>
            <a:r>
              <a:rPr lang="es-ES" b="1" i="1" dirty="0"/>
              <a:t> Calzados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0911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856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607"/>
            <a:ext cx="11029616" cy="922109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VARIABLE I:  SEGREGACIÓN OCUPACIONAL, HORIZONTAL Y VERTICAL</a:t>
            </a:r>
            <a:endParaRPr lang="es-ES" sz="2800" b="1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51544"/>
              </p:ext>
            </p:extLst>
          </p:nvPr>
        </p:nvGraphicFramePr>
        <p:xfrm>
          <a:off x="581193" y="1588168"/>
          <a:ext cx="11029615" cy="526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3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114" y="233543"/>
            <a:ext cx="10269960" cy="152306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Mujeres formadas vs. “Techo de cristal” (el “laberinto de cristal”, “techo de cemento”, y el “suelo pegajoso</a:t>
            </a:r>
            <a:r>
              <a:rPr lang="es-ES" dirty="0" smtClean="0"/>
              <a:t>”…)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8" y="2355397"/>
            <a:ext cx="4287814" cy="36782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08" y="1941286"/>
            <a:ext cx="6096000" cy="457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83" y="2715173"/>
            <a:ext cx="2381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5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93" y="296779"/>
            <a:ext cx="9717950" cy="97856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FACTORES Y MANIFESTACIONES DE LA SEGREGACIÓN</a:t>
            </a:r>
            <a:endParaRPr lang="es-ES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83457"/>
              </p:ext>
            </p:extLst>
          </p:nvPr>
        </p:nvGraphicFramePr>
        <p:xfrm>
          <a:off x="677333" y="1082842"/>
          <a:ext cx="10752667" cy="563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7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53516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503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02961" cy="1320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PROMOCIÓN EN EL TRABAJO: ejemplo práctico: </a:t>
            </a:r>
            <a:r>
              <a:rPr lang="es-ES" i="1" dirty="0" smtClean="0"/>
              <a:t>caso El Corte Inglés</a:t>
            </a:r>
            <a:r>
              <a:rPr lang="es-ES" dirty="0" smtClean="0"/>
              <a:t>, STS de 8-7-2011 (Rec.133/10)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362096"/>
              </p:ext>
            </p:extLst>
          </p:nvPr>
        </p:nvGraphicFramePr>
        <p:xfrm>
          <a:off x="822241" y="2141621"/>
          <a:ext cx="10463380" cy="428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93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791" y="0"/>
            <a:ext cx="10082462" cy="1010652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VARIABLE II: EL VALOR DEL TRABAJO Y LA MINUSVALORACIÓN DEL TRABAJO FEMENINO</a:t>
            </a:r>
            <a:endParaRPr lang="es-ES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569130"/>
              </p:ext>
            </p:extLst>
          </p:nvPr>
        </p:nvGraphicFramePr>
        <p:xfrm>
          <a:off x="300791" y="1263316"/>
          <a:ext cx="11029615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34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1000"/>
            <a:ext cx="9601199" cy="689811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Subvariable</a:t>
            </a:r>
            <a:r>
              <a:rPr lang="es-ES" dirty="0" smtClean="0"/>
              <a:t> a) Sistemas de clasificación profesional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764499"/>
              </p:ext>
            </p:extLst>
          </p:nvPr>
        </p:nvGraphicFramePr>
        <p:xfrm>
          <a:off x="641239" y="1383632"/>
          <a:ext cx="8596668" cy="510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86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028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ALGUNAS ACLARACIONES CONCEPTUALES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68919"/>
              </p:ext>
            </p:extLst>
          </p:nvPr>
        </p:nvGraphicFramePr>
        <p:xfrm>
          <a:off x="288759" y="2160589"/>
          <a:ext cx="10924674" cy="440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46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88758"/>
            <a:ext cx="9453255" cy="61361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66229"/>
              </p:ext>
            </p:extLst>
          </p:nvPr>
        </p:nvGraphicFramePr>
        <p:xfrm>
          <a:off x="677334" y="1479885"/>
          <a:ext cx="8596668" cy="456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411" y="452718"/>
            <a:ext cx="11081084" cy="726377"/>
          </a:xfrm>
        </p:spPr>
        <p:txBody>
          <a:bodyPr>
            <a:normAutofit/>
          </a:bodyPr>
          <a:lstStyle/>
          <a:p>
            <a:r>
              <a:rPr lang="es-ES" sz="3600" dirty="0" smtClean="0"/>
              <a:t>Doctrina constitucional sobre el esfuerzo físico</a:t>
            </a:r>
            <a:endParaRPr lang="es-ES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858"/>
              </p:ext>
            </p:extLst>
          </p:nvPr>
        </p:nvGraphicFramePr>
        <p:xfrm>
          <a:off x="252663" y="1311442"/>
          <a:ext cx="11177337" cy="540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6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300" y="392559"/>
            <a:ext cx="11072647" cy="906852"/>
          </a:xfrm>
        </p:spPr>
        <p:txBody>
          <a:bodyPr/>
          <a:lstStyle/>
          <a:p>
            <a:r>
              <a:rPr lang="es-ES" sz="3200" dirty="0"/>
              <a:t>Doctrina constitucional sobre el esfuerzo físico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878050"/>
              </p:ext>
            </p:extLst>
          </p:nvPr>
        </p:nvGraphicFramePr>
        <p:xfrm>
          <a:off x="517358" y="1299412"/>
          <a:ext cx="10527631" cy="494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26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827" y="228600"/>
            <a:ext cx="9404723" cy="950880"/>
          </a:xfrm>
        </p:spPr>
        <p:txBody>
          <a:bodyPr/>
          <a:lstStyle/>
          <a:p>
            <a:r>
              <a:rPr lang="es-ES_tradnl" b="1" dirty="0"/>
              <a:t>Art.22.3 </a:t>
            </a:r>
            <a:r>
              <a:rPr lang="es-ES_tradnl" b="1" dirty="0" smtClean="0"/>
              <a:t>ET = RDL 6/2019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723285"/>
              </p:ext>
            </p:extLst>
          </p:nvPr>
        </p:nvGraphicFramePr>
        <p:xfrm>
          <a:off x="1103312" y="1672389"/>
          <a:ext cx="9508541" cy="505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8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653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¿¿¿análisis correlacional…???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2" y="1395663"/>
          <a:ext cx="8946541" cy="516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93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541420"/>
            <a:ext cx="9404723" cy="55345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778943"/>
              </p:ext>
            </p:extLst>
          </p:nvPr>
        </p:nvGraphicFramePr>
        <p:xfrm>
          <a:off x="1103312" y="1431758"/>
          <a:ext cx="8946541" cy="481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781" y="192507"/>
            <a:ext cx="11029616" cy="782052"/>
          </a:xfrm>
        </p:spPr>
        <p:txBody>
          <a:bodyPr>
            <a:normAutofit/>
          </a:bodyPr>
          <a:lstStyle/>
          <a:p>
            <a:pPr lvl="0"/>
            <a:r>
              <a:rPr lang="es-ES" dirty="0" err="1" smtClean="0"/>
              <a:t>Subvariable</a:t>
            </a:r>
            <a:r>
              <a:rPr lang="es-ES" dirty="0" smtClean="0"/>
              <a:t> b) Estructura </a:t>
            </a:r>
            <a:r>
              <a:rPr lang="es-ES" dirty="0"/>
              <a:t>de los </a:t>
            </a:r>
            <a:r>
              <a:rPr lang="es-ES" dirty="0" smtClean="0"/>
              <a:t>salarios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430764"/>
              </p:ext>
            </p:extLst>
          </p:nvPr>
        </p:nvGraphicFramePr>
        <p:xfrm>
          <a:off x="424781" y="1252144"/>
          <a:ext cx="11029615" cy="5172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4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113" y="397042"/>
            <a:ext cx="8596668" cy="110022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puestos son peligrosos? ¿Cómo se valora la peligrosidad?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191288"/>
              </p:ext>
            </p:extLst>
          </p:nvPr>
        </p:nvGraphicFramePr>
        <p:xfrm>
          <a:off x="677333" y="2160589"/>
          <a:ext cx="9308877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1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22487" cy="1320800"/>
          </a:xfrm>
        </p:spPr>
        <p:txBody>
          <a:bodyPr/>
          <a:lstStyle/>
          <a:p>
            <a:r>
              <a:rPr lang="es-ES" dirty="0" smtClean="0"/>
              <a:t>Factores </a:t>
            </a:r>
            <a:r>
              <a:rPr lang="es-ES" dirty="0"/>
              <a:t>de discriminación concomitantes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79165"/>
              </p:ext>
            </p:extLst>
          </p:nvPr>
        </p:nvGraphicFramePr>
        <p:xfrm>
          <a:off x="677333" y="2160589"/>
          <a:ext cx="894792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57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8266" cy="1320800"/>
          </a:xfrm>
        </p:spPr>
        <p:txBody>
          <a:bodyPr>
            <a:normAutofit/>
          </a:bodyPr>
          <a:lstStyle/>
          <a:p>
            <a:r>
              <a:rPr lang="es-ES" dirty="0" smtClean="0"/>
              <a:t>Ejemplos prácticos: los hoteles</a:t>
            </a:r>
            <a:br>
              <a:rPr lang="es-ES" dirty="0" smtClean="0"/>
            </a:br>
            <a:r>
              <a:rPr lang="es-ES" dirty="0" smtClean="0"/>
              <a:t>STS </a:t>
            </a:r>
            <a:r>
              <a:rPr lang="es-ES" dirty="0"/>
              <a:t>de 14 de mayo de 2014 (Rec.2328/13</a:t>
            </a:r>
            <a:r>
              <a:rPr lang="es-ES" dirty="0" smtClean="0"/>
              <a:t>):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88185"/>
              </p:ext>
            </p:extLst>
          </p:nvPr>
        </p:nvGraphicFramePr>
        <p:xfrm>
          <a:off x="677862" y="2160588"/>
          <a:ext cx="938053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979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590" y="224315"/>
            <a:ext cx="11029616" cy="832576"/>
          </a:xfrm>
        </p:spPr>
        <p:txBody>
          <a:bodyPr>
            <a:normAutofit/>
          </a:bodyPr>
          <a:lstStyle/>
          <a:p>
            <a:r>
              <a:rPr lang="es-ES" b="1" dirty="0"/>
              <a:t>¿QUÉ ES LA BRECHA SALARIAL DE GÉNERO</a:t>
            </a:r>
            <a:r>
              <a:rPr lang="es-ES" b="1" dirty="0" smtClean="0"/>
              <a:t>?</a:t>
            </a:r>
            <a:endParaRPr lang="es-ES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077833"/>
              </p:ext>
            </p:extLst>
          </p:nvPr>
        </p:nvGraphicFramePr>
        <p:xfrm>
          <a:off x="581192" y="1056891"/>
          <a:ext cx="11029615" cy="580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80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501316"/>
            <a:ext cx="10467475" cy="1038726"/>
          </a:xfrm>
        </p:spPr>
        <p:txBody>
          <a:bodyPr>
            <a:normAutofit fontScale="90000"/>
          </a:bodyPr>
          <a:lstStyle/>
          <a:p>
            <a:r>
              <a:rPr lang="es-ES" dirty="0"/>
              <a:t>STSJ de Canarias, de 2-11-2017 (Rec.461/17) </a:t>
            </a:r>
            <a:r>
              <a:rPr lang="es-ES" b="1" u="sng" dirty="0"/>
              <a:t>pacto salarial en empresa hotelera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952167"/>
              </p:ext>
            </p:extLst>
          </p:nvPr>
        </p:nvGraphicFramePr>
        <p:xfrm>
          <a:off x="180474" y="1780674"/>
          <a:ext cx="9865894" cy="482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3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88758"/>
            <a:ext cx="10190746" cy="1641642"/>
          </a:xfrm>
        </p:spPr>
        <p:txBody>
          <a:bodyPr>
            <a:normAutofit/>
          </a:bodyPr>
          <a:lstStyle/>
          <a:p>
            <a:r>
              <a:rPr lang="es-ES" dirty="0" smtClean="0"/>
              <a:t>Incentivos fijados discrecionalmente: STSJ de Andalucía (Málaga), de 14-2-2018 (Rec.2089/17)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581609"/>
              </p:ext>
            </p:extLst>
          </p:nvPr>
        </p:nvGraphicFramePr>
        <p:xfrm>
          <a:off x="495078" y="2124494"/>
          <a:ext cx="9200592" cy="427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264694"/>
            <a:ext cx="9537477" cy="1461167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VARIABLE III: LA DIVISIÓN SEXUAL DEL TRABAJO Y LA DIFERENCIA DE TIEMPOS DEDICADOS DENTRO Y FUERA DEL HOGAR</a:t>
            </a:r>
            <a:endParaRPr lang="es-ES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773412"/>
              </p:ext>
            </p:extLst>
          </p:nvPr>
        </p:nvGraphicFramePr>
        <p:xfrm>
          <a:off x="581192" y="1725861"/>
          <a:ext cx="11029615" cy="497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54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677663"/>
            <a:ext cx="11029616" cy="120012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Ejemplos prácticos: STS de 27-5-2015 (Rec.103/14). </a:t>
            </a:r>
            <a:r>
              <a:rPr lang="es-ES" sz="2400" i="1" dirty="0" smtClean="0"/>
              <a:t>Plan de bonificaciones </a:t>
            </a:r>
            <a:r>
              <a:rPr lang="es-ES" sz="2400" dirty="0" smtClean="0"/>
              <a:t>de la empresa </a:t>
            </a:r>
            <a:r>
              <a:rPr lang="es-ES" sz="2400" dirty="0"/>
              <a:t>"S.A.P. ESPAÑA SISTEMAS </a:t>
            </a:r>
            <a:r>
              <a:rPr lang="es-ES" sz="2400" dirty="0" smtClean="0"/>
              <a:t>APLICACIONES Y </a:t>
            </a:r>
            <a:r>
              <a:rPr lang="es-ES" sz="2400" dirty="0"/>
              <a:t>PRODUCTOS EN LA INFORMATICA S.A</a:t>
            </a:r>
            <a:r>
              <a:rPr lang="es-ES" sz="2400" dirty="0" smtClean="0"/>
              <a:t>."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123114"/>
              </p:ext>
            </p:extLst>
          </p:nvPr>
        </p:nvGraphicFramePr>
        <p:xfrm>
          <a:off x="677862" y="2160588"/>
          <a:ext cx="9392569" cy="432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8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76726"/>
            <a:ext cx="8596668" cy="16536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STS de 10-1-1-2017 (Rec.283/15): otro sistema de retribución variable (incentivos)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695727"/>
              </p:ext>
            </p:extLst>
          </p:nvPr>
        </p:nvGraphicFramePr>
        <p:xfrm>
          <a:off x="400718" y="2346159"/>
          <a:ext cx="11029615" cy="422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611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259" y="296778"/>
            <a:ext cx="9766077" cy="641685"/>
          </a:xfrm>
        </p:spPr>
        <p:txBody>
          <a:bodyPr>
            <a:normAutofit fontScale="90000"/>
          </a:bodyPr>
          <a:lstStyle/>
          <a:p>
            <a:r>
              <a:rPr lang="es-ES" dirty="0"/>
              <a:t>STS de 24-1-2017 (Rec.1902/15), el </a:t>
            </a:r>
            <a:r>
              <a:rPr lang="es-ES" i="1" dirty="0"/>
              <a:t>caso de la MIR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09226"/>
              </p:ext>
            </p:extLst>
          </p:nvPr>
        </p:nvGraphicFramePr>
        <p:xfrm>
          <a:off x="508891" y="1094873"/>
          <a:ext cx="10114992" cy="517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7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0632"/>
            <a:ext cx="8596668" cy="1689768"/>
          </a:xfrm>
        </p:spPr>
        <p:txBody>
          <a:bodyPr/>
          <a:lstStyle/>
          <a:p>
            <a:r>
              <a:rPr lang="es-ES" dirty="0"/>
              <a:t>STS de 16 de julio de 2019 (Rec.69/18) [ECLI:ES:TS:2019:2778</a:t>
            </a:r>
            <a:r>
              <a:rPr lang="es-ES" dirty="0" smtClean="0"/>
              <a:t>], </a:t>
            </a:r>
            <a:r>
              <a:rPr lang="es-ES" i="1" dirty="0" smtClean="0"/>
              <a:t>caso </a:t>
            </a:r>
            <a:r>
              <a:rPr lang="es-ES" i="1" dirty="0" err="1" smtClean="0"/>
              <a:t>Enaire</a:t>
            </a:r>
            <a:endParaRPr lang="es-ES" i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66634"/>
              </p:ext>
            </p:extLst>
          </p:nvPr>
        </p:nvGraphicFramePr>
        <p:xfrm>
          <a:off x="677334" y="1684421"/>
          <a:ext cx="10403750" cy="517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8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049" y="14036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S" dirty="0"/>
              <a:t>STS de 3 de diciembre de 2019 (Rec.141/18) [ECLI: ES:TS:2019:4284</a:t>
            </a:r>
            <a:r>
              <a:rPr lang="es-ES" dirty="0" smtClean="0"/>
              <a:t>], </a:t>
            </a:r>
            <a:r>
              <a:rPr lang="es-ES" i="1" dirty="0" smtClean="0"/>
              <a:t>caso El Árbol</a:t>
            </a:r>
            <a:endParaRPr lang="es-ES" i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634484"/>
              </p:ext>
            </p:extLst>
          </p:nvPr>
        </p:nvGraphicFramePr>
        <p:xfrm>
          <a:off x="385011" y="1564105"/>
          <a:ext cx="10768263" cy="486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76726"/>
            <a:ext cx="8596668" cy="1653674"/>
          </a:xfrm>
        </p:spPr>
        <p:txBody>
          <a:bodyPr>
            <a:normAutofit fontScale="90000"/>
          </a:bodyPr>
          <a:lstStyle/>
          <a:p>
            <a:r>
              <a:rPr lang="es-ES" dirty="0"/>
              <a:t>Sentencia del Juzgado de lo Social nº 26 de Barcelona, Sentencia 309/2019 de 3 de octubre de 2019 (Proced.56/2019</a:t>
            </a:r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463097"/>
              </p:ext>
            </p:extLst>
          </p:nvPr>
        </p:nvGraphicFramePr>
        <p:xfrm>
          <a:off x="1050313" y="2021305"/>
          <a:ext cx="10343592" cy="454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4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133" y="224589"/>
            <a:ext cx="9681855" cy="153202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STS </a:t>
            </a:r>
            <a:r>
              <a:rPr lang="es-ES" dirty="0"/>
              <a:t>(C-A) de 14 de enero de </a:t>
            </a:r>
            <a:r>
              <a:rPr lang="es-ES" dirty="0" smtClean="0"/>
              <a:t>2020: Cómputo del período de maternidad como tiempo de servicios para acceder a un puesto público</a:t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344093"/>
              </p:ext>
            </p:extLst>
          </p:nvPr>
        </p:nvGraphicFramePr>
        <p:xfrm>
          <a:off x="677333" y="1925053"/>
          <a:ext cx="10764699" cy="440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97" y="417094"/>
            <a:ext cx="10620319" cy="1320800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>La brecha sin apriorismos: diversidad </a:t>
            </a:r>
            <a:r>
              <a:rPr lang="es-ES" b="1" u="sng" dirty="0"/>
              <a:t>de tipos de brechas, criterios de medición y </a:t>
            </a:r>
            <a:r>
              <a:rPr lang="es-ES" b="1" u="sng" dirty="0" smtClean="0"/>
              <a:t>cifras</a:t>
            </a:r>
            <a:r>
              <a:rPr lang="es-ES" b="1" u="sng" dirty="0"/>
              <a:t/>
            </a:r>
            <a:br>
              <a:rPr lang="es-ES" b="1" u="sng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778649"/>
              </p:ext>
            </p:extLst>
          </p:nvPr>
        </p:nvGraphicFramePr>
        <p:xfrm>
          <a:off x="569049" y="1737894"/>
          <a:ext cx="9766077" cy="459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0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884" y="216569"/>
            <a:ext cx="10515599" cy="107081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La </a:t>
            </a:r>
            <a:r>
              <a:rPr lang="es-ES" b="1" u="sng" dirty="0" smtClean="0"/>
              <a:t>parcialidad</a:t>
            </a:r>
            <a:r>
              <a:rPr lang="es-ES" b="1" dirty="0" smtClean="0"/>
              <a:t> como ámbito característico de la discriminación indirecta por razón de sexo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179649"/>
              </p:ext>
            </p:extLst>
          </p:nvPr>
        </p:nvGraphicFramePr>
        <p:xfrm>
          <a:off x="204537" y="1672390"/>
          <a:ext cx="11201400" cy="499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80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84" y="96253"/>
            <a:ext cx="10716573" cy="1467851"/>
          </a:xfrm>
        </p:spPr>
        <p:txBody>
          <a:bodyPr>
            <a:normAutofit fontScale="90000"/>
          </a:bodyPr>
          <a:lstStyle/>
          <a:p>
            <a:r>
              <a:rPr lang="es-ES" b="1" u="sng" dirty="0"/>
              <a:t>Doctrina TJUE </a:t>
            </a:r>
            <a:r>
              <a:rPr lang="es-ES" b="1" u="sng" dirty="0" smtClean="0"/>
              <a:t>y TC sobre </a:t>
            </a:r>
            <a:r>
              <a:rPr lang="es-ES" b="1" u="sng" dirty="0"/>
              <a:t>discriminaciones indirectas</a:t>
            </a:r>
            <a:r>
              <a:rPr lang="es-ES" dirty="0"/>
              <a:t>, </a:t>
            </a:r>
            <a:r>
              <a:rPr lang="es-ES" dirty="0" smtClean="0"/>
              <a:t>en especial en </a:t>
            </a:r>
            <a:r>
              <a:rPr lang="es-ES" dirty="0"/>
              <a:t>materia de prestaciones y </a:t>
            </a:r>
            <a:r>
              <a:rPr lang="es-ES" dirty="0" smtClean="0"/>
              <a:t>pensiones</a:t>
            </a:r>
            <a:br>
              <a:rPr lang="es-ES" dirty="0" smtClean="0"/>
            </a:br>
            <a:r>
              <a:rPr lang="es-ES" b="1" u="sng" dirty="0" smtClean="0"/>
              <a:t>Valor de la prueba estadística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342056"/>
              </p:ext>
            </p:extLst>
          </p:nvPr>
        </p:nvGraphicFramePr>
        <p:xfrm>
          <a:off x="761555" y="1732547"/>
          <a:ext cx="10042802" cy="496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194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50298" cy="653716"/>
          </a:xfrm>
        </p:spPr>
        <p:txBody>
          <a:bodyPr>
            <a:normAutofit/>
          </a:bodyPr>
          <a:lstStyle/>
          <a:p>
            <a:r>
              <a:rPr lang="es-ES" dirty="0"/>
              <a:t>STC </a:t>
            </a:r>
            <a:r>
              <a:rPr lang="es-ES" dirty="0" smtClean="0"/>
              <a:t>91/2019, sobre coeficiente de parcialidad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714059"/>
              </p:ext>
            </p:extLst>
          </p:nvPr>
        </p:nvGraphicFramePr>
        <p:xfrm>
          <a:off x="677334" y="1612233"/>
          <a:ext cx="10355624" cy="44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444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7254"/>
            <a:ext cx="11502189" cy="798094"/>
          </a:xfrm>
        </p:spPr>
        <p:txBody>
          <a:bodyPr>
            <a:normAutofit/>
          </a:bodyPr>
          <a:lstStyle/>
          <a:p>
            <a:r>
              <a:rPr lang="es-ES" dirty="0"/>
              <a:t>STJUE </a:t>
            </a:r>
            <a:r>
              <a:rPr lang="es-ES"/>
              <a:t>de </a:t>
            </a:r>
            <a:r>
              <a:rPr lang="es-ES" smtClean="0"/>
              <a:t>8-5-2019</a:t>
            </a:r>
            <a:r>
              <a:rPr lang="es-ES" dirty="0"/>
              <a:t>, </a:t>
            </a:r>
            <a:r>
              <a:rPr lang="es-ES" i="1" dirty="0"/>
              <a:t>asunto RE y </a:t>
            </a:r>
            <a:r>
              <a:rPr lang="es-ES" i="1" dirty="0" err="1"/>
              <a:t>Praxair</a:t>
            </a:r>
            <a:r>
              <a:rPr lang="es-ES" dirty="0"/>
              <a:t> (C‑486/18)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441863"/>
              </p:ext>
            </p:extLst>
          </p:nvPr>
        </p:nvGraphicFramePr>
        <p:xfrm>
          <a:off x="677334" y="1961147"/>
          <a:ext cx="9958582" cy="408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7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48916"/>
            <a:ext cx="10006708" cy="1191126"/>
          </a:xfrm>
        </p:spPr>
        <p:txBody>
          <a:bodyPr>
            <a:normAutofit fontScale="90000"/>
          </a:bodyPr>
          <a:lstStyle/>
          <a:p>
            <a:r>
              <a:rPr lang="es-ES" dirty="0"/>
              <a:t>STC 2/2017, </a:t>
            </a:r>
            <a:r>
              <a:rPr lang="es-ES" i="1" dirty="0"/>
              <a:t>caso </a:t>
            </a:r>
            <a:r>
              <a:rPr lang="es-ES" i="1" dirty="0" err="1"/>
              <a:t>Ferroser</a:t>
            </a:r>
            <a:r>
              <a:rPr lang="es-ES" i="1" dirty="0"/>
              <a:t> Servicios Auxiliares</a:t>
            </a:r>
            <a:r>
              <a:rPr lang="es-ES" dirty="0"/>
              <a:t> = otorga el amparo</a:t>
            </a:r>
            <a:br>
              <a:rPr lang="es-ES" dirty="0"/>
            </a:br>
            <a:r>
              <a:rPr lang="es-ES" dirty="0"/>
              <a:t> 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825639"/>
              </p:ext>
            </p:extLst>
          </p:nvPr>
        </p:nvGraphicFramePr>
        <p:xfrm>
          <a:off x="677333" y="2160589"/>
          <a:ext cx="10151087" cy="428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9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0316" y="0"/>
            <a:ext cx="10744200" cy="998621"/>
          </a:xfrm>
        </p:spPr>
        <p:txBody>
          <a:bodyPr>
            <a:normAutofit fontScale="90000"/>
          </a:bodyPr>
          <a:lstStyle/>
          <a:p>
            <a:r>
              <a:rPr lang="es-ES" dirty="0"/>
              <a:t>Sentencia del Juzgado de lo Social nº3 de Almería nº45/2019, de </a:t>
            </a:r>
            <a:r>
              <a:rPr lang="es-ES" dirty="0" smtClean="0"/>
              <a:t>30-1-2019</a:t>
            </a:r>
            <a:r>
              <a:rPr lang="es-ES" dirty="0"/>
              <a:t>, </a:t>
            </a:r>
            <a:r>
              <a:rPr lang="es-ES" i="1" dirty="0"/>
              <a:t>caso Zara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946745"/>
              </p:ext>
            </p:extLst>
          </p:nvPr>
        </p:nvGraphicFramePr>
        <p:xfrm>
          <a:off x="300789" y="1167063"/>
          <a:ext cx="11105148" cy="543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03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607" y="320842"/>
            <a:ext cx="10487971" cy="1411705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¿TIENE ARREGLO LA DISCRIMINACIÓN SALARIAL DE LA MUJER? </a:t>
            </a:r>
            <a:br>
              <a:rPr lang="es-ES" sz="2800" b="1" dirty="0" smtClean="0"/>
            </a:br>
            <a:r>
              <a:rPr lang="es-ES" sz="2800" b="1" dirty="0" smtClean="0"/>
              <a:t>¿QUÉ PUEDE </a:t>
            </a:r>
            <a:r>
              <a:rPr lang="es-ES" sz="2800" b="1" dirty="0"/>
              <a:t>CONTRIBUIR A </a:t>
            </a:r>
            <a:r>
              <a:rPr lang="es-ES" sz="2800" b="1" dirty="0" smtClean="0"/>
              <a:t>ELIMINARLA?</a:t>
            </a:r>
            <a:endParaRPr lang="es-ES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219750"/>
              </p:ext>
            </p:extLst>
          </p:nvPr>
        </p:nvGraphicFramePr>
        <p:xfrm>
          <a:off x="400607" y="1997241"/>
          <a:ext cx="10993298" cy="443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11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010" y="284748"/>
            <a:ext cx="11285621" cy="95450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Juzgar con perspectiva de género: otro ejemplo</a:t>
            </a:r>
            <a:br>
              <a:rPr lang="es-ES" dirty="0" smtClean="0"/>
            </a:br>
            <a:r>
              <a:rPr lang="es-ES" dirty="0" smtClean="0"/>
              <a:t>STSJ Cataluña, </a:t>
            </a:r>
            <a:r>
              <a:rPr lang="es-ES" dirty="0"/>
              <a:t>de 9-3-2018 (Rec.6987/17)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003165"/>
              </p:ext>
            </p:extLst>
          </p:nvPr>
        </p:nvGraphicFramePr>
        <p:xfrm>
          <a:off x="689365" y="1648326"/>
          <a:ext cx="10139055" cy="481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19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52" y="176464"/>
            <a:ext cx="11129211" cy="894347"/>
          </a:xfrm>
        </p:spPr>
        <p:txBody>
          <a:bodyPr>
            <a:noAutofit/>
          </a:bodyPr>
          <a:lstStyle/>
          <a:p>
            <a:r>
              <a:rPr lang="es-ES" sz="2800" dirty="0" smtClean="0"/>
              <a:t>Acción política: el </a:t>
            </a:r>
            <a:r>
              <a:rPr lang="es-ES" sz="2800" i="1" dirty="0" smtClean="0"/>
              <a:t>Plan director para un trabajo digno 2018-2020</a:t>
            </a:r>
            <a:endParaRPr lang="es-ES" sz="2800" i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352698"/>
              </p:ext>
            </p:extLst>
          </p:nvPr>
        </p:nvGraphicFramePr>
        <p:xfrm>
          <a:off x="677333" y="1371600"/>
          <a:ext cx="10199214" cy="518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7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619" y="188495"/>
            <a:ext cx="8596668" cy="749968"/>
          </a:xfrm>
        </p:spPr>
        <p:txBody>
          <a:bodyPr/>
          <a:lstStyle/>
          <a:p>
            <a:r>
              <a:rPr lang="es-ES" dirty="0" smtClean="0"/>
              <a:t>www.igualdadenlaempresa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249752"/>
              </p:ext>
            </p:extLst>
          </p:nvPr>
        </p:nvGraphicFramePr>
        <p:xfrm>
          <a:off x="96253" y="1455821"/>
          <a:ext cx="11213432" cy="51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91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734" y="200526"/>
            <a:ext cx="8596668" cy="56949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Tipos de brechas…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903835"/>
              </p:ext>
            </p:extLst>
          </p:nvPr>
        </p:nvGraphicFramePr>
        <p:xfrm>
          <a:off x="304353" y="957431"/>
          <a:ext cx="10391721" cy="545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051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770020"/>
            <a:ext cx="11029616" cy="5368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Estrategia asturiana contra la brecha salarial 2016/2018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83322"/>
              </p:ext>
            </p:extLst>
          </p:nvPr>
        </p:nvGraphicFramePr>
        <p:xfrm>
          <a:off x="581192" y="1816769"/>
          <a:ext cx="11029615" cy="470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781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44" y="224590"/>
            <a:ext cx="9790140" cy="725905"/>
          </a:xfrm>
        </p:spPr>
        <p:txBody>
          <a:bodyPr>
            <a:normAutofit/>
          </a:bodyPr>
          <a:lstStyle/>
          <a:p>
            <a:r>
              <a:rPr lang="es-ES" b="1" dirty="0" smtClean="0"/>
              <a:t>INICIATIVAS LEGISLATIVAS DECAÍDAS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95944"/>
              </p:ext>
            </p:extLst>
          </p:nvPr>
        </p:nvGraphicFramePr>
        <p:xfrm>
          <a:off x="677333" y="1455821"/>
          <a:ext cx="10102961" cy="494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22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239" y="477252"/>
            <a:ext cx="10127024" cy="1339516"/>
          </a:xfrm>
        </p:spPr>
        <p:txBody>
          <a:bodyPr>
            <a:noAutofit/>
          </a:bodyPr>
          <a:lstStyle/>
          <a:p>
            <a:r>
              <a:rPr lang="es-ES" sz="2400" b="1" i="1" dirty="0" smtClean="0"/>
              <a:t>RDL </a:t>
            </a:r>
            <a:r>
              <a:rPr lang="es-ES" sz="2400" b="1" i="1" dirty="0"/>
              <a:t>6/2019, de 1 de marzo, de medidas urgentes para garantía de la igualdad de trato y de oportunidades entre mujeres y hombres en el empleo y la </a:t>
            </a:r>
            <a:r>
              <a:rPr lang="es-ES" sz="2400" b="1" i="1" dirty="0" smtClean="0"/>
              <a:t>ocupación </a:t>
            </a:r>
            <a:r>
              <a:rPr lang="es-ES" sz="2400" b="1" dirty="0" smtClean="0"/>
              <a:t>[art.28 ET]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011" y="2045368"/>
            <a:ext cx="10611852" cy="415089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589937"/>
              </p:ext>
            </p:extLst>
          </p:nvPr>
        </p:nvGraphicFramePr>
        <p:xfrm>
          <a:off x="1031122" y="2863516"/>
          <a:ext cx="10278562" cy="359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8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graphicEl>
                                              <a:dgm id="{75FF5852-A72B-4E86-903E-37CF2DEDA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graphicEl>
                                              <a:dgm id="{75FF5852-A72B-4E86-903E-37CF2DEDA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graphicEl>
                                              <a:dgm id="{75FF5852-A72B-4E86-903E-37CF2DEDA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graphicEl>
                                              <a:dgm id="{75FF5852-A72B-4E86-903E-37CF2DEDA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graphicEl>
                                              <a:dgm id="{68020D66-67AA-46B1-BDBF-67F4B48D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graphicEl>
                                              <a:dgm id="{68020D66-67AA-46B1-BDBF-67F4B48D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graphicEl>
                                              <a:dgm id="{68020D66-67AA-46B1-BDBF-67F4B48D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graphicEl>
                                              <a:dgm id="{68020D66-67AA-46B1-BDBF-67F4B48D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965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Art.28 ET: concepto amplio de retribución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563973"/>
              </p:ext>
            </p:extLst>
          </p:nvPr>
        </p:nvGraphicFramePr>
        <p:xfrm>
          <a:off x="677334" y="1503947"/>
          <a:ext cx="8596668" cy="499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01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480" y="308810"/>
            <a:ext cx="9826235" cy="1081757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Define ahora lo que es </a:t>
            </a:r>
            <a:r>
              <a:rPr lang="es-ES_tradnl" b="1" u="sng" dirty="0"/>
              <a:t>“trabajo de igual valor</a:t>
            </a:r>
            <a:r>
              <a:rPr lang="es-ES_tradnl" dirty="0" smtClean="0"/>
              <a:t>” = cuando sean </a:t>
            </a:r>
            <a:r>
              <a:rPr lang="es-ES_tradnl" b="1" u="sng" dirty="0" smtClean="0"/>
              <a:t>EQUIVALENTES</a:t>
            </a:r>
            <a:endParaRPr lang="es-ES" b="1" u="sng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293168"/>
              </p:ext>
            </p:extLst>
          </p:nvPr>
        </p:nvGraphicFramePr>
        <p:xfrm>
          <a:off x="352480" y="1390568"/>
          <a:ext cx="11137678" cy="455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8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238" y="252664"/>
            <a:ext cx="9404723" cy="890336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Obligación de registro: 28.2 ET</a:t>
            </a:r>
            <a:r>
              <a:rPr lang="es-ES" b="1" dirty="0"/>
              <a:t/>
            </a:r>
            <a:br>
              <a:rPr lang="es-ES" b="1" dirty="0"/>
            </a:b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66635"/>
              </p:ext>
            </p:extLst>
          </p:nvPr>
        </p:nvGraphicFramePr>
        <p:xfrm>
          <a:off x="694238" y="1287379"/>
          <a:ext cx="9761204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708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433135"/>
            <a:ext cx="9404723" cy="61361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Finalidad del registro = transparencia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532647"/>
              </p:ext>
            </p:extLst>
          </p:nvPr>
        </p:nvGraphicFramePr>
        <p:xfrm>
          <a:off x="1103312" y="1299412"/>
          <a:ext cx="8946541" cy="494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7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6C0646-B926-44C6-9EAB-CBC5E76D8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56C0646-B926-44C6-9EAB-CBC5E76D8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56C0646-B926-44C6-9EAB-CBC5E76D8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556C0646-B926-44C6-9EAB-CBC5E76D8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F1F4D-CA61-4D6B-9467-5E6B2A260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C2F1F4D-CA61-4D6B-9467-5E6B2A260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C2F1F4D-CA61-4D6B-9467-5E6B2A260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C2F1F4D-CA61-4D6B-9467-5E6B2A260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7FA46-481C-40FF-987F-E755E49A2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8F7FA46-481C-40FF-987F-E755E49A2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8F7FA46-481C-40FF-987F-E755E49A2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F8F7FA46-481C-40FF-987F-E755E49A2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29910-01D5-4076-86A4-71DF5615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2529910-01D5-4076-86A4-71DF5615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2529910-01D5-4076-86A4-71DF5615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32529910-01D5-4076-86A4-71DF56151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6219"/>
          </a:xfrm>
        </p:spPr>
        <p:txBody>
          <a:bodyPr/>
          <a:lstStyle/>
          <a:p>
            <a:r>
              <a:rPr lang="es-ES" b="1" dirty="0" smtClean="0"/>
              <a:t>Deber </a:t>
            </a:r>
            <a:r>
              <a:rPr lang="es-ES" b="1" dirty="0" smtClean="0"/>
              <a:t>de </a:t>
            </a:r>
            <a:r>
              <a:rPr lang="es-ES" b="1" dirty="0" smtClean="0"/>
              <a:t>transparencia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640452"/>
              </p:ext>
            </p:extLst>
          </p:nvPr>
        </p:nvGraphicFramePr>
        <p:xfrm>
          <a:off x="1103312" y="1323474"/>
          <a:ext cx="10122151" cy="492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75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La presunción de existencia de brecha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901284"/>
              </p:ext>
            </p:extLst>
          </p:nvPr>
        </p:nvGraphicFramePr>
        <p:xfrm>
          <a:off x="1103312" y="2052918"/>
          <a:ext cx="10290593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352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135451"/>
          </a:xfrm>
        </p:spPr>
        <p:txBody>
          <a:bodyPr>
            <a:normAutofit/>
          </a:bodyPr>
          <a:lstStyle/>
          <a:p>
            <a:r>
              <a:rPr lang="es-ES_tradnl" sz="3200" b="1" dirty="0"/>
              <a:t>La </a:t>
            </a:r>
            <a:r>
              <a:rPr lang="es-ES_tradnl" sz="3200" b="1" dirty="0" smtClean="0"/>
              <a:t>regla </a:t>
            </a:r>
            <a:r>
              <a:rPr lang="es-ES_tradnl" sz="3200" b="1" dirty="0"/>
              <a:t>sobre la nulidad del contrato por discriminación salarial: nuevo art.9.3 </a:t>
            </a:r>
            <a:r>
              <a:rPr lang="es-ES_tradnl" sz="3200" b="1" dirty="0" smtClean="0"/>
              <a:t>ET</a:t>
            </a:r>
            <a:r>
              <a:rPr lang="es-ES_tradnl" sz="3200" dirty="0" smtClean="0"/>
              <a:t>: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646111" y="1900989"/>
          <a:ext cx="10603415" cy="466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5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997" y="457199"/>
            <a:ext cx="8596668" cy="54142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BRECHA SALARIAL EN EUROPA</a:t>
            </a:r>
            <a:endParaRPr lang="es-ES" dirty="0"/>
          </a:p>
        </p:txBody>
      </p:sp>
      <p:pic>
        <p:nvPicPr>
          <p:cNvPr id="2050" name="Picture 2" descr="Resultado de imagen de GRAFICA BRECHA SALARIAL EURO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88" y="1294314"/>
            <a:ext cx="7828285" cy="48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62860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3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39" y="252663"/>
            <a:ext cx="8596668" cy="907716"/>
          </a:xfrm>
        </p:spPr>
        <p:txBody>
          <a:bodyPr/>
          <a:lstStyle/>
          <a:p>
            <a:r>
              <a:rPr lang="es-ES" b="1" dirty="0"/>
              <a:t>¿CÓMO SE MANIFIESTA</a:t>
            </a:r>
            <a:r>
              <a:rPr lang="es-ES" b="1" dirty="0" smtClean="0"/>
              <a:t>?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02342"/>
              </p:ext>
            </p:extLst>
          </p:nvPr>
        </p:nvGraphicFramePr>
        <p:xfrm>
          <a:off x="581192" y="1160379"/>
          <a:ext cx="11029615" cy="569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006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719" y="160734"/>
            <a:ext cx="11029616" cy="104242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¿QUÉ CIRCUNSTANCIAS O FACTORES EXPLICAN LA BRECHA SALARIAL?</a:t>
            </a:r>
            <a:br>
              <a:rPr lang="es-ES" b="1" dirty="0"/>
            </a:b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415260"/>
              </p:ext>
            </p:extLst>
          </p:nvPr>
        </p:nvGraphicFramePr>
        <p:xfrm>
          <a:off x="677862" y="1624263"/>
          <a:ext cx="9500853" cy="482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4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Y EN TODAS ELLAS INFLUYEN…</a:t>
            </a:r>
            <a:endParaRPr lang="es-ES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872862"/>
              </p:ext>
            </p:extLst>
          </p:nvPr>
        </p:nvGraphicFramePr>
        <p:xfrm>
          <a:off x="677334" y="1503947"/>
          <a:ext cx="9501382" cy="522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5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1386</TotalTime>
  <Words>4065</Words>
  <Application>Microsoft Office PowerPoint</Application>
  <PresentationFormat>Panorámica</PresentationFormat>
  <Paragraphs>314</Paragraphs>
  <Slides>60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4" baseType="lpstr">
      <vt:lpstr>Arial</vt:lpstr>
      <vt:lpstr>Trebuchet MS</vt:lpstr>
      <vt:lpstr>Wingdings 3</vt:lpstr>
      <vt:lpstr>Faceta</vt:lpstr>
      <vt:lpstr>Brecha salarial, discriminación laboral y feminización de los trabajos Carolina Martínez Moreno CGT, Madrid, 28 de febrero de 2020   </vt:lpstr>
      <vt:lpstr>ALGUNAS ACLARACIONES CONCEPTUALES</vt:lpstr>
      <vt:lpstr>¿QUÉ ES LA BRECHA SALARIAL DE GÉNERO?</vt:lpstr>
      <vt:lpstr>La brecha sin apriorismos: diversidad de tipos de brechas, criterios de medición y cifras </vt:lpstr>
      <vt:lpstr>Tipos de brechas…</vt:lpstr>
      <vt:lpstr>LA BRECHA SALARIAL EN EUROPA</vt:lpstr>
      <vt:lpstr>¿CÓMO SE MANIFIESTA?</vt:lpstr>
      <vt:lpstr>¿QUÉ CIRCUNSTANCIAS O FACTORES EXPLICAN LA BRECHA SALARIAL? </vt:lpstr>
      <vt:lpstr>Y EN TODAS ELLAS INFLUYEN…</vt:lpstr>
      <vt:lpstr>Un buen ejemplo de la discriminación estadística y de la discriminación “por asociación”: asunto Hackelbracht, STJUE de 20 de junio de 2019 (C-404/18)</vt:lpstr>
      <vt:lpstr>El caso Hakelbracht: la solución del TJUE</vt:lpstr>
      <vt:lpstr>STS de 11 de mayo de 2016 (Rec.3245/14), caso Merkal Calzados</vt:lpstr>
      <vt:lpstr>VARIABLE I:  SEGREGACIÓN OCUPACIONAL, HORIZONTAL Y VERTICAL</vt:lpstr>
      <vt:lpstr>Mujeres formadas vs. “Techo de cristal” (el “laberinto de cristal”, “techo de cemento”, y el “suelo pegajoso”…)</vt:lpstr>
      <vt:lpstr>FACTORES Y MANIFESTACIONES DE LA SEGREGACIÓN</vt:lpstr>
      <vt:lpstr>Presentación de PowerPoint</vt:lpstr>
      <vt:lpstr>PROMOCIÓN EN EL TRABAJO: ejemplo práctico: caso El Corte Inglés, STS de 8-7-2011 (Rec.133/10)</vt:lpstr>
      <vt:lpstr>VARIABLE II: EL VALOR DEL TRABAJO Y LA MINUSVALORACIÓN DEL TRABAJO FEMENINO</vt:lpstr>
      <vt:lpstr>Subvariable a) Sistemas de clasificación profesional</vt:lpstr>
      <vt:lpstr>Presentación de PowerPoint</vt:lpstr>
      <vt:lpstr>Doctrina constitucional sobre el esfuerzo físico</vt:lpstr>
      <vt:lpstr>Doctrina constitucional sobre el esfuerzo físico</vt:lpstr>
      <vt:lpstr>Art.22.3 ET = RDL 6/2019</vt:lpstr>
      <vt:lpstr>¿¿¿análisis correlacional…??? </vt:lpstr>
      <vt:lpstr>Presentación de PowerPoint</vt:lpstr>
      <vt:lpstr>Subvariable b) Estructura de los salarios</vt:lpstr>
      <vt:lpstr>¿Qué puestos son peligrosos? ¿Cómo se valora la peligrosidad?</vt:lpstr>
      <vt:lpstr>Factores de discriminación concomitantes</vt:lpstr>
      <vt:lpstr>Ejemplos prácticos: los hoteles STS de 14 de mayo de 2014 (Rec.2328/13):</vt:lpstr>
      <vt:lpstr>STSJ de Canarias, de 2-11-2017 (Rec.461/17) pacto salarial en empresa hotelera </vt:lpstr>
      <vt:lpstr>Incentivos fijados discrecionalmente: STSJ de Andalucía (Málaga), de 14-2-2018 (Rec.2089/17)</vt:lpstr>
      <vt:lpstr>VARIABLE III: LA DIVISIÓN SEXUAL DEL TRABAJO Y LA DIFERENCIA DE TIEMPOS DEDICADOS DENTRO Y FUERA DEL HOGAR</vt:lpstr>
      <vt:lpstr>Ejemplos prácticos: STS de 27-5-2015 (Rec.103/14). Plan de bonificaciones de la empresa "S.A.P. ESPAÑA SISTEMAS APLICACIONES Y PRODUCTOS EN LA INFORMATICA S.A."</vt:lpstr>
      <vt:lpstr>STS de 10-1-1-2017 (Rec.283/15): otro sistema de retribución variable (incentivos)</vt:lpstr>
      <vt:lpstr>STS de 24-1-2017 (Rec.1902/15), el caso de la MIR </vt:lpstr>
      <vt:lpstr>STS de 16 de julio de 2019 (Rec.69/18) [ECLI:ES:TS:2019:2778], caso Enaire</vt:lpstr>
      <vt:lpstr>STS de 3 de diciembre de 2019 (Rec.141/18) [ECLI: ES:TS:2019:4284], caso El Árbol</vt:lpstr>
      <vt:lpstr>Sentencia del Juzgado de lo Social nº 26 de Barcelona, Sentencia 309/2019 de 3 de octubre de 2019 (Proced.56/2019)</vt:lpstr>
      <vt:lpstr>STS (C-A) de 14 de enero de 2020: Cómputo del período de maternidad como tiempo de servicios para acceder a un puesto público </vt:lpstr>
      <vt:lpstr>La parcialidad como ámbito característico de la discriminación indirecta por razón de sexo</vt:lpstr>
      <vt:lpstr>Doctrina TJUE y TC sobre discriminaciones indirectas, en especial en materia de prestaciones y pensiones Valor de la prueba estadística </vt:lpstr>
      <vt:lpstr>STC 91/2019, sobre coeficiente de parcialidad</vt:lpstr>
      <vt:lpstr>STJUE de 8-5-2019, asunto RE y Praxair (C‑486/18) </vt:lpstr>
      <vt:lpstr>STC 2/2017, caso Ferroser Servicios Auxiliares = otorga el amparo    </vt:lpstr>
      <vt:lpstr>Sentencia del Juzgado de lo Social nº3 de Almería nº45/2019, de 30-1-2019, caso Zara </vt:lpstr>
      <vt:lpstr>¿TIENE ARREGLO LA DISCRIMINACIÓN SALARIAL DE LA MUJER?  ¿QUÉ PUEDE CONTRIBUIR A ELIMINARLA?</vt:lpstr>
      <vt:lpstr>Juzgar con perspectiva de género: otro ejemplo STSJ Cataluña, de 9-3-2018 (Rec.6987/17)   </vt:lpstr>
      <vt:lpstr>Acción política: el Plan director para un trabajo digno 2018-2020</vt:lpstr>
      <vt:lpstr>www.igualdadenlaempresa</vt:lpstr>
      <vt:lpstr>Estrategia asturiana contra la brecha salarial 2016/2018</vt:lpstr>
      <vt:lpstr>INICIATIVAS LEGISLATIVAS DECAÍDAS</vt:lpstr>
      <vt:lpstr>RDL 6/2019, de 1 de marzo, de medidas urgentes para garantía de la igualdad de trato y de oportunidades entre mujeres y hombres en el empleo y la ocupación [art.28 ET]</vt:lpstr>
      <vt:lpstr>Art.28 ET: concepto amplio de retribución</vt:lpstr>
      <vt:lpstr>Define ahora lo que es “trabajo de igual valor” = cuando sean EQUIVALENTES</vt:lpstr>
      <vt:lpstr>Obligación de registro: 28.2 ET </vt:lpstr>
      <vt:lpstr>Finalidad del registro = transparencia</vt:lpstr>
      <vt:lpstr>Deber de transparencia</vt:lpstr>
      <vt:lpstr>La presunción de existencia de brecha </vt:lpstr>
      <vt:lpstr>La regla sobre la nulidad del contrato por discriminación salarial: nuevo art.9.3 ET: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JURÍDICA DE AVILÉS “LA BRECHA SALARIAL DE GÉNERO”</dc:title>
  <dc:creator>Carolina</dc:creator>
  <cp:lastModifiedBy>Carolina</cp:lastModifiedBy>
  <cp:revision>139</cp:revision>
  <dcterms:created xsi:type="dcterms:W3CDTF">2016-04-04T16:39:02Z</dcterms:created>
  <dcterms:modified xsi:type="dcterms:W3CDTF">2020-02-27T08:38:15Z</dcterms:modified>
</cp:coreProperties>
</file>