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1"/>
  </p:notesMasterIdLst>
  <p:sldIdLst>
    <p:sldId id="383" r:id="rId5"/>
    <p:sldId id="261" r:id="rId6"/>
    <p:sldId id="358" r:id="rId7"/>
    <p:sldId id="265" r:id="rId8"/>
    <p:sldId id="378" r:id="rId9"/>
    <p:sldId id="359" r:id="rId10"/>
    <p:sldId id="309" r:id="rId11"/>
    <p:sldId id="360" r:id="rId12"/>
    <p:sldId id="385" r:id="rId13"/>
    <p:sldId id="361" r:id="rId14"/>
    <p:sldId id="386" r:id="rId15"/>
    <p:sldId id="387" r:id="rId16"/>
    <p:sldId id="384" r:id="rId17"/>
    <p:sldId id="388" r:id="rId18"/>
    <p:sldId id="362" r:id="rId19"/>
    <p:sldId id="363" r:id="rId20"/>
    <p:sldId id="389" r:id="rId21"/>
    <p:sldId id="390" r:id="rId22"/>
    <p:sldId id="391" r:id="rId23"/>
    <p:sldId id="392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93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43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E6E6C4"/>
    <a:srgbClr val="4E3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26" d="100"/>
          <a:sy n="126" d="100"/>
        </p:scale>
        <p:origin x="-1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3C3D6-E2A6-2547-A461-F48A0B43351C}" type="datetimeFigureOut">
              <a:rPr lang="es-ES" smtClean="0"/>
              <a:t>12/10/18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03A9-1665-5D43-85E2-6B90300FCE1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03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76DE-021B-3E43-9B7D-10029609695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3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A24B3-17EC-D046-96A3-3F9C354DCD56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F32C8-7A98-2546-AFAB-82A119B3221B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76DE-021B-3E43-9B7D-10029609695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B031-6A31-CA44-85B3-21BD066DE5D2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7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F74C2-41D4-CE45-9407-3066F11FAF47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8BE6-E61C-0342-9304-CFAF0D3ADC0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8549D-7E7D-B74F-8349-37F9CA83F4D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7E2B-68F2-214A-B7CD-E1FABA1B9795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DCF3-5FF4-CB47-9411-35301C7365A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2DDF-6264-8348-9E34-DB92F26AED1C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B031-6A31-CA44-85B3-21BD066DE5D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5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757E-61EC-3449-8C8C-D09337A7B12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A24B3-17EC-D046-96A3-3F9C354DCD56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F32C8-7A98-2546-AFAB-82A119B3221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67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76DE-021B-3E43-9B7D-10029609695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34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B031-6A31-CA44-85B3-21BD066DE5D2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6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F74C2-41D4-CE45-9407-3066F11FAF47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85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8BE6-E61C-0342-9304-CFAF0D3ADC0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10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8549D-7E7D-B74F-8349-37F9CA83F4D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7E2B-68F2-214A-B7CD-E1FABA1B9795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1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DCF3-5FF4-CB47-9411-35301C7365A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7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F74C2-41D4-CE45-9407-3066F11FAF4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783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2DDF-6264-8348-9E34-DB92F26AED1C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757E-61EC-3449-8C8C-D09337A7B12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0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A24B3-17EC-D046-96A3-3F9C354DCD56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22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F32C8-7A98-2546-AFAB-82A119B3221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6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244E-CC7D-524A-97BC-B20C71763EF8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AAEA-2C55-B74F-A771-0A14BB747CD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97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CC9-5EF4-964F-8BD2-7E179832D0B3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82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67D36-5789-174A-B9CD-C4AD4D684C9A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33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AE063-9915-D94D-BC58-4CED6AE31303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98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01AC7-A279-5545-8AE5-B2F199773E67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2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8BE6-E61C-0342-9304-CFAF0D3ADC0B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491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44924-69EA-6B47-8728-495C68EA7FAA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66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05267-A92E-044E-B4BC-4DFC00558AFD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73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C9F5F-44E9-6348-A7A4-14848BF7BC87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9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01754-8CC3-ED49-8562-7DE1BAA5C88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9A0F8-FFBC-A24E-B3BD-0F675E4125A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8549D-7E7D-B74F-8349-37F9CA83F4D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0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7E2B-68F2-214A-B7CD-E1FABA1B979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41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DCF3-5FF4-CB47-9411-35301C7365A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2DDF-6264-8348-9E34-DB92F26AED1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09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757E-61EC-3449-8C8C-D09337A7B12B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6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5B0249-A339-BA42-A268-9980713C0940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5B0249-A339-BA42-A268-9980713C0940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5B0249-A339-BA42-A268-9980713C0940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38FBBA-EA90-9A46-8F31-BA343B6EEEF9}" type="slidenum">
              <a:rPr lang="es-ES" smtClean="0">
                <a:solidFill>
                  <a:srgbClr val="000000"/>
                </a:solidFill>
                <a:cs typeface="+mn-cs"/>
              </a:rPr>
              <a:pPr/>
              <a:t>‹Nr.›</a:t>
            </a:fld>
            <a:endParaRPr lang="es-ES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184576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III.- RELACIÓN ENTRE LOS DDFF Y EL CONTRATO DE TRABAJO.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775"/>
            <a:ext cx="8518401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6836" y="1916594"/>
            <a:ext cx="8517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Causa</a:t>
            </a:r>
            <a:r>
              <a:rPr lang="es-ES_tradnl" dirty="0" smtClean="0"/>
              <a:t>: funci</a:t>
            </a:r>
            <a:r>
              <a:rPr lang="es-ES_tradnl" dirty="0" smtClean="0"/>
              <a:t>ón económico-social típica del contrato </a:t>
            </a:r>
          </a:p>
          <a:p>
            <a:r>
              <a:rPr lang="es-ES_tradnl" dirty="0" smtClean="0"/>
              <a:t>Enfoque constitucional:</a:t>
            </a:r>
          </a:p>
          <a:p>
            <a:r>
              <a:rPr lang="es-ES_tradnl" b="1" dirty="0" smtClean="0"/>
              <a:t>Función económica:</a:t>
            </a:r>
          </a:p>
          <a:p>
            <a:r>
              <a:rPr lang="es-ES_tradnl" dirty="0"/>
              <a:t>	</a:t>
            </a:r>
            <a:r>
              <a:rPr lang="es-ES_tradnl" dirty="0" smtClean="0"/>
              <a:t>- libertad de empresa </a:t>
            </a:r>
          </a:p>
          <a:p>
            <a:r>
              <a:rPr lang="es-ES_tradnl" dirty="0"/>
              <a:t>	</a:t>
            </a:r>
            <a:r>
              <a:rPr lang="es-ES_tradnl" dirty="0" smtClean="0"/>
              <a:t>- propiedad</a:t>
            </a:r>
          </a:p>
          <a:p>
            <a:r>
              <a:rPr lang="es-ES_tradnl" b="1" dirty="0" smtClean="0"/>
              <a:t>Función social:</a:t>
            </a:r>
          </a:p>
          <a:p>
            <a:r>
              <a:rPr lang="es-ES_tradnl" dirty="0"/>
              <a:t>	</a:t>
            </a:r>
            <a:r>
              <a:rPr lang="es-ES_tradnl" dirty="0" smtClean="0"/>
              <a:t>- derecho al trabajo digno: el que permite satisfacer las necesidades del 	trabajador/a y su familia.</a:t>
            </a:r>
          </a:p>
          <a:p>
            <a:r>
              <a:rPr lang="es-ES_tradnl" dirty="0"/>
              <a:t>	</a:t>
            </a:r>
            <a:r>
              <a:rPr lang="es-ES_tradnl" dirty="0" smtClean="0"/>
              <a:t>- derecho a no ser despedido sin justa causa y derecho a la estabilidad 	en el empleo.</a:t>
            </a:r>
            <a:endParaRPr lang="es-ES_tradnl" dirty="0"/>
          </a:p>
          <a:p>
            <a:r>
              <a:rPr lang="es-ES_tradnl" dirty="0" smtClean="0"/>
              <a:t>El desequilibrio social previo entre trabajador y empresario se traslada a la causa misma del contrato </a:t>
            </a:r>
          </a:p>
          <a:p>
            <a:endParaRPr lang="es-ES_tradnl" dirty="0"/>
          </a:p>
          <a:p>
            <a:r>
              <a:rPr lang="es-ES_tradnl" dirty="0" smtClean="0"/>
              <a:t>Los problemas de la simulaci</a:t>
            </a:r>
            <a:r>
              <a:rPr lang="es-ES_tradnl" dirty="0" smtClean="0"/>
              <a:t>ón y los DDFF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72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III.- RELACIÓN ENTRE LOS DDFF Y EL CONTRATO DE TRABAJO.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1772816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s-ES_tradnl" b="1" dirty="0" smtClean="0"/>
          </a:p>
          <a:p>
            <a:pPr marL="0" indent="0">
              <a:buNone/>
            </a:pPr>
            <a:r>
              <a:rPr lang="es-ES_tradnl" b="1" dirty="0" smtClean="0"/>
              <a:t>ELEMENTOS PERSONALES</a:t>
            </a:r>
            <a:endParaRPr lang="es-ES_tradnl" b="1" dirty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Trabajador/a: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Los l</a:t>
            </a:r>
            <a:r>
              <a:rPr lang="es-ES_tradnl" dirty="0" smtClean="0"/>
              <a:t>ímites del legislador:</a:t>
            </a:r>
            <a:r>
              <a:rPr lang="es-ES_tradnl" dirty="0"/>
              <a:t> </a:t>
            </a:r>
            <a:r>
              <a:rPr lang="es-ES_tradnl" dirty="0" smtClean="0"/>
              <a:t>ámbito subjetivo (exclusiones) y ámbito objetivo: el ET como garantía institucional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Las zonas grises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Grupos de trabajadores/as vulnerables: mujeres, menores, personas extranjeras y personas con discapacidad.</a:t>
            </a:r>
            <a:endParaRPr lang="es-ES_tradnl" b="1" dirty="0" smtClean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Empresario/a: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Concepto constitucional de empresario y concepto legal de empleador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Grupos de empresas y </a:t>
            </a:r>
            <a:r>
              <a:rPr lang="es-ES_tradnl" dirty="0" err="1" smtClean="0"/>
              <a:t>ddff</a:t>
            </a:r>
            <a:r>
              <a:rPr lang="es-ES_tradnl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La descentralizaci</a:t>
            </a:r>
            <a:r>
              <a:rPr lang="es-ES_tradnl" dirty="0" smtClean="0"/>
              <a:t>ón productiva: atomización del empresario y </a:t>
            </a:r>
            <a:r>
              <a:rPr lang="es-ES_tradnl" dirty="0" err="1" smtClean="0"/>
              <a:t>ddff</a:t>
            </a:r>
            <a:r>
              <a:rPr lang="es-ES_tradnl" dirty="0" smtClean="0"/>
              <a:t>. 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El empresario titular de los </a:t>
            </a:r>
            <a:r>
              <a:rPr lang="es-ES_tradnl" dirty="0" err="1" smtClean="0"/>
              <a:t>ddff</a:t>
            </a:r>
            <a:r>
              <a:rPr lang="es-ES_tradnl" dirty="0" smtClean="0"/>
              <a:t>: tamaño de empresa y </a:t>
            </a:r>
            <a:r>
              <a:rPr lang="es-ES_tradnl" dirty="0" err="1" smtClean="0"/>
              <a:t>ddff</a:t>
            </a:r>
            <a:r>
              <a:rPr lang="es-ES_tradnl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Empleador público y </a:t>
            </a:r>
            <a:r>
              <a:rPr lang="es-ES_tradnl" dirty="0" err="1" smtClean="0"/>
              <a:t>ddff</a:t>
            </a:r>
            <a:r>
              <a:rPr lang="es-ES_tradnl" dirty="0"/>
              <a:t>.</a:t>
            </a:r>
            <a:endParaRPr lang="es-ES_tradnl" dirty="0"/>
          </a:p>
          <a:p>
            <a:r>
              <a:rPr lang="es-ES_tradnl" b="1" dirty="0" smtClean="0"/>
              <a:t> 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8457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III.- RELACIÓN ENTRE LOS DDFF Y EL CONTRATO DE TRABAJO.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1772816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s-ES_tradnl" b="1" dirty="0" smtClean="0"/>
          </a:p>
          <a:p>
            <a:pPr marL="0" indent="0">
              <a:buNone/>
            </a:pPr>
            <a:r>
              <a:rPr lang="es-ES_tradnl" b="1" dirty="0" smtClean="0"/>
              <a:t>ELEMENTOS FORMALES</a:t>
            </a:r>
          </a:p>
          <a:p>
            <a:pPr marL="285750" indent="-285750">
              <a:buFontTx/>
              <a:buChar char="-"/>
            </a:pPr>
            <a:r>
              <a:rPr lang="es-ES_tradnl" b="1" dirty="0" smtClean="0"/>
              <a:t>Libertad de forma, forma escrita y presunciones: </a:t>
            </a:r>
            <a:r>
              <a:rPr lang="es-ES_tradnl" dirty="0" smtClean="0"/>
              <a:t>la tutela del  derecho al empleo estable</a:t>
            </a:r>
          </a:p>
          <a:p>
            <a:endParaRPr lang="es-ES_tradnl" dirty="0" smtClean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Copia b</a:t>
            </a:r>
            <a:r>
              <a:rPr lang="es-ES_tradnl" b="1" dirty="0" smtClean="0"/>
              <a:t>ásica: </a:t>
            </a:r>
            <a:r>
              <a:rPr lang="es-ES_tradnl" dirty="0" smtClean="0"/>
              <a:t>derechos de información de los representantes de los trabajadores y derecho de intimidad y protección de datos</a:t>
            </a:r>
          </a:p>
          <a:p>
            <a:endParaRPr lang="es-ES_tradnl" dirty="0" smtClean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Información escrita de los elementos esenciales del contrato. </a:t>
            </a:r>
            <a:r>
              <a:rPr lang="es-ES_tradnl" dirty="0" smtClean="0"/>
              <a:t> (Proyecto de Directiva sobre condiciones de trabajo transparentes y previsibles, prevé la relación laboral con varios empleadores) </a:t>
            </a:r>
            <a:endParaRPr lang="es-ES_tradnl" dirty="0"/>
          </a:p>
          <a:p>
            <a:endParaRPr lang="es-ES_tradnl" dirty="0"/>
          </a:p>
          <a:p>
            <a:r>
              <a:rPr lang="es-ES_tradnl" b="1" dirty="0" smtClean="0"/>
              <a:t> 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61426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III.- RELACIÓN ENTRE LOS DDFF Y EL CONTRATO DE TRABAJO.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352928" cy="51845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 smtClean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pPr marL="0" indent="0">
              <a:buNone/>
            </a:pPr>
            <a:r>
              <a:rPr lang="es-ES" sz="1600" dirty="0" smtClean="0"/>
              <a:t>1.- </a:t>
            </a:r>
            <a:r>
              <a:rPr lang="es-ES" sz="1600" u="sng" dirty="0" smtClean="0"/>
              <a:t>LOS DDFF COMO DERECHOS SUBJETIVOS</a:t>
            </a:r>
          </a:p>
          <a:p>
            <a:pPr>
              <a:buFontTx/>
              <a:buChar char="-"/>
            </a:pPr>
            <a:r>
              <a:rPr lang="es-ES" sz="1600" b="1" dirty="0" smtClean="0"/>
              <a:t>Inherencia</a:t>
            </a:r>
            <a:r>
              <a:rPr lang="es-ES" sz="1600" dirty="0" smtClean="0"/>
              <a:t>: la dignidad y los </a:t>
            </a:r>
            <a:r>
              <a:rPr lang="es-ES" sz="1600" dirty="0" err="1" smtClean="0"/>
              <a:t>ddff</a:t>
            </a:r>
            <a:r>
              <a:rPr lang="es-ES" sz="1600" dirty="0" smtClean="0"/>
              <a:t> son inherentes. Soporte del resto de caracteres. T</a:t>
            </a:r>
            <a:r>
              <a:rPr lang="es-ES" sz="1600" dirty="0" smtClean="0"/>
              <a:t>itulo originario de adquisición y trasunto jurídico de la dignidad.</a:t>
            </a: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/>
              <a:t>Universalidad</a:t>
            </a:r>
            <a:r>
              <a:rPr lang="es-ES" sz="1600" dirty="0" smtClean="0"/>
              <a:t>: titularidad de los </a:t>
            </a:r>
            <a:r>
              <a:rPr lang="es-ES" sz="1600" dirty="0" err="1" smtClean="0"/>
              <a:t>ddhh</a:t>
            </a:r>
            <a:r>
              <a:rPr lang="es-ES" sz="1600" dirty="0" smtClean="0"/>
              <a:t> con independencia de la pertenencia a una comunidad pol</a:t>
            </a:r>
            <a:r>
              <a:rPr lang="es-ES" sz="1600" dirty="0" smtClean="0"/>
              <a:t>ítica</a:t>
            </a:r>
          </a:p>
          <a:p>
            <a:pPr lvl="1">
              <a:buFontTx/>
              <a:buChar char="-"/>
            </a:pPr>
            <a:r>
              <a:rPr lang="es-ES" sz="1200" dirty="0" smtClean="0"/>
              <a:t>Proyección internacional: </a:t>
            </a:r>
            <a:r>
              <a:rPr lang="es-ES" sz="1200" dirty="0" err="1" smtClean="0"/>
              <a:t>ius</a:t>
            </a:r>
            <a:r>
              <a:rPr lang="es-ES" sz="1200" dirty="0" smtClean="0"/>
              <a:t> </a:t>
            </a:r>
            <a:r>
              <a:rPr lang="es-ES" sz="1200" dirty="0" err="1" smtClean="0"/>
              <a:t>cogens</a:t>
            </a:r>
            <a:r>
              <a:rPr lang="es-ES" sz="1200" dirty="0" smtClean="0"/>
              <a:t>, persona como sujeto de DI, cláusulas de mínimo mejorable</a:t>
            </a:r>
          </a:p>
          <a:p>
            <a:pPr lvl="1">
              <a:buFontTx/>
              <a:buChar char="-"/>
            </a:pPr>
            <a:r>
              <a:rPr lang="es-ES" sz="1200" dirty="0" smtClean="0"/>
              <a:t>Proyección nacional:  el art.10.2 y el control de convencionalidad. </a:t>
            </a:r>
          </a:p>
          <a:p>
            <a:pPr lvl="1">
              <a:buFontTx/>
              <a:buChar char="-"/>
            </a:pPr>
            <a:r>
              <a:rPr lang="es-ES" sz="1200" dirty="0" smtClean="0"/>
              <a:t>Universalidad y contrato de trabajo: OIT. Titularidad y grupos vulnerables. </a:t>
            </a: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/>
              <a:t>Igualdad:</a:t>
            </a:r>
          </a:p>
          <a:p>
            <a:pPr lvl="1">
              <a:buFontTx/>
              <a:buChar char="-"/>
            </a:pPr>
            <a:r>
              <a:rPr lang="es-ES" sz="1200" dirty="0" smtClean="0"/>
              <a:t>DT es un derecho igualador</a:t>
            </a:r>
          </a:p>
          <a:p>
            <a:pPr lvl="1">
              <a:buFontTx/>
              <a:buChar char="-"/>
            </a:pPr>
            <a:r>
              <a:rPr lang="es-ES" sz="1200" dirty="0" smtClean="0"/>
              <a:t>DT es derecho privado. Igualdad y autonom</a:t>
            </a:r>
            <a:r>
              <a:rPr lang="es-ES" sz="1200" dirty="0" smtClean="0"/>
              <a:t>ía de la voluntad</a:t>
            </a:r>
          </a:p>
          <a:p>
            <a:pPr lvl="1">
              <a:buFontTx/>
              <a:buChar char="-"/>
            </a:pPr>
            <a:r>
              <a:rPr lang="es-ES" sz="1200" dirty="0" smtClean="0"/>
              <a:t>Autonomía colectiva como instrumento limitación de la igualdad formal y promotor de la igualdad de oportunidades. Negociación colectiva e igualdad (dobles escalas).  Igualdad y no discriminación</a:t>
            </a:r>
            <a:endParaRPr lang="es-ES" sz="1200" dirty="0" smtClean="0"/>
          </a:p>
          <a:p>
            <a:pPr>
              <a:buFontTx/>
              <a:buChar char="-"/>
            </a:pPr>
            <a:r>
              <a:rPr lang="es-ES" sz="1600" b="1" dirty="0" smtClean="0"/>
              <a:t>Indisponibilidad</a:t>
            </a:r>
            <a:r>
              <a:rPr lang="es-ES" sz="1600" dirty="0" smtClean="0"/>
              <a:t>: disposici</a:t>
            </a:r>
            <a:r>
              <a:rPr lang="es-ES" sz="1600" dirty="0" smtClean="0"/>
              <a:t>ón alienación, transmisión, renuncia, prescripción y transacción. Exclusión voluntaria de la ley aplicable e indisponibilidad de derechos. El </a:t>
            </a:r>
            <a:r>
              <a:rPr lang="es-ES" sz="1600" i="1" dirty="0" err="1" smtClean="0"/>
              <a:t>ius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resistentiae</a:t>
            </a:r>
            <a:r>
              <a:rPr lang="es-ES" sz="1600" i="1" dirty="0" smtClean="0"/>
              <a:t> </a:t>
            </a:r>
            <a:r>
              <a:rPr lang="es-ES" sz="1600" dirty="0" smtClean="0"/>
              <a:t>como concreción laboral de la indisponibilidad de los DDFF. </a:t>
            </a: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/>
              <a:t>Indivisibilidad e interdependencia: </a:t>
            </a:r>
            <a:r>
              <a:rPr lang="es-ES" sz="1600" dirty="0" smtClean="0"/>
              <a:t>el generacionismo y su superaci</a:t>
            </a:r>
            <a:r>
              <a:rPr lang="es-ES" sz="1600" dirty="0" smtClean="0"/>
              <a:t>ón. </a:t>
            </a:r>
            <a:endParaRPr lang="es-ES" sz="1600" dirty="0" smtClean="0"/>
          </a:p>
          <a:p>
            <a:pPr>
              <a:buFontTx/>
              <a:buChar char="-"/>
            </a:pPr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-39655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7008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b="1" dirty="0" smtClean="0">
                <a:ea typeface="ＭＳ 明朝"/>
                <a:cs typeface="Times New Roman"/>
              </a:rPr>
              <a:t>-</a:t>
            </a:r>
            <a:r>
              <a:rPr lang="es-ES_tradnl" b="1" dirty="0" smtClean="0"/>
              <a:t>EL CONTRATO DESDE LOS DERECHOS-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56769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III.- RELACIÓN ENTRE LOS DDFF Y EL CONTRATO DE TRABAJO.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352928" cy="51845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 smtClean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pPr marL="0" indent="0">
              <a:buNone/>
            </a:pPr>
            <a:r>
              <a:rPr lang="es-ES" sz="1600" dirty="0" smtClean="0"/>
              <a:t>1.- </a:t>
            </a:r>
            <a:r>
              <a:rPr lang="es-ES" sz="1600" u="sng" dirty="0" smtClean="0"/>
              <a:t>LOS DDFF COMO DERECHO OBJETIVO: LAS NORMAS DE DDFF.</a:t>
            </a:r>
          </a:p>
          <a:p>
            <a:pPr>
              <a:buFontTx/>
              <a:buChar char="-"/>
            </a:pPr>
            <a:r>
              <a:rPr lang="es-ES" sz="1600" b="1" dirty="0" smtClean="0"/>
              <a:t> Rango constitucional</a:t>
            </a:r>
            <a:r>
              <a:rPr lang="es-ES" sz="1600" dirty="0" smtClean="0"/>
              <a:t>: supremac</a:t>
            </a:r>
            <a:r>
              <a:rPr lang="es-ES" sz="1600" dirty="0" smtClean="0"/>
              <a:t>ía constitucional y primacía de las normas de DI.</a:t>
            </a:r>
          </a:p>
          <a:p>
            <a:pPr lvl="1">
              <a:buFontTx/>
              <a:buChar char="-"/>
            </a:pPr>
            <a:r>
              <a:rPr lang="es-ES" sz="1200" dirty="0" smtClean="0"/>
              <a:t>Proyección de las CE en el sistema de fuentes del </a:t>
            </a:r>
            <a:r>
              <a:rPr lang="es-ES" sz="1200" dirty="0" err="1" smtClean="0"/>
              <a:t>Dº</a:t>
            </a:r>
            <a:r>
              <a:rPr lang="es-ES" sz="1200" dirty="0" smtClean="0"/>
              <a:t> Trabajo: Tratados, Leyes, Reglamentos, Convenios y contrato.</a:t>
            </a:r>
          </a:p>
          <a:p>
            <a:pPr lvl="1">
              <a:buFontTx/>
              <a:buChar char="-"/>
            </a:pPr>
            <a:endParaRPr lang="es-ES" sz="1200" dirty="0" smtClean="0"/>
          </a:p>
          <a:p>
            <a:pPr>
              <a:buFontTx/>
              <a:buChar char="-"/>
            </a:pPr>
            <a:r>
              <a:rPr lang="es-ES" sz="1600" b="1" dirty="0" smtClean="0"/>
              <a:t>Vinculaci</a:t>
            </a:r>
            <a:r>
              <a:rPr lang="es-ES" sz="1600" b="1" dirty="0" smtClean="0"/>
              <a:t>ón general </a:t>
            </a:r>
            <a:r>
              <a:rPr lang="es-ES" sz="1600" dirty="0" smtClean="0"/>
              <a:t>: poderes públicos y particulares. </a:t>
            </a:r>
            <a:r>
              <a:rPr lang="es-ES" sz="1600" i="1" dirty="0" err="1" smtClean="0"/>
              <a:t>Drittwirkung</a:t>
            </a:r>
            <a:r>
              <a:rPr lang="es-ES" sz="1600" dirty="0" smtClean="0"/>
              <a:t>. Vinculación negativa del empresario y el principio de acomodación razonable. </a:t>
            </a:r>
          </a:p>
          <a:p>
            <a:pPr>
              <a:buFontTx/>
              <a:buChar char="-"/>
            </a:pP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/>
              <a:t>Eficacia directa: </a:t>
            </a:r>
            <a:r>
              <a:rPr lang="es-ES" sz="1600" dirty="0" smtClean="0"/>
              <a:t>la inconstitucionalidad por omisión; los problemas derivados de la anomia y anemia en materia de desarrollo de </a:t>
            </a:r>
            <a:r>
              <a:rPr lang="es-ES" sz="1600" dirty="0" err="1" smtClean="0"/>
              <a:t>ddff</a:t>
            </a:r>
            <a:r>
              <a:rPr lang="es-ES" sz="1600" dirty="0" smtClean="0"/>
              <a:t> en el ámbito de la relación laboral. </a:t>
            </a:r>
          </a:p>
          <a:p>
            <a:pPr>
              <a:buFontTx/>
              <a:buChar char="-"/>
            </a:pP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/>
              <a:t>Contenido esencial intangible: </a:t>
            </a:r>
          </a:p>
          <a:p>
            <a:pPr lvl="1">
              <a:buFontTx/>
              <a:buChar char="-"/>
            </a:pPr>
            <a:r>
              <a:rPr lang="es-ES" sz="1200" b="1" dirty="0"/>
              <a:t>T</a:t>
            </a:r>
            <a:r>
              <a:rPr lang="es-ES" sz="1200" b="1" dirty="0" smtClean="0"/>
              <a:t>eoría absoluta</a:t>
            </a:r>
          </a:p>
          <a:p>
            <a:pPr lvl="1">
              <a:buFontTx/>
              <a:buChar char="-"/>
            </a:pPr>
            <a:r>
              <a:rPr lang="es-ES" sz="1200" b="1" dirty="0" smtClean="0"/>
              <a:t>Alcance: 14-38 </a:t>
            </a:r>
          </a:p>
          <a:p>
            <a:pPr lvl="1">
              <a:buFontTx/>
              <a:buChar char="-"/>
            </a:pPr>
            <a:r>
              <a:rPr lang="es-ES" sz="1200" b="1" dirty="0" smtClean="0"/>
              <a:t>Relación entre contenido esencial y principio de proporcionalidad: un debate abierto. </a:t>
            </a:r>
          </a:p>
          <a:p>
            <a:pPr lvl="1">
              <a:buFontTx/>
              <a:buChar char="-"/>
            </a:pPr>
            <a:endParaRPr lang="es-ES" sz="1200" b="1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-39655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7008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b="1" dirty="0" smtClean="0">
                <a:ea typeface="ＭＳ 明朝"/>
                <a:cs typeface="Times New Roman"/>
              </a:rPr>
              <a:t>-</a:t>
            </a:r>
            <a:r>
              <a:rPr lang="es-ES_tradnl" b="1" dirty="0" smtClean="0"/>
              <a:t>EL CONTRATO DESDE LOS DERECHOS-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55779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733256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IV.- RESTRICCIONES DE LOS DERECHOS FUNDAMENTALES</a:t>
            </a:r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>
                <a:ln/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 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0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IV</a:t>
            </a:r>
            <a:r>
              <a:rPr lang="es-ES" sz="2800" b="1" dirty="0">
                <a:ln/>
                <a:solidFill>
                  <a:schemeClr val="accent3"/>
                </a:solidFill>
              </a:rPr>
              <a:t>.- RESTRICCIONES DE LOS DERECHOS FUNDAMENTALES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>
              <a:buFontTx/>
              <a:buChar char="-"/>
            </a:pPr>
            <a:r>
              <a:rPr lang="es-ES_tradnl" sz="1600" b="1" dirty="0" smtClean="0"/>
              <a:t>Distinci</a:t>
            </a:r>
            <a:r>
              <a:rPr lang="es-ES_tradnl" sz="1600" b="1" dirty="0" smtClean="0"/>
              <a:t>ón: delimitación y restricción</a:t>
            </a:r>
            <a:r>
              <a:rPr lang="es-ES_tradnl" sz="1600" dirty="0" smtClean="0"/>
              <a:t>. </a:t>
            </a:r>
          </a:p>
          <a:p>
            <a:pPr marL="0" indent="0">
              <a:buNone/>
            </a:pPr>
            <a:endParaRPr lang="es-ES_tradnl" sz="1600" dirty="0" smtClean="0"/>
          </a:p>
          <a:p>
            <a:pPr>
              <a:buFontTx/>
              <a:buChar char="-"/>
            </a:pPr>
            <a:r>
              <a:rPr lang="es-ES_tradnl" sz="1600" b="1" dirty="0" smtClean="0"/>
              <a:t>Límites de los límites</a:t>
            </a:r>
            <a:r>
              <a:rPr lang="es-ES_tradnl" sz="1600" dirty="0" smtClean="0"/>
              <a:t>: contenido esencial y proporcionalidad.</a:t>
            </a:r>
          </a:p>
          <a:p>
            <a:pPr marL="0" indent="0">
              <a:buNone/>
            </a:pPr>
            <a:endParaRPr lang="es-ES_tradnl" sz="1600" dirty="0" smtClean="0"/>
          </a:p>
          <a:p>
            <a:pPr>
              <a:buFontTx/>
              <a:buChar char="-"/>
            </a:pPr>
            <a:r>
              <a:rPr lang="es-ES_tradnl" sz="1600" b="1" dirty="0" smtClean="0"/>
              <a:t>Principio de proporcionalidad y contrato de trabajo</a:t>
            </a:r>
          </a:p>
          <a:p>
            <a:pPr lvl="1">
              <a:buFontTx/>
              <a:buChar char="-"/>
            </a:pPr>
            <a:r>
              <a:rPr lang="es-ES_tradnl" sz="1200" dirty="0" smtClean="0"/>
              <a:t>Superación del juicio de ponderación</a:t>
            </a:r>
          </a:p>
          <a:p>
            <a:pPr lvl="1">
              <a:buFontTx/>
              <a:buChar char="-"/>
            </a:pPr>
            <a:r>
              <a:rPr lang="es-ES_tradnl" sz="1200" dirty="0" smtClean="0"/>
              <a:t>Descarte de “la estricta </a:t>
            </a:r>
            <a:r>
              <a:rPr lang="es-ES_tradnl" sz="1200" dirty="0" err="1" smtClean="0"/>
              <a:t>imprescindibilidad</a:t>
            </a:r>
            <a:r>
              <a:rPr lang="es-ES_tradnl" sz="1200" dirty="0" smtClean="0"/>
              <a:t>”. </a:t>
            </a:r>
          </a:p>
          <a:p>
            <a:pPr lvl="1">
              <a:buFontTx/>
              <a:buChar char="-"/>
            </a:pPr>
            <a:r>
              <a:rPr lang="es-ES_tradnl" sz="1200" dirty="0" smtClean="0"/>
              <a:t>El principio </a:t>
            </a:r>
            <a:r>
              <a:rPr lang="es-ES_tradnl" sz="1200" i="1" dirty="0" smtClean="0"/>
              <a:t>in </a:t>
            </a:r>
            <a:r>
              <a:rPr lang="es-ES_tradnl" sz="1200" i="1" dirty="0" err="1" smtClean="0"/>
              <a:t>diubio</a:t>
            </a:r>
            <a:r>
              <a:rPr lang="es-ES_tradnl" sz="1200" i="1" dirty="0" smtClean="0"/>
              <a:t> pro operario</a:t>
            </a:r>
          </a:p>
          <a:p>
            <a:pPr lvl="1">
              <a:buFontTx/>
              <a:buChar char="-"/>
            </a:pPr>
            <a:r>
              <a:rPr lang="es-ES_tradnl" sz="1200" dirty="0" smtClean="0"/>
              <a:t>El principio de acomodación razonable como variante de la proporcionalidad</a:t>
            </a:r>
          </a:p>
          <a:p>
            <a:pPr lvl="1">
              <a:buFontTx/>
              <a:buChar char="-"/>
            </a:pPr>
            <a:r>
              <a:rPr lang="es-ES_tradnl" sz="1200" dirty="0" smtClean="0"/>
              <a:t>Ejemplos de la proporcionalidad normada: teoría gradualista, el test de “idoneidad razonable” del TS en los despidos objetivos. </a:t>
            </a:r>
            <a:endParaRPr lang="es-ES_tradnl" sz="1200" dirty="0"/>
          </a:p>
          <a:p>
            <a:pPr marL="457200" lvl="1" indent="0">
              <a:buNone/>
            </a:pPr>
            <a:endParaRPr lang="es-ES_tradnl" sz="1200" dirty="0" smtClean="0"/>
          </a:p>
          <a:p>
            <a:pPr>
              <a:buFontTx/>
              <a:buChar char="-"/>
            </a:pPr>
            <a:r>
              <a:rPr lang="es-ES_tradnl" sz="1600" b="1" dirty="0" smtClean="0"/>
              <a:t>El principio de proporcionalidad</a:t>
            </a:r>
            <a:r>
              <a:rPr lang="es-ES_tradnl" sz="1600" dirty="0" smtClean="0"/>
              <a:t>: es el criterio de solución de todos los supuestos de colisión de DDFF en el seno del contrato de trabajo en que no haya norma legal o habiéndola sea insuficiente para solventar el caso concreto. </a:t>
            </a:r>
          </a:p>
          <a:p>
            <a:pPr marL="914400" lvl="2" indent="0">
              <a:buNone/>
            </a:pPr>
            <a:endParaRPr lang="es-ES_tradnl" sz="800" dirty="0" smtClean="0"/>
          </a:p>
          <a:p>
            <a:pPr marL="457200" lvl="1" indent="0">
              <a:buNone/>
            </a:pPr>
            <a:endParaRPr lang="es-ES_tradnl" sz="12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8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IV</a:t>
            </a:r>
            <a:r>
              <a:rPr lang="es-ES" sz="2800" b="1" dirty="0">
                <a:ln/>
                <a:solidFill>
                  <a:schemeClr val="accent3"/>
                </a:solidFill>
              </a:rPr>
              <a:t>.- RESTRICCIONES DE LOS DERECHOS FUNDAMENTALES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_tradnl" sz="1600" b="1" dirty="0" smtClean="0">
                <a:ea typeface="ＭＳ 明朝"/>
                <a:cs typeface="Times New Roman"/>
              </a:rPr>
              <a:t> LOS L</a:t>
            </a:r>
            <a:r>
              <a:rPr lang="es-ES_tradnl" sz="1600" b="1" dirty="0" smtClean="0">
                <a:ea typeface="ＭＳ 明朝"/>
                <a:cs typeface="Times New Roman"/>
              </a:rPr>
              <a:t>ÍMITES “ESPECÍFICOS” DE LOS DDFF EN LAS RELACIONES LABORALES.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Autonomía de la voluntad, buena fe y abuso de derecho ¿límites específicos?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Autonomía de la voluntad es el ejercicio de la libertad individual que colisiona con otros DDFF.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Buena fe: indeterminación,  hipertrofia, desequilibrio.  No es límite adicional. Es parte del principio de proporcionalidad.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Abuso de derecho: No es límite adicional.  Proporcionalidad en sentido estricto </a:t>
            </a:r>
            <a:endParaRPr lang="es-ES_tradnl" sz="1600" b="1" dirty="0">
              <a:ea typeface="ＭＳ 明朝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dirty="0" smtClean="0"/>
          </a:p>
          <a:p>
            <a:pPr marL="914400" lvl="2" indent="0">
              <a:buNone/>
            </a:pPr>
            <a:endParaRPr lang="es-ES_tradnl" sz="800" dirty="0" smtClean="0"/>
          </a:p>
          <a:p>
            <a:pPr marL="457200" lvl="1" indent="0">
              <a:buNone/>
            </a:pPr>
            <a:endParaRPr lang="es-ES_tradnl" sz="12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0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IV</a:t>
            </a:r>
            <a:r>
              <a:rPr lang="es-ES" sz="2800" b="1" dirty="0">
                <a:ln/>
                <a:solidFill>
                  <a:schemeClr val="accent3"/>
                </a:solidFill>
              </a:rPr>
              <a:t>.- RESTRICCIONES DE LOS DERECHOS FUNDAMENTALES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_tradnl" sz="1600" b="1" dirty="0" smtClean="0">
                <a:ea typeface="ＭＳ 明朝"/>
                <a:cs typeface="Times New Roman"/>
              </a:rPr>
              <a:t>LOS DDFF DE LOS TRABAJADORE/AS COMO L</a:t>
            </a:r>
            <a:r>
              <a:rPr lang="es-ES_tradnl" sz="1600" b="1" dirty="0" smtClean="0">
                <a:ea typeface="ＭＳ 明朝"/>
                <a:cs typeface="Times New Roman"/>
              </a:rPr>
              <a:t>ÍMITES A LOS PODERES EMPRESARIALES.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La libertad de empresa y el derecho al trabajo como células madre de la colisión de DDFF en la relación laboral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La libertad de empresa y su contenido esencial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 smtClean="0">
                <a:ea typeface="ＭＳ 明朝"/>
                <a:cs typeface="Times New Roman"/>
              </a:rPr>
              <a:t>DDFF que limitan transversalmente la libertad de empresa. Derechos colectivos, prohibición de discriminación, ¿protección de datos?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dirty="0" smtClean="0"/>
          </a:p>
          <a:p>
            <a:pPr marL="914400" lvl="2" indent="0">
              <a:buNone/>
            </a:pPr>
            <a:endParaRPr lang="es-ES_tradnl" sz="800" dirty="0" smtClean="0"/>
          </a:p>
          <a:p>
            <a:pPr marL="457200" lvl="1" indent="0">
              <a:buNone/>
            </a:pPr>
            <a:endParaRPr lang="es-ES_tradnl" sz="12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5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IV</a:t>
            </a:r>
            <a:r>
              <a:rPr lang="es-ES" sz="2800" b="1" dirty="0">
                <a:ln/>
                <a:solidFill>
                  <a:schemeClr val="accent3"/>
                </a:solidFill>
              </a:rPr>
              <a:t>.- RESTRICCIONES DE LOS DERECHOS FUNDAMENTALES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_tradnl" sz="1600" b="1" dirty="0" smtClean="0">
                <a:ea typeface="ＭＳ 明朝"/>
                <a:cs typeface="Times New Roman"/>
              </a:rPr>
              <a:t> </a:t>
            </a:r>
            <a:r>
              <a:rPr lang="es-ES_tradnl" sz="1600" b="1" dirty="0" smtClean="0">
                <a:ea typeface="ＭＳ 明朝"/>
                <a:cs typeface="Times New Roman"/>
              </a:rPr>
              <a:t>DDFF </a:t>
            </a:r>
            <a:r>
              <a:rPr lang="es-ES_tradnl" sz="1600" b="1" dirty="0">
                <a:ea typeface="ＭＳ 明朝"/>
                <a:cs typeface="Times New Roman"/>
              </a:rPr>
              <a:t>que limitan la libertad de empresa en cada una de las fases.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>
                <a:ea typeface="ＭＳ 明朝"/>
                <a:cs typeface="Times New Roman"/>
              </a:rPr>
              <a:t>Inicio de la empresa y límites a la libertad de contratación.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600" b="1" dirty="0">
                <a:ea typeface="ＭＳ 明朝"/>
                <a:cs typeface="Times New Roman"/>
              </a:rPr>
              <a:t>Desarrollo y funcionamiento de la empresa: </a:t>
            </a:r>
            <a:endParaRPr lang="es-ES_tradnl" sz="1600" b="1" dirty="0" smtClean="0">
              <a:ea typeface="ＭＳ 明朝"/>
              <a:cs typeface="Times New Roman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200" b="1" dirty="0">
                <a:ea typeface="ＭＳ 明朝"/>
                <a:cs typeface="Times New Roman"/>
              </a:rPr>
              <a:t>P</a:t>
            </a:r>
            <a:r>
              <a:rPr lang="es-ES_tradnl" sz="1200" b="1" dirty="0" smtClean="0">
                <a:ea typeface="ＭＳ 明朝"/>
                <a:cs typeface="Times New Roman"/>
              </a:rPr>
              <a:t>oder </a:t>
            </a:r>
            <a:r>
              <a:rPr lang="es-ES_tradnl" sz="1200" b="1" dirty="0">
                <a:ea typeface="ＭＳ 明朝"/>
                <a:cs typeface="Times New Roman"/>
              </a:rPr>
              <a:t>de auto </a:t>
            </a:r>
            <a:r>
              <a:rPr lang="es-ES_tradnl" sz="1200" b="1" dirty="0" smtClean="0">
                <a:ea typeface="ＭＳ 明朝"/>
                <a:cs typeface="Times New Roman"/>
              </a:rPr>
              <a:t>organización: externalizaci</a:t>
            </a:r>
            <a:r>
              <a:rPr lang="es-ES_tradnl" sz="1200" b="1" dirty="0" smtClean="0">
                <a:ea typeface="ＭＳ 明朝"/>
                <a:cs typeface="Times New Roman"/>
              </a:rPr>
              <a:t>ón y prevención de riesgos laborales</a:t>
            </a:r>
            <a:endParaRPr lang="es-ES_tradnl" sz="1200" b="1" dirty="0" smtClean="0">
              <a:ea typeface="ＭＳ 明朝"/>
              <a:cs typeface="Times New Roman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200" b="1" dirty="0">
                <a:ea typeface="ＭＳ 明朝"/>
                <a:cs typeface="Times New Roman"/>
              </a:rPr>
              <a:t>L</a:t>
            </a:r>
            <a:r>
              <a:rPr lang="es-ES_tradnl" sz="1200" b="1" dirty="0" smtClean="0">
                <a:ea typeface="ＭＳ 明朝"/>
                <a:cs typeface="Times New Roman"/>
              </a:rPr>
              <a:t>ibertad </a:t>
            </a:r>
            <a:r>
              <a:rPr lang="es-ES_tradnl" sz="1200" b="1" dirty="0">
                <a:ea typeface="ＭＳ 明朝"/>
                <a:cs typeface="Times New Roman"/>
              </a:rPr>
              <a:t>de elegir </a:t>
            </a:r>
            <a:r>
              <a:rPr lang="es-ES_tradnl" sz="1200" b="1" dirty="0" smtClean="0">
                <a:ea typeface="ＭＳ 明朝"/>
                <a:cs typeface="Times New Roman"/>
              </a:rPr>
              <a:t>mercado: informaci</a:t>
            </a:r>
            <a:r>
              <a:rPr lang="es-ES_tradnl" sz="1200" b="1" dirty="0" smtClean="0">
                <a:ea typeface="ＭＳ 明朝"/>
                <a:cs typeface="Times New Roman"/>
              </a:rPr>
              <a:t>ón y consulta y prevención de riesgos</a:t>
            </a:r>
            <a:endParaRPr lang="es-ES_tradnl" sz="1200" b="1" dirty="0" smtClean="0">
              <a:ea typeface="ＭＳ 明朝"/>
              <a:cs typeface="Times New Roman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200" b="1" dirty="0">
                <a:ea typeface="ＭＳ 明朝"/>
                <a:cs typeface="Times New Roman"/>
              </a:rPr>
              <a:t>P</a:t>
            </a:r>
            <a:r>
              <a:rPr lang="es-ES_tradnl" sz="1200" b="1" dirty="0" smtClean="0">
                <a:ea typeface="ＭＳ 明朝"/>
                <a:cs typeface="Times New Roman"/>
              </a:rPr>
              <a:t>oder </a:t>
            </a:r>
            <a:r>
              <a:rPr lang="es-ES_tradnl" sz="1200" b="1" dirty="0">
                <a:ea typeface="ＭＳ 明朝"/>
                <a:cs typeface="Times New Roman"/>
              </a:rPr>
              <a:t>de </a:t>
            </a:r>
            <a:r>
              <a:rPr lang="es-ES_tradnl" sz="1200" b="1" dirty="0" smtClean="0">
                <a:ea typeface="ＭＳ 明朝"/>
                <a:cs typeface="Times New Roman"/>
              </a:rPr>
              <a:t>dirección: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>
                <a:ea typeface="ＭＳ 明朝"/>
                <a:cs typeface="Times New Roman"/>
              </a:rPr>
              <a:t>E</a:t>
            </a:r>
            <a:r>
              <a:rPr lang="es-ES_tradnl" sz="1000" b="1" dirty="0" smtClean="0">
                <a:ea typeface="ＭＳ 明朝"/>
                <a:cs typeface="Times New Roman"/>
              </a:rPr>
              <a:t>specificación,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i="1" dirty="0" err="1" smtClean="0">
                <a:ea typeface="ＭＳ 明朝"/>
                <a:cs typeface="Times New Roman"/>
              </a:rPr>
              <a:t>ius</a:t>
            </a:r>
            <a:r>
              <a:rPr lang="es-ES_tradnl" sz="1000" b="1" i="1" dirty="0" smtClean="0">
                <a:ea typeface="ＭＳ 明朝"/>
                <a:cs typeface="Times New Roman"/>
              </a:rPr>
              <a:t> </a:t>
            </a:r>
            <a:r>
              <a:rPr lang="es-ES_tradnl" sz="1000" b="1" i="1" dirty="0" err="1">
                <a:ea typeface="ＭＳ 明朝"/>
                <a:cs typeface="Times New Roman"/>
              </a:rPr>
              <a:t>variandi</a:t>
            </a:r>
            <a:r>
              <a:rPr lang="es-ES_tradnl" sz="1000" b="1" dirty="0">
                <a:ea typeface="ＭＳ 明朝"/>
                <a:cs typeface="Times New Roman"/>
              </a:rPr>
              <a:t>, </a:t>
            </a:r>
            <a:endParaRPr lang="es-ES_tradnl" sz="1000" b="1" dirty="0" smtClean="0">
              <a:ea typeface="ＭＳ 明朝"/>
              <a:cs typeface="Times New Roman"/>
            </a:endParaRP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Retribución.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200" b="1" dirty="0">
                <a:ea typeface="ＭＳ 明朝"/>
                <a:cs typeface="Times New Roman"/>
              </a:rPr>
              <a:t>P</a:t>
            </a:r>
            <a:r>
              <a:rPr lang="es-ES_tradnl" sz="1200" b="1" dirty="0" smtClean="0">
                <a:ea typeface="ＭＳ 明朝"/>
                <a:cs typeface="Times New Roman"/>
              </a:rPr>
              <a:t>oder </a:t>
            </a:r>
            <a:r>
              <a:rPr lang="es-ES_tradnl" sz="1200" b="1" dirty="0">
                <a:ea typeface="ＭＳ 明朝"/>
                <a:cs typeface="Times New Roman"/>
              </a:rPr>
              <a:t>disciplinario y despido: </a:t>
            </a:r>
            <a:endParaRPr lang="es-ES_tradnl" sz="1200" b="1" dirty="0" smtClean="0">
              <a:ea typeface="ＭＳ 明朝"/>
              <a:cs typeface="Times New Roman"/>
            </a:endParaRP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Naturaleza de la potestad sancionadora_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>
                <a:ea typeface="ＭＳ 明朝"/>
                <a:cs typeface="Times New Roman"/>
              </a:rPr>
              <a:t>E</a:t>
            </a:r>
            <a:r>
              <a:rPr lang="es-ES_tradnl" sz="1000" b="1" dirty="0" smtClean="0">
                <a:ea typeface="ＭＳ 明朝"/>
                <a:cs typeface="Times New Roman"/>
              </a:rPr>
              <a:t>l </a:t>
            </a:r>
            <a:r>
              <a:rPr lang="es-ES_tradnl" sz="1000" b="1" dirty="0" err="1">
                <a:ea typeface="ＭＳ 明朝"/>
                <a:cs typeface="Times New Roman"/>
              </a:rPr>
              <a:t>dº</a:t>
            </a:r>
            <a:r>
              <a:rPr lang="es-ES_tradnl" sz="1000" b="1" dirty="0">
                <a:ea typeface="ＭＳ 明朝"/>
                <a:cs typeface="Times New Roman"/>
              </a:rPr>
              <a:t> a no ser despedido sin justa </a:t>
            </a:r>
            <a:r>
              <a:rPr lang="es-ES_tradnl" sz="1000" b="1" dirty="0" smtClean="0">
                <a:ea typeface="ＭＳ 明朝"/>
                <a:cs typeface="Times New Roman"/>
              </a:rPr>
              <a:t>causa: el despido sin causa y la nulidad.  Distinci</a:t>
            </a:r>
            <a:r>
              <a:rPr lang="es-ES_tradnl" sz="1000" b="1" dirty="0" smtClean="0">
                <a:ea typeface="ＭＳ 明朝"/>
                <a:cs typeface="Times New Roman"/>
              </a:rPr>
              <a:t>ón entre prohibición de despido sin justa causa (art.35 CE) y derecho a una protección eficaz frente al despido (art.30 CDFUE) </a:t>
            </a:r>
            <a:r>
              <a:rPr lang="es-ES_tradnl" sz="1000" b="1" dirty="0" smtClean="0">
                <a:ea typeface="ＭＳ 明朝"/>
                <a:cs typeface="Times New Roman"/>
              </a:rPr>
              <a:t> 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Nulidad del despido con vulneraci</a:t>
            </a:r>
            <a:r>
              <a:rPr lang="es-ES_tradnl" sz="1000" b="1" dirty="0" smtClean="0">
                <a:ea typeface="ＭＳ 明朝"/>
                <a:cs typeface="Times New Roman"/>
              </a:rPr>
              <a:t>ón de DDFF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Teoría </a:t>
            </a:r>
            <a:r>
              <a:rPr lang="es-ES_tradnl" sz="1000" b="1" dirty="0" err="1" smtClean="0">
                <a:ea typeface="ＭＳ 明朝"/>
                <a:cs typeface="Times New Roman"/>
              </a:rPr>
              <a:t>graudalista</a:t>
            </a:r>
            <a:r>
              <a:rPr lang="es-ES_tradnl" sz="1000" b="1" dirty="0" smtClean="0">
                <a:ea typeface="ＭＳ 明朝"/>
                <a:cs typeface="Times New Roman"/>
              </a:rPr>
              <a:t> y principio de </a:t>
            </a:r>
            <a:r>
              <a:rPr lang="es-ES_tradnl" sz="1000" b="1" dirty="0" err="1" smtClean="0">
                <a:ea typeface="ＭＳ 明朝"/>
                <a:cs typeface="Times New Roman"/>
              </a:rPr>
              <a:t>proporcinoalidad</a:t>
            </a:r>
            <a:r>
              <a:rPr lang="es-ES_tradnl" sz="1000" b="1" dirty="0" smtClean="0">
                <a:ea typeface="ＭＳ 明朝"/>
                <a:cs typeface="Times New Roman"/>
              </a:rPr>
              <a:t>: la evitación del efecto desaliento.</a:t>
            </a:r>
            <a:endParaRPr lang="es-ES_tradnl" sz="1000" b="1" dirty="0" smtClean="0">
              <a:ea typeface="ＭＳ 明朝"/>
              <a:cs typeface="Times New Roman"/>
            </a:endParaRP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s-ES_tradnl" sz="1000" b="1" dirty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dirty="0" smtClean="0"/>
          </a:p>
          <a:p>
            <a:pPr marL="914400" lvl="2" indent="0">
              <a:buNone/>
            </a:pPr>
            <a:endParaRPr lang="es-ES_tradnl" sz="800" dirty="0" smtClean="0"/>
          </a:p>
          <a:p>
            <a:pPr marL="457200" lvl="1" indent="0">
              <a:buNone/>
            </a:pPr>
            <a:endParaRPr lang="es-ES_tradnl" sz="12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SUMARIO</a:t>
            </a: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64488" cy="4525938"/>
          </a:xfrm>
        </p:spPr>
        <p:txBody>
          <a:bodyPr/>
          <a:lstStyle/>
          <a:p>
            <a:pPr marL="0" indent="0">
              <a:buNone/>
            </a:pPr>
            <a:r>
              <a:rPr lang="es-ES_tradnl" sz="1600" b="1" dirty="0" smtClean="0"/>
              <a:t> </a:t>
            </a:r>
            <a:r>
              <a:rPr lang="es-ES_tradnl" sz="1200" b="1" dirty="0" smtClean="0"/>
              <a:t>I</a:t>
            </a:r>
            <a:r>
              <a:rPr lang="es-ES_tradnl" sz="1200" b="1" dirty="0"/>
              <a:t>.- LOS DERECHOS FUNDAMENTALES:  CONCEPTO Y CARACTERES.</a:t>
            </a:r>
            <a:endParaRPr lang="es-ES" sz="1200" b="1" dirty="0"/>
          </a:p>
          <a:p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II</a:t>
            </a:r>
            <a:r>
              <a:rPr lang="es-ES_tradnl" sz="1200" b="1" dirty="0"/>
              <a:t>.- EL CONTRATO DE TRABAJO: CONCEPTO, CARACTERES Y FUNCIONES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III</a:t>
            </a:r>
            <a:r>
              <a:rPr lang="es-ES_tradnl" sz="1200" b="1" dirty="0"/>
              <a:t>.- RELACIÓN ENTRE LOS DERECHOS FUNDAMENTALES Y EL CONTRATO DE TRABAJO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IV</a:t>
            </a:r>
            <a:r>
              <a:rPr lang="es-ES_tradnl" sz="1200" b="1" dirty="0"/>
              <a:t>.- LAS RESTRICCIONES DE LOS DERECHOS FUNDAMENTALES  Y EL CONTRATO DE TRABAJO.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V</a:t>
            </a:r>
            <a:r>
              <a:rPr lang="es-ES_tradnl" sz="1200" b="1" dirty="0"/>
              <a:t>.- ORÍGENES Y EVOLUCIÓN DEL CONTRATO DE TRABAJO Y SU RELACIÓN CON LOS DERECHOS FUNDAMENTALES.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VI</a:t>
            </a:r>
            <a:r>
              <a:rPr lang="es-ES_tradnl" sz="1200" b="1" dirty="0"/>
              <a:t>.- CLASIFICACIÓN DE LOS DERECHOS FUNDAMENTALES EN RELACIÓN AL CONTRATO DE </a:t>
            </a:r>
            <a:r>
              <a:rPr lang="es-ES_tradnl" sz="1200" b="1" dirty="0" smtClean="0"/>
              <a:t>TRABAJO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VII</a:t>
            </a:r>
            <a:r>
              <a:rPr lang="es-ES_tradnl" sz="1200" b="1" dirty="0"/>
              <a:t>.- LAS FUENTES DE LOS DERECHOS FUNDAMENTALES: NIVEL INTERNACIONAL Y NIVEL NACIONAL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VIII</a:t>
            </a:r>
            <a:r>
              <a:rPr lang="es-ES_tradnl" sz="1200" b="1" dirty="0"/>
              <a:t>.- FUNDAMENTO DE LOS DERECHOS FUNDAMENTALES EN LAS RELACIONES LABORALES: EL TRABAJO DECENTE Y LA DIGNIDAD DEL TRABAJADOR </a:t>
            </a:r>
            <a:endParaRPr lang="es-ES_tradnl" sz="1200" b="1" dirty="0" smtClean="0"/>
          </a:p>
          <a:p>
            <a:pPr marL="0" indent="0">
              <a:buNone/>
            </a:pPr>
            <a:endParaRPr lang="es-ES" sz="1200" b="1" dirty="0"/>
          </a:p>
          <a:p>
            <a:pPr marL="0" indent="0">
              <a:buNone/>
            </a:pPr>
            <a:r>
              <a:rPr lang="es-ES_tradnl" sz="1200" b="1" dirty="0"/>
              <a:t>IX.- LA INTERPRETACIÓN DE LOS DERECHOS FUNDAMENTALES Y EL CONTRATO DE TRABAJO.</a:t>
            </a:r>
            <a:endParaRPr lang="es-ES" sz="1200" b="1" dirty="0"/>
          </a:p>
          <a:p>
            <a:pPr marL="0" indent="0">
              <a:buNone/>
            </a:pP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 smtClean="0"/>
              <a:t>X</a:t>
            </a:r>
            <a:r>
              <a:rPr lang="es-ES_tradnl" sz="1200" b="1" dirty="0"/>
              <a:t>.- GARANTÍAS DE LOS DERECHOS FUNDAMENTALES Y CONTRATO DE TRABAJO</a:t>
            </a:r>
            <a:r>
              <a:rPr lang="es-ES_tradnl" sz="1200" b="1" dirty="0" smtClean="0"/>
              <a:t>.</a:t>
            </a:r>
          </a:p>
          <a:p>
            <a:pPr marL="0" indent="0">
              <a:buNone/>
            </a:pPr>
            <a:endParaRPr lang="es-ES" sz="1200" b="1" dirty="0"/>
          </a:p>
          <a:p>
            <a:pPr marL="0" indent="0">
              <a:buNone/>
            </a:pPr>
            <a:r>
              <a:rPr lang="es-ES_tradnl" sz="1200" b="1" dirty="0"/>
              <a:t>XI.-SUSPENSIÓN DE LOS DERECHOS FUNDAMENTALES</a:t>
            </a:r>
            <a:endParaRPr lang="es-ES" sz="12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348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IV</a:t>
            </a:r>
            <a:r>
              <a:rPr lang="es-ES" sz="2800" b="1" dirty="0">
                <a:ln/>
                <a:solidFill>
                  <a:schemeClr val="accent3"/>
                </a:solidFill>
              </a:rPr>
              <a:t>.- RESTRICCIONES DE LOS DERECHOS FUNDAMENTALES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_tradnl" sz="1600" b="1" dirty="0" smtClean="0">
                <a:ea typeface="ＭＳ 明朝"/>
                <a:cs typeface="Times New Roman"/>
              </a:rPr>
              <a:t> </a:t>
            </a:r>
            <a:endParaRPr lang="es-ES_tradnl" sz="1600" b="1" dirty="0">
              <a:ea typeface="ＭＳ 明朝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_tradnl" sz="1600" b="1" dirty="0">
                <a:ea typeface="ＭＳ 明朝"/>
                <a:cs typeface="Times New Roman"/>
              </a:rPr>
              <a:t>Desarrollo y funcionamiento de la empresa: </a:t>
            </a:r>
            <a:endParaRPr lang="es-ES_tradnl" sz="1600" b="1" dirty="0" smtClean="0">
              <a:ea typeface="ＭＳ 明朝"/>
              <a:cs typeface="Times New Roman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200" b="1" dirty="0" smtClean="0">
                <a:ea typeface="ＭＳ 明朝"/>
                <a:cs typeface="Times New Roman"/>
              </a:rPr>
              <a:t>Poder de vigilancia y control: la prueba il</a:t>
            </a:r>
            <a:r>
              <a:rPr lang="es-ES_tradnl" sz="1200" b="1" dirty="0" smtClean="0">
                <a:ea typeface="ＭＳ 明朝"/>
                <a:cs typeface="Times New Roman"/>
              </a:rPr>
              <a:t>ícita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_tradnl" sz="1400" b="1" dirty="0" smtClean="0">
                <a:ea typeface="ＭＳ 明朝"/>
                <a:cs typeface="Times New Roman"/>
              </a:rPr>
              <a:t>Terminación de la empresa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400" b="1" dirty="0" smtClean="0">
                <a:ea typeface="ＭＳ 明朝"/>
                <a:cs typeface="Times New Roman"/>
              </a:rPr>
              <a:t>Causalidad del despido y control judicial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400" b="1" dirty="0" smtClean="0">
                <a:ea typeface="ＭＳ 明朝"/>
                <a:cs typeface="Times New Roman"/>
              </a:rPr>
              <a:t>Cuestiones comunes a despido colectivo e individual: causa, conexión de funcionalidad y proporcionalidad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400" b="1" dirty="0" smtClean="0">
                <a:ea typeface="ＭＳ 明朝"/>
                <a:cs typeface="Times New Roman"/>
              </a:rPr>
              <a:t>Despido y juicio de proporcionalidad: 	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Fin constitucionalmente legítimo</a:t>
            </a:r>
            <a:r>
              <a:rPr lang="es-ES_tradnl" sz="1000" dirty="0" smtClean="0">
                <a:ea typeface="ＭＳ 明朝"/>
                <a:cs typeface="Times New Roman"/>
              </a:rPr>
              <a:t>: defensa de la productividad vs Prohibición de dumping social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Idoneidad del despido: </a:t>
            </a:r>
            <a:r>
              <a:rPr lang="es-ES_tradnl" sz="1000" dirty="0" smtClean="0">
                <a:ea typeface="ＭＳ 明朝"/>
                <a:cs typeface="Times New Roman"/>
              </a:rPr>
              <a:t>criterio legislativo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Necesidad del despido: </a:t>
            </a:r>
            <a:r>
              <a:rPr lang="es-ES_tradnl" sz="1000" dirty="0" smtClean="0">
                <a:ea typeface="ＭＳ 明朝"/>
                <a:cs typeface="Times New Roman"/>
              </a:rPr>
              <a:t>la conexión de funcionalidad: trabajadores despedidos, número de despidos, criterios de selección, alternativas en la flexibilidad interna. 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_tradnl" sz="1000" b="1" dirty="0" smtClean="0">
                <a:ea typeface="ＭＳ 明朝"/>
                <a:cs typeface="Times New Roman"/>
              </a:rPr>
              <a:t>Proporcionalidad del despido: no juicios de oportunidad, ponderación de sacrificios y beneficios: el número de despidos y su impacto en el proyecto empresarial. 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s-ES_tradnl" sz="1000" b="1" dirty="0" smtClean="0">
              <a:ea typeface="ＭＳ 明朝"/>
              <a:cs typeface="Times New Roman"/>
            </a:endParaRPr>
          </a:p>
          <a:p>
            <a:pPr lvl="2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s-ES_tradnl" sz="1000" b="1" dirty="0">
              <a:ea typeface="ＭＳ 明朝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s-ES_tradnl" sz="1600" b="1" dirty="0" smtClean="0">
              <a:ea typeface="ＭＳ 明朝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1600" dirty="0" smtClean="0"/>
          </a:p>
          <a:p>
            <a:pPr marL="914400" lvl="2" indent="0">
              <a:buNone/>
            </a:pPr>
            <a:endParaRPr lang="es-ES_tradnl" sz="800" dirty="0" smtClean="0"/>
          </a:p>
          <a:p>
            <a:pPr marL="457200" lvl="1" indent="0">
              <a:buNone/>
            </a:pPr>
            <a:endParaRPr lang="es-ES_tradnl" sz="12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2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V.- ORÍGENES Y EVOLUCIÓN DEL CONTRATO DE TRABAJO Y LOS DDFF</a:t>
            </a:r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>
                <a:ln/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 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V.- ORÍGENES Y EVOLUCIÓN DEL CONTRATO DE TRABAJO Y LOS DDFF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>
              <a:buFontTx/>
              <a:buChar char="-"/>
            </a:pPr>
            <a:r>
              <a:rPr lang="es-ES_tradnl" sz="1600" dirty="0" smtClean="0"/>
              <a:t>Historia de trabajo, derecho y dignidad. </a:t>
            </a:r>
          </a:p>
          <a:p>
            <a:pPr marL="0" indent="0">
              <a:buNone/>
            </a:pPr>
            <a:endParaRPr lang="es-ES_tradnl" sz="1600" dirty="0" smtClean="0"/>
          </a:p>
          <a:p>
            <a:pPr>
              <a:buFontTx/>
              <a:buChar char="-"/>
            </a:pPr>
            <a:r>
              <a:rPr lang="es-ES_tradnl" sz="1600" dirty="0" smtClean="0"/>
              <a:t>Los DDFF nacen en el S XVIII y el </a:t>
            </a:r>
            <a:r>
              <a:rPr lang="es-ES_tradnl" sz="1600" dirty="0" err="1" smtClean="0"/>
              <a:t>Dº</a:t>
            </a:r>
            <a:r>
              <a:rPr lang="es-ES_tradnl" sz="1600" dirty="0" smtClean="0"/>
              <a:t> del Trabajo en el S XIX.</a:t>
            </a:r>
          </a:p>
          <a:p>
            <a:pPr>
              <a:buFontTx/>
              <a:buChar char="-"/>
            </a:pP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smtClean="0"/>
              <a:t>El trabajo como instituci</a:t>
            </a:r>
            <a:r>
              <a:rPr lang="es-ES_tradnl" sz="1600" dirty="0" smtClean="0"/>
              <a:t>ón social y su regulación por el Derecho.</a:t>
            </a:r>
          </a:p>
          <a:p>
            <a:pPr>
              <a:buFontTx/>
              <a:buChar char="-"/>
            </a:pP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smtClean="0"/>
              <a:t>Desde la Antigüedad Clásica hasta el S XXI: modos de producción, trabajo y dignidad.  Empieza su confluencia en el S XX: el trabajo no es una mercancía (OIT).</a:t>
            </a:r>
          </a:p>
          <a:p>
            <a:pPr>
              <a:buFontTx/>
              <a:buChar char="-"/>
            </a:pP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smtClean="0"/>
              <a:t>Evolución: delitos, libertades y derechos (ej. La Huelga). La historia de los DDHH en el trabajo es una lucha por humanizar las relaciones laborales.</a:t>
            </a:r>
          </a:p>
          <a:p>
            <a:pPr>
              <a:buFontTx/>
              <a:buChar char="-"/>
            </a:pP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smtClean="0"/>
              <a:t>El papel del Estado: ¿guardián de los derechos o guardián de los mercados?</a:t>
            </a: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3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VI.- CLASIFICACIÓN DE LOS DDFF </a:t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 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VI.</a:t>
            </a:r>
            <a:r>
              <a:rPr lang="es-ES" sz="2800" b="1" dirty="0">
                <a:ln/>
                <a:solidFill>
                  <a:schemeClr val="accent3"/>
                </a:solidFill>
              </a:rPr>
              <a:t>- 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CLASIFICACIÓN DE LOS DDFF </a:t>
            </a: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b="1" dirty="0" smtClean="0">
                <a:ea typeface="ＭＳ 明朝"/>
                <a:cs typeface="Times New Roman"/>
              </a:rPr>
              <a:t>NIVEL INTERNACIONAL</a:t>
            </a:r>
          </a:p>
          <a:p>
            <a:pPr>
              <a:buFontTx/>
              <a:buChar char="-"/>
            </a:pPr>
            <a:r>
              <a:rPr lang="es-ES_tradnl" sz="1600" dirty="0" smtClean="0"/>
              <a:t>DDHH LABORALES: libertad sindical, huelga, trabajo, seguridad social.</a:t>
            </a: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smtClean="0"/>
              <a:t>DDHH EMPRESARIALES: libertad empresa, propiedad</a:t>
            </a:r>
            <a:endParaRPr lang="es-ES_tradnl" sz="1600" dirty="0"/>
          </a:p>
          <a:p>
            <a:pPr>
              <a:buFontTx/>
              <a:buChar char="-"/>
            </a:pPr>
            <a:r>
              <a:rPr lang="es-ES_tradnl" sz="1600" dirty="0" smtClean="0"/>
              <a:t>DDHH BILATERALES: negociaci</a:t>
            </a:r>
            <a:r>
              <a:rPr lang="es-ES_tradnl" sz="1600" dirty="0" smtClean="0"/>
              <a:t>ón colectiva</a:t>
            </a:r>
            <a:endParaRPr lang="es-ES_tradnl" sz="1600" dirty="0" smtClean="0"/>
          </a:p>
          <a:p>
            <a:pPr>
              <a:buFontTx/>
              <a:buChar char="-"/>
            </a:pPr>
            <a:r>
              <a:rPr lang="es-ES_tradnl" sz="1600" dirty="0" smtClean="0"/>
              <a:t>DDHH GENERALES:</a:t>
            </a:r>
            <a:r>
              <a:rPr lang="es-ES_tradnl" sz="1600" dirty="0"/>
              <a:t> </a:t>
            </a:r>
            <a:r>
              <a:rPr lang="es-ES_tradnl" sz="1600" dirty="0" smtClean="0"/>
              <a:t>vida, integridad f</a:t>
            </a:r>
            <a:r>
              <a:rPr lang="es-ES_tradnl" sz="1600" dirty="0" smtClean="0"/>
              <a:t>ísica, salud </a:t>
            </a:r>
            <a:r>
              <a:rPr lang="es-ES_tradnl" sz="1600" dirty="0" smtClean="0"/>
              <a:t> </a:t>
            </a:r>
            <a:endParaRPr lang="es-ES" sz="1600" b="1" dirty="0">
              <a:ea typeface="ＭＳ 明朝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b="1" dirty="0" smtClean="0">
                <a:ea typeface="ＭＳ 明朝"/>
                <a:cs typeface="Times New Roman"/>
              </a:rPr>
              <a:t>NIVEL NACIONAL</a:t>
            </a:r>
            <a:endParaRPr lang="es-ES" sz="1600" b="1" dirty="0">
              <a:ea typeface="ＭＳ 明朝"/>
              <a:cs typeface="Times New Roman"/>
            </a:endParaRPr>
          </a:p>
          <a:p>
            <a:pPr>
              <a:buFontTx/>
              <a:buChar char="-"/>
            </a:pPr>
            <a:r>
              <a:rPr lang="es-ES_tradnl" sz="1600" dirty="0" smtClean="0"/>
              <a:t>DDFF LABORALES</a:t>
            </a:r>
          </a:p>
          <a:p>
            <a:pPr>
              <a:buFontTx/>
              <a:buChar char="-"/>
            </a:pPr>
            <a:r>
              <a:rPr lang="es-ES_tradnl" sz="1600" dirty="0" smtClean="0"/>
              <a:t>DDFF EMPRESARIALES</a:t>
            </a:r>
          </a:p>
          <a:p>
            <a:pPr>
              <a:buFontTx/>
              <a:buChar char="-"/>
            </a:pPr>
            <a:r>
              <a:rPr lang="es-ES_tradnl" sz="1600" dirty="0" smtClean="0"/>
              <a:t>DDFF BILATERALES</a:t>
            </a:r>
          </a:p>
          <a:p>
            <a:pPr>
              <a:buFontTx/>
              <a:buChar char="-"/>
            </a:pPr>
            <a:r>
              <a:rPr lang="es-ES_tradnl" sz="1600" dirty="0" smtClean="0"/>
              <a:t>DDFF GENERALES</a:t>
            </a:r>
          </a:p>
          <a:p>
            <a:pPr marL="0" indent="0">
              <a:buNone/>
            </a:pPr>
            <a:r>
              <a:rPr lang="es-ES_tradnl" sz="1600" b="1" dirty="0" smtClean="0"/>
              <a:t>COMPARACI</a:t>
            </a:r>
            <a:r>
              <a:rPr lang="es-ES_tradnl" sz="1600" b="1" dirty="0" smtClean="0"/>
              <a:t>ÓN DE TABLAS Y CONCLUSIONES CRÍTICAS</a:t>
            </a:r>
            <a:endParaRPr lang="es-ES_tradnl" sz="1600" b="1" dirty="0" smtClean="0"/>
          </a:p>
          <a:p>
            <a:r>
              <a:rPr lang="es-ES" sz="1600" dirty="0" smtClean="0"/>
              <a:t>DDHH laborales: </a:t>
            </a:r>
          </a:p>
          <a:p>
            <a:pPr lvl="1"/>
            <a:r>
              <a:rPr lang="es-ES" sz="1200" dirty="0"/>
              <a:t>D</a:t>
            </a:r>
            <a:r>
              <a:rPr lang="es-ES" sz="1200" dirty="0" smtClean="0"/>
              <a:t>egradaci</a:t>
            </a:r>
            <a:r>
              <a:rPr lang="es-ES" sz="1200" dirty="0" smtClean="0"/>
              <a:t>ón a principios rectores:  salud, </a:t>
            </a:r>
            <a:r>
              <a:rPr lang="es-ES" sz="1200" dirty="0" err="1" smtClean="0"/>
              <a:t>dº</a:t>
            </a:r>
            <a:r>
              <a:rPr lang="es-ES" sz="1200" dirty="0" smtClean="0"/>
              <a:t> descanso, prevención riesgos, limitación jornada</a:t>
            </a:r>
            <a:r>
              <a:rPr lang="mr-IN" sz="1200" dirty="0" smtClean="0"/>
              <a:t>…</a:t>
            </a:r>
            <a:endParaRPr lang="es-ES" sz="1200" dirty="0" smtClean="0"/>
          </a:p>
          <a:p>
            <a:pPr lvl="1"/>
            <a:r>
              <a:rPr lang="es-ES" sz="1200" dirty="0" smtClean="0"/>
              <a:t>Derechos no reconocidos: conciliación</a:t>
            </a:r>
          </a:p>
          <a:p>
            <a:pPr lvl="1"/>
            <a:r>
              <a:rPr lang="es-ES" sz="1200" dirty="0" smtClean="0"/>
              <a:t>Derechos mal encuadrados: democracia en la empresa</a:t>
            </a: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VII.- LAS FUENTES DE LOS DDFF: NIVEL INTERNACIONAL Y NIVEL NACIONAL</a:t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 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pPr algn="just"/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800" b="1" dirty="0" smtClean="0">
                <a:ln/>
                <a:solidFill>
                  <a:schemeClr val="accent3"/>
                </a:solidFill>
              </a:rPr>
            </a:b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VII.- LAS FUENTES DE LOS DDFF: NIVEL INTERNACIONAL Y NIVEL NACIONAL</a:t>
            </a:r>
            <a:r>
              <a:rPr lang="es-ES" sz="2800" b="1" dirty="0">
                <a:ln/>
                <a:solidFill>
                  <a:schemeClr val="accent3"/>
                </a:solidFill>
              </a:rPr>
              <a:t/>
            </a:r>
            <a:br>
              <a:rPr lang="es-ES" sz="2800" b="1" dirty="0">
                <a:ln/>
                <a:solidFill>
                  <a:schemeClr val="accent3"/>
                </a:solidFill>
              </a:rPr>
            </a:br>
            <a:r>
              <a:rPr lang="es-E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4237906"/>
          </a:xfrm>
        </p:spPr>
        <p:txBody>
          <a:bodyPr/>
          <a:lstStyle/>
          <a:p>
            <a:pPr marL="0" indent="0">
              <a:buNone/>
            </a:pPr>
            <a:endParaRPr lang="es-ES_tradnl" sz="1600" dirty="0" smtClean="0"/>
          </a:p>
          <a:p>
            <a:r>
              <a:rPr lang="es-ES" sz="1600" dirty="0" smtClean="0"/>
              <a:t>NIVEL INTERNACIONAL</a:t>
            </a:r>
          </a:p>
          <a:p>
            <a:pPr lvl="1"/>
            <a:r>
              <a:rPr lang="es-ES" sz="1200" dirty="0" smtClean="0"/>
              <a:t>Sistema universal</a:t>
            </a:r>
          </a:p>
          <a:p>
            <a:pPr lvl="1"/>
            <a:r>
              <a:rPr lang="es-ES" sz="1200" dirty="0" smtClean="0"/>
              <a:t>Sistema regional Europeo</a:t>
            </a:r>
          </a:p>
          <a:p>
            <a:pPr lvl="1"/>
            <a:r>
              <a:rPr lang="es-ES" sz="1200" dirty="0" smtClean="0"/>
              <a:t>Sistema europeo supranacional</a:t>
            </a:r>
          </a:p>
          <a:p>
            <a:pPr lvl="1"/>
            <a:r>
              <a:rPr lang="es-ES" sz="1200" dirty="0" smtClean="0"/>
              <a:t>Sistema especializado (OIT).</a:t>
            </a:r>
            <a:endParaRPr lang="es-ES" sz="1600" dirty="0"/>
          </a:p>
          <a:p>
            <a:endParaRPr lang="es-ES" sz="1600" dirty="0" smtClean="0"/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dirty="0" smtClean="0"/>
              <a:t>NIVEL NACIONAL</a:t>
            </a:r>
          </a:p>
          <a:p>
            <a:pPr lvl="1"/>
            <a:r>
              <a:rPr lang="es-ES" sz="1200" dirty="0" smtClean="0"/>
              <a:t>La CE</a:t>
            </a:r>
          </a:p>
          <a:p>
            <a:pPr lvl="1"/>
            <a:r>
              <a:rPr lang="es-ES" sz="1200" dirty="0" smtClean="0"/>
              <a:t>El legislador de los DDFF</a:t>
            </a:r>
          </a:p>
          <a:p>
            <a:pPr lvl="1"/>
            <a:r>
              <a:rPr lang="es-ES" sz="1200" dirty="0" smtClean="0"/>
              <a:t>La negociaci</a:t>
            </a:r>
            <a:r>
              <a:rPr lang="es-ES" sz="1200" dirty="0" smtClean="0"/>
              <a:t>ón colectiva y los DDFF</a:t>
            </a:r>
          </a:p>
          <a:p>
            <a:pPr lvl="1"/>
            <a:r>
              <a:rPr lang="es-ES" sz="1200" dirty="0" smtClean="0"/>
              <a:t>Organización territorial del Estado y DDFF  </a:t>
            </a:r>
          </a:p>
          <a:p>
            <a:pPr lvl="1"/>
            <a:r>
              <a:rPr lang="es-ES" sz="1200" dirty="0" smtClean="0"/>
              <a:t>Mapa competencial de DDFF y </a:t>
            </a:r>
            <a:r>
              <a:rPr lang="es-ES" sz="1200" dirty="0" err="1" smtClean="0"/>
              <a:t>Dº</a:t>
            </a:r>
            <a:r>
              <a:rPr lang="es-ES" sz="1200" dirty="0" smtClean="0"/>
              <a:t> Trabajo y Seguridad Social </a:t>
            </a: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>VIII.- FUNDAMENTO DE LOS DDFF 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 smtClean="0">
                <a:ln/>
                <a:solidFill>
                  <a:schemeClr val="accent3"/>
                </a:solidFill>
              </a:rPr>
              <a:t>VIII.- FUNDAMENTO DE LOS DDFF.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0256" y="2257584"/>
            <a:ext cx="816120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b="1" dirty="0" smtClean="0"/>
              <a:t>El fundamento de los DDFF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Necesidad de fundamentarlos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Teor</a:t>
            </a:r>
            <a:r>
              <a:rPr lang="es-ES_tradnl" dirty="0" smtClean="0"/>
              <a:t>ías </a:t>
            </a:r>
            <a:r>
              <a:rPr lang="es-ES_tradnl" dirty="0" err="1" smtClean="0"/>
              <a:t>fundamentadoras</a:t>
            </a:r>
            <a:r>
              <a:rPr lang="es-ES_tradnl" dirty="0" smtClean="0"/>
              <a:t>: objetivistas, subjetivistas e </a:t>
            </a:r>
            <a:r>
              <a:rPr lang="es-ES_tradnl" dirty="0" err="1" smtClean="0"/>
              <a:t>intersubjetivistas</a:t>
            </a:r>
            <a:endParaRPr lang="es-ES_tradnl" dirty="0" smtClean="0"/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Necesidades humanas como fundamento ético-material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Tensi</a:t>
            </a:r>
            <a:r>
              <a:rPr lang="es-ES_tradnl" dirty="0" smtClean="0"/>
              <a:t>ón entre valores individuales y colectivos como esencia</a:t>
            </a:r>
          </a:p>
          <a:p>
            <a:pPr lvl="1"/>
            <a:r>
              <a:rPr lang="es-ES_tradnl" dirty="0"/>
              <a:t>d</a:t>
            </a:r>
            <a:r>
              <a:rPr lang="es-ES_tradnl" dirty="0" smtClean="0"/>
              <a:t>el ser humano: la dignidad como valor guard</a:t>
            </a:r>
            <a:r>
              <a:rPr lang="es-ES_tradnl" dirty="0" smtClean="0"/>
              <a:t>ián del equilibrio.</a:t>
            </a:r>
          </a:p>
          <a:p>
            <a:pPr lvl="1"/>
            <a:endParaRPr lang="es-ES_tradnl" dirty="0" smtClean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La dignidad: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CE y doctrina del TC: contenido de la dignidad:  (</a:t>
            </a:r>
            <a:r>
              <a:rPr lang="es-ES_tradnl" dirty="0"/>
              <a:t>K</a:t>
            </a:r>
            <a:r>
              <a:rPr lang="es-ES_tradnl" dirty="0" smtClean="0"/>
              <a:t>ant)</a:t>
            </a:r>
          </a:p>
          <a:p>
            <a:pPr marL="1200150" lvl="2" indent="-285750">
              <a:buFontTx/>
              <a:buChar char="-"/>
            </a:pPr>
            <a:r>
              <a:rPr lang="es-ES_tradnl" dirty="0" smtClean="0"/>
              <a:t>Autodeterminación consciente y responsable de la propia vida</a:t>
            </a:r>
          </a:p>
          <a:p>
            <a:pPr marL="1200150" lvl="2" indent="-285750">
              <a:buFontTx/>
              <a:buChar char="-"/>
            </a:pPr>
            <a:r>
              <a:rPr lang="es-ES_tradnl" dirty="0" smtClean="0"/>
              <a:t>Derecho al respeto y la prohibición de cosificación.</a:t>
            </a:r>
          </a:p>
          <a:p>
            <a:pPr marL="1200150" lvl="2" indent="-285750">
              <a:buFontTx/>
              <a:buChar char="-"/>
            </a:pPr>
            <a:r>
              <a:rPr lang="es-ES_tradnl" dirty="0" smtClean="0"/>
              <a:t>La suma del contenido esencial de todos los DDFF y los DDFF</a:t>
            </a:r>
          </a:p>
          <a:p>
            <a:r>
              <a:rPr lang="es-ES_tradnl" dirty="0" smtClean="0"/>
              <a:t>	absolutos.</a:t>
            </a:r>
          </a:p>
          <a:p>
            <a:pPr marL="285750" indent="-285750">
              <a:buFontTx/>
              <a:buChar char="-"/>
            </a:pPr>
            <a:r>
              <a:rPr lang="es-ES_tradnl" b="1" dirty="0" smtClean="0"/>
              <a:t>Las funciones de la dignidad</a:t>
            </a:r>
            <a:r>
              <a:rPr lang="es-ES_tradnl" dirty="0" smtClean="0"/>
              <a:t>: normativa, informadora, hermenéutica, </a:t>
            </a:r>
          </a:p>
          <a:p>
            <a:r>
              <a:rPr lang="es-ES_tradnl" dirty="0" smtClean="0"/>
              <a:t>Integradora y limitadora.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75961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 smtClean="0">
                <a:ln/>
                <a:solidFill>
                  <a:schemeClr val="accent3"/>
                </a:solidFill>
              </a:rPr>
              <a:t>VIII.- FUNDAMENTO DE LOS DDFF.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0256" y="2257584"/>
            <a:ext cx="828944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b="1" dirty="0" smtClean="0"/>
              <a:t>La dignidad en el trabajo y el trabajo decente</a:t>
            </a:r>
            <a:endParaRPr lang="es-ES_tradnl" b="1" dirty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Contenido propio de la dignidad en la relación laboral: arts.4.2e); 18,</a:t>
            </a:r>
          </a:p>
          <a:p>
            <a:r>
              <a:rPr lang="es-ES_tradnl" b="1" dirty="0" smtClean="0"/>
              <a:t>20.3 39.1 y 50 ET </a:t>
            </a:r>
          </a:p>
          <a:p>
            <a:pPr marL="285750" indent="-285750">
              <a:buFontTx/>
              <a:buChar char="-"/>
            </a:pPr>
            <a:r>
              <a:rPr lang="es-ES_tradnl" b="1" dirty="0" smtClean="0"/>
              <a:t>Autodeterminación: 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Derecho al trabajo y a la libre elección de profesión u oficio (art.35)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Disposición de tiempo libre 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Salario digno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Prohibición trabajo menores </a:t>
            </a:r>
          </a:p>
          <a:p>
            <a:pPr marL="285750" indent="-285750">
              <a:buFontTx/>
              <a:buChar char="-"/>
            </a:pPr>
            <a:r>
              <a:rPr lang="es-ES_tradnl" b="1" dirty="0" smtClean="0"/>
              <a:t>Respeto: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Seguridad y salud en el trabajo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Ocupación efectiva 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Prohibición tratos vejatorios, inhumanos o degradantes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No discriminación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Trato digno en ejercicio de poderes empresariales</a:t>
            </a:r>
          </a:p>
          <a:p>
            <a:r>
              <a:rPr lang="es-ES_tradnl" dirty="0" smtClean="0"/>
              <a:t> </a:t>
            </a:r>
            <a:r>
              <a:rPr lang="es-ES_tradnl" b="1" dirty="0" smtClean="0"/>
              <a:t>-  Contenido esencial de derechos y derechos absolutos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7784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733256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es-ES" sz="2000" b="1" dirty="0">
                <a:ln/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I</a:t>
            </a:r>
            <a:r>
              <a:rPr lang="es-ES" sz="2000" b="1" dirty="0">
                <a:ln/>
                <a:solidFill>
                  <a:schemeClr val="accent3"/>
                </a:solidFill>
              </a:rPr>
              <a:t>.- LOS DERECHOS FUNDAMENTALES:  CONCEPTO Y CARACTERES.</a:t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0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>IX.- INTERPRETACIÓN DE LOS DDFF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6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>IX.- INTERPRETACIÓN DE LOS DDFF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 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697913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227998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- Material de interpretaci</a:t>
            </a:r>
            <a:r>
              <a:rPr lang="es-ES_tradnl" dirty="0" smtClean="0"/>
              <a:t>ón : valores, principios y derechos</a:t>
            </a:r>
          </a:p>
          <a:p>
            <a:endParaRPr lang="es-ES_tradnl" dirty="0" smtClean="0"/>
          </a:p>
          <a:p>
            <a:r>
              <a:rPr lang="es-ES_tradnl" dirty="0" smtClean="0"/>
              <a:t>-Teorías de los DDFF como marcos interpretativos</a:t>
            </a:r>
          </a:p>
          <a:p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dirty="0" smtClean="0"/>
              <a:t>Normas de interpretación de los DDFF en la CE: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Art.10.2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Art.9.2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Art.53.3</a:t>
            </a:r>
          </a:p>
          <a:p>
            <a:pPr marL="285750" indent="-285750">
              <a:buFontTx/>
              <a:buChar char="-"/>
            </a:pPr>
            <a:r>
              <a:rPr lang="es-ES_tradnl" dirty="0" smtClean="0"/>
              <a:t>Principios de interpretación de los DDFF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Favor </a:t>
            </a:r>
            <a:r>
              <a:rPr lang="es-ES_tradnl" dirty="0" err="1" smtClean="0"/>
              <a:t>libertatis</a:t>
            </a:r>
            <a:endParaRPr lang="es-ES_tradnl" dirty="0" smtClean="0"/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Favor </a:t>
            </a:r>
            <a:r>
              <a:rPr lang="es-ES_tradnl" dirty="0" err="1" smtClean="0"/>
              <a:t>aequalitatis</a:t>
            </a:r>
            <a:endParaRPr lang="es-ES_tradnl" dirty="0" smtClean="0"/>
          </a:p>
          <a:p>
            <a:pPr marL="285750" indent="-285750">
              <a:buFontTx/>
              <a:buChar char="-"/>
            </a:pPr>
            <a:r>
              <a:rPr lang="es-ES_tradnl" dirty="0" smtClean="0"/>
              <a:t>Interpretación de DDFF y contrato de trabajo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In dubio pro operario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Principio de norma más favorable.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5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>X.- GARANTÍAS DE LOS DDFF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3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 smtClean="0">
                <a:ln/>
                <a:solidFill>
                  <a:schemeClr val="accent3"/>
                </a:solidFill>
              </a:rPr>
              <a:t>X.- GARANTÍAS DE LOS DDFF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5994" y="2251127"/>
            <a:ext cx="7930376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-   CONCEPTO DE GARANT</a:t>
            </a:r>
            <a:r>
              <a:rPr lang="es-ES_tradnl" b="1" dirty="0" smtClean="0"/>
              <a:t>ÍA Y SU RELACIÓN CON EL </a:t>
            </a:r>
            <a:r>
              <a:rPr lang="es-ES_tradnl" b="1" dirty="0" err="1" smtClean="0"/>
              <a:t>Dº</a:t>
            </a:r>
            <a:r>
              <a:rPr lang="es-ES_tradnl" b="1" dirty="0" smtClean="0"/>
              <a:t> SUBJETIVO</a:t>
            </a:r>
          </a:p>
          <a:p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GARANTÍAS FRENTE A PODERES PRIVADOS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Contractuales: nulidad y extinción por voluntad del trabajador/a.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Sancionadoras: administrativas y penales</a:t>
            </a:r>
          </a:p>
          <a:p>
            <a:endParaRPr lang="es-ES_tradnl" b="1" dirty="0"/>
          </a:p>
          <a:p>
            <a:pPr marL="285750" indent="-285750">
              <a:buFontTx/>
              <a:buChar char="-"/>
            </a:pPr>
            <a:r>
              <a:rPr lang="es-ES_tradnl" b="1" dirty="0" smtClean="0"/>
              <a:t>GARANTÍAS FRENTE A PODERES PÚBLICOS 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Normativas: rigidez, reserva ley, contenido esencial 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Jurisdiccionales: tutela y garantía indemnidad; motivación reforzada.</a:t>
            </a:r>
          </a:p>
          <a:p>
            <a:pPr lvl="1"/>
            <a:r>
              <a:rPr lang="es-ES_tradnl" dirty="0" smtClean="0"/>
              <a:t>Procedimiento preferente, nulidad de actuaciones, amparo y procesos </a:t>
            </a:r>
          </a:p>
          <a:p>
            <a:pPr lvl="1"/>
            <a:r>
              <a:rPr lang="es-ES_tradnl" dirty="0" smtClean="0"/>
              <a:t>constitucionales</a:t>
            </a:r>
          </a:p>
          <a:p>
            <a:pPr marL="742950" lvl="1" indent="-285750">
              <a:buFontTx/>
              <a:buChar char="-"/>
            </a:pPr>
            <a:r>
              <a:rPr lang="es-ES_tradnl" dirty="0" smtClean="0"/>
              <a:t>Institucionales: MF, DP, AEPD</a:t>
            </a:r>
            <a:r>
              <a:rPr lang="mr-IN" dirty="0" smtClean="0"/>
              <a:t>…</a:t>
            </a:r>
            <a:endParaRPr lang="es-ES_tradnl" dirty="0"/>
          </a:p>
          <a:p>
            <a:pPr marL="742950" lvl="1" indent="-285750">
              <a:buFontTx/>
              <a:buChar char="-"/>
            </a:pPr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b="1" dirty="0"/>
              <a:t>GARANTÍAS </a:t>
            </a:r>
            <a:r>
              <a:rPr lang="es-ES_tradnl" b="1" dirty="0" smtClean="0"/>
              <a:t>INTERNACIONALES</a:t>
            </a:r>
            <a:endParaRPr lang="es-ES_tradnl" b="1" dirty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780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661248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>XI.- SUSPENSIÓN DE LOS DDFF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8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b="1" dirty="0">
                <a:ln/>
                <a:solidFill>
                  <a:schemeClr val="accent3"/>
                </a:solidFill>
              </a:rPr>
              <a:t>XI.- SUSPENSIÓN DE LOS DDFF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 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68931" y="2380998"/>
            <a:ext cx="7975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-</a:t>
            </a:r>
            <a:r>
              <a:rPr lang="es-ES_tradnl" dirty="0" smtClean="0"/>
              <a:t>La suspensi</a:t>
            </a:r>
            <a:r>
              <a:rPr lang="es-ES_tradnl" dirty="0" smtClean="0"/>
              <a:t>ón en la CE</a:t>
            </a:r>
          </a:p>
          <a:p>
            <a:endParaRPr lang="es-ES_tradnl" dirty="0" smtClean="0"/>
          </a:p>
          <a:p>
            <a:r>
              <a:rPr lang="es-ES_tradnl" dirty="0"/>
              <a:t>-</a:t>
            </a:r>
            <a:r>
              <a:rPr lang="es-ES_tradnl" dirty="0" smtClean="0"/>
              <a:t>La suspensión en los Textos internacionales</a:t>
            </a:r>
          </a:p>
          <a:p>
            <a:endParaRPr lang="es-ES_tradnl" dirty="0"/>
          </a:p>
          <a:p>
            <a:r>
              <a:rPr lang="es-ES_tradnl" dirty="0" smtClean="0"/>
              <a:t>-La suspensión en el ámbito laboral</a:t>
            </a:r>
          </a:p>
          <a:p>
            <a:r>
              <a:rPr lang="es-ES_tradnl" dirty="0"/>
              <a:t>	</a:t>
            </a:r>
            <a:r>
              <a:rPr lang="es-ES_tradnl" dirty="0" smtClean="0"/>
              <a:t>- estado alarma y controladores aéreos civiles</a:t>
            </a:r>
          </a:p>
          <a:p>
            <a:r>
              <a:rPr lang="es-ES_tradnl" dirty="0"/>
              <a:t>	</a:t>
            </a:r>
            <a:r>
              <a:rPr lang="es-ES_tradnl" dirty="0" smtClean="0"/>
              <a:t>- suspensión cautelar derecho huelga.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405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4"/>
            <a:ext cx="8229600" cy="1007393"/>
          </a:xfrm>
        </p:spPr>
        <p:txBody>
          <a:bodyPr/>
          <a:lstStyle/>
          <a:p>
            <a:r>
              <a:rPr lang="es-ES_tradnl" sz="2800" dirty="0" smtClean="0">
                <a:solidFill>
                  <a:srgbClr val="FFFFFF"/>
                </a:solidFill>
              </a:rPr>
              <a:t>FIN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 algn="ctr">
              <a:buNone/>
            </a:pPr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008148" y="7937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731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</a:t>
            </a:r>
            <a:r>
              <a:rPr lang="es-ES" sz="2800" dirty="0">
                <a:solidFill>
                  <a:schemeClr val="bg1"/>
                </a:solidFill>
              </a:rPr>
              <a:t>.- LOS DERECHOS FUNDAMENTALES:  CONCEPTO Y </a:t>
            </a:r>
            <a:r>
              <a:rPr lang="es-ES" sz="2800" dirty="0" smtClean="0">
                <a:solidFill>
                  <a:schemeClr val="bg1"/>
                </a:solidFill>
              </a:rPr>
              <a:t>CARACTERES .</a:t>
            </a: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775"/>
            <a:ext cx="9036496" cy="4824561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9450" y="1844824"/>
            <a:ext cx="892899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0" y="17728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 </a:t>
            </a:r>
            <a:endParaRPr lang="es-ES_tradnl" dirty="0"/>
          </a:p>
          <a:p>
            <a:pPr marL="285750" indent="-285750">
              <a:buFontTx/>
              <a:buChar char="-"/>
            </a:pPr>
            <a:endParaRPr lang="es-ES_tradnl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179512" y="1700808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CONCEPTO</a:t>
            </a:r>
            <a:r>
              <a:rPr lang="es-ES_tradnl" dirty="0" smtClean="0"/>
              <a:t>: Los DDFF son los </a:t>
            </a:r>
            <a:r>
              <a:rPr lang="es-ES_tradnl" dirty="0"/>
              <a:t>DDHH reconocidos por el Derecho estatal,  generalmente a través de su rango constitucional, consistentes en expectativas negativas (libertad o inmunidad) o positivas (pretensión o potestad) a las que corresponden obligaciones ( obligación o sujeción) o prohibiciones (abstención o incompetencia),  que tienen los seres humanos por el mero hecho de serlo y determinados grupos,  para satisfacer las necesidades básicas que cristalizan en los valores de la dignidad, libertad, igualdad y solidaridad .  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b="1" dirty="0" smtClean="0"/>
              <a:t>CARACTERES</a:t>
            </a:r>
            <a:r>
              <a:rPr lang="es-ES_tradnl" dirty="0" smtClean="0"/>
              <a:t>: </a:t>
            </a:r>
            <a:r>
              <a:rPr lang="es-ES_tradnl" u="sng" dirty="0" smtClean="0"/>
              <a:t>óptica material: </a:t>
            </a:r>
            <a:r>
              <a:rPr lang="es-ES_tradnl" dirty="0"/>
              <a:t> </a:t>
            </a:r>
            <a:r>
              <a:rPr lang="es-ES_tradnl" dirty="0" smtClean="0"/>
              <a:t>inherencia, universalidad</a:t>
            </a:r>
            <a:r>
              <a:rPr lang="es-ES_tradnl" dirty="0"/>
              <a:t>, igualdad, indisponibilidad, indivisibilidad e </a:t>
            </a:r>
            <a:r>
              <a:rPr lang="es-ES_tradnl" dirty="0" smtClean="0"/>
              <a:t>interdependencia. </a:t>
            </a:r>
          </a:p>
          <a:p>
            <a:r>
              <a:rPr lang="es-ES_tradnl" u="sng" dirty="0" smtClean="0"/>
              <a:t>óptica formal: </a:t>
            </a:r>
            <a:r>
              <a:rPr lang="es-ES_tradnl" dirty="0" smtClean="0"/>
              <a:t> rango </a:t>
            </a:r>
            <a:r>
              <a:rPr lang="es-ES_tradnl" dirty="0"/>
              <a:t>constitucional,  vinculación general (vertical y horizontal),  eficacia directa,  contenido esencial intangible para los poderes constituidos y tutela jurisdiccional reforzada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La tensi</a:t>
            </a:r>
            <a:r>
              <a:rPr lang="es-ES_tradnl" dirty="0" smtClean="0"/>
              <a:t>ón entre concepto formal y concepto material de los DDFF.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19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</a:t>
            </a:r>
            <a:r>
              <a:rPr lang="es-ES" sz="2800" dirty="0">
                <a:solidFill>
                  <a:schemeClr val="bg1"/>
                </a:solidFill>
              </a:rPr>
              <a:t>.- LOS DERECHOS FUNDAMENTALES:  CONCEPTO Y </a:t>
            </a:r>
            <a:r>
              <a:rPr lang="es-ES" sz="2800" dirty="0" smtClean="0">
                <a:solidFill>
                  <a:schemeClr val="bg1"/>
                </a:solidFill>
              </a:rPr>
              <a:t>CARACTERES .</a:t>
            </a: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775"/>
            <a:ext cx="9036496" cy="4824561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9450" y="1844824"/>
            <a:ext cx="892899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-</a:t>
            </a: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0" y="17728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 </a:t>
            </a:r>
            <a:endParaRPr lang="es-ES_tradnl" dirty="0"/>
          </a:p>
          <a:p>
            <a:pPr marL="285750" indent="-285750">
              <a:buFontTx/>
              <a:buChar char="-"/>
            </a:pPr>
            <a:endParaRPr lang="es-ES_tradnl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179512" y="170080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 </a:t>
            </a:r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107504" y="1720840"/>
            <a:ext cx="8928992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-El </a:t>
            </a:r>
            <a:r>
              <a:rPr lang="es-ES_tradnl" b="1" dirty="0"/>
              <a:t>concepto unitario de DDFF y DDHH</a:t>
            </a:r>
            <a:r>
              <a:rPr lang="es-ES_tradnl" dirty="0"/>
              <a:t> comporta que la definición de ambas categorías difiera sólo en el soporte normativo (Constitución vs. Derecho Internacional) y en las características formales derivadas de tal soporte, de forma que la  inherencia, la universalidad y la  igualdad, propias de ambas categorías,  hacen que tengan un contenido mínimo igual para todas las personas con independencia del lugar en que se hallen y el Estado del que sean nacionales. 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-Las </a:t>
            </a:r>
            <a:r>
              <a:rPr lang="es-ES_tradnl" dirty="0"/>
              <a:t>diferencias entre los soportes normativos de DDFF y DDHH suponen una </a:t>
            </a:r>
            <a:r>
              <a:rPr lang="es-ES_tradnl" b="1" dirty="0"/>
              <a:t>protección multinivel de los mismos derechos</a:t>
            </a:r>
            <a:r>
              <a:rPr lang="es-ES_tradnl" dirty="0"/>
              <a:t>.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b="1" dirty="0" smtClean="0"/>
              <a:t>-El </a:t>
            </a:r>
            <a:r>
              <a:rPr lang="es-ES_tradnl" b="1" dirty="0" smtClean="0"/>
              <a:t>Derecho </a:t>
            </a:r>
            <a:r>
              <a:rPr lang="es-ES_tradnl" b="1" dirty="0"/>
              <a:t>Humano es a los DDHH lo que el Derecho Constitucional a los DDFF</a:t>
            </a:r>
            <a:r>
              <a:rPr lang="es-ES_tradnl" b="1" dirty="0" smtClean="0"/>
              <a:t>.</a:t>
            </a:r>
            <a:endParaRPr lang="es-ES_tradnl" b="1" dirty="0"/>
          </a:p>
          <a:p>
            <a:r>
              <a:rPr lang="es-ES_tradnl" b="1" dirty="0"/>
              <a:t>-</a:t>
            </a:r>
            <a:r>
              <a:rPr lang="es-ES_tradnl" b="1" dirty="0" smtClean="0"/>
              <a:t>RELACIONES </a:t>
            </a:r>
            <a:r>
              <a:rPr lang="es-ES_tradnl" b="1" dirty="0" smtClean="0"/>
              <a:t>DDHH-DDFF: son los mismos derechos</a:t>
            </a:r>
          </a:p>
          <a:p>
            <a:r>
              <a:rPr lang="es-ES_tradnl" b="1" dirty="0" smtClean="0"/>
              <a:t>Tienen relaciones de: </a:t>
            </a:r>
            <a:r>
              <a:rPr lang="es-ES_tradnl" dirty="0" smtClean="0"/>
              <a:t>limitación</a:t>
            </a:r>
            <a:r>
              <a:rPr lang="es-ES_tradnl" dirty="0"/>
              <a:t>, legitimadora, hermenéutica y en el caso de los DDFF  laborales, de garantía de eficacia </a:t>
            </a:r>
            <a:r>
              <a:rPr lang="es-ES_tradnl" dirty="0" smtClean="0"/>
              <a:t>material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El </a:t>
            </a:r>
            <a:r>
              <a:rPr lang="es-ES" b="1" dirty="0" err="1" smtClean="0"/>
              <a:t>ius</a:t>
            </a:r>
            <a:r>
              <a:rPr lang="es-ES" b="1" dirty="0" smtClean="0"/>
              <a:t> </a:t>
            </a:r>
            <a:r>
              <a:rPr lang="es-ES" b="1" dirty="0" err="1" smtClean="0"/>
              <a:t>cogens</a:t>
            </a:r>
            <a:r>
              <a:rPr lang="es-ES" b="1" dirty="0" smtClean="0"/>
              <a:t> laboral</a:t>
            </a:r>
            <a:endParaRPr lang="es-ES" b="1" dirty="0"/>
          </a:p>
          <a:p>
            <a:endParaRPr lang="es-ES" dirty="0" smtClean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432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733256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>
                <a:ln/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II.-EL </a:t>
            </a:r>
            <a:r>
              <a:rPr lang="es-ES" sz="2000" b="1" dirty="0">
                <a:ln/>
                <a:solidFill>
                  <a:schemeClr val="accent3"/>
                </a:solidFill>
              </a:rPr>
              <a:t>CONTRATO DE TRABAJO: CONCEPTO, CARACTERES Y FUNCIONES</a:t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2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II.- EL CONTRATO DE TRABAJO: CONCEPTO, CARACTERES Y FUNCIONES.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775"/>
            <a:ext cx="8590409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67597" y="1772816"/>
            <a:ext cx="88569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Concepto</a:t>
            </a:r>
            <a:r>
              <a:rPr lang="es-ES_tradnl" dirty="0" smtClean="0"/>
              <a:t>: art.1.1 ET.</a:t>
            </a:r>
          </a:p>
          <a:p>
            <a:endParaRPr lang="es-ES_tradnl" b="1" dirty="0" smtClean="0"/>
          </a:p>
          <a:p>
            <a:r>
              <a:rPr lang="es-ES_tradnl" b="1" dirty="0" smtClean="0"/>
              <a:t>Elementos: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-Personales: trabajador y empresario.</a:t>
            </a:r>
          </a:p>
          <a:p>
            <a:r>
              <a:rPr lang="es-ES_tradnl" dirty="0" smtClean="0"/>
              <a:t>-Reales: retribuci</a:t>
            </a:r>
            <a:r>
              <a:rPr lang="es-ES_tradnl" dirty="0" smtClean="0"/>
              <a:t>ón y prestación de servicios dependiente y por cuenta ajena</a:t>
            </a:r>
          </a:p>
          <a:p>
            <a:r>
              <a:rPr lang="es-ES_tradnl" dirty="0" smtClean="0"/>
              <a:t>-Formales: libertad de forma en el contrato típico. Escrita en los atípicos.</a:t>
            </a:r>
          </a:p>
          <a:p>
            <a:endParaRPr lang="es-ES_tradnl" dirty="0"/>
          </a:p>
          <a:p>
            <a:r>
              <a:rPr lang="es-ES_tradnl" b="1" dirty="0" smtClean="0"/>
              <a:t>Caracteres</a:t>
            </a:r>
            <a:r>
              <a:rPr lang="es-ES_tradnl" dirty="0" smtClean="0"/>
              <a:t>. Consensual, oneroso, bilateral, típico, tracto sucesivo, sinalagmático, conmutativo  y normado</a:t>
            </a:r>
          </a:p>
          <a:p>
            <a:endParaRPr lang="es-ES_tradnl" dirty="0"/>
          </a:p>
          <a:p>
            <a:r>
              <a:rPr lang="es-ES_tradnl" b="1" dirty="0" smtClean="0"/>
              <a:t>Funciones contractuales</a:t>
            </a:r>
            <a:r>
              <a:rPr lang="es-ES_tradnl" dirty="0" smtClean="0"/>
              <a:t>: constitutiva y reguladora</a:t>
            </a:r>
          </a:p>
          <a:p>
            <a:r>
              <a:rPr lang="es-ES_tradnl" b="1" dirty="0" smtClean="0"/>
              <a:t>Funciones constitucionales</a:t>
            </a:r>
            <a:r>
              <a:rPr lang="es-ES_tradnl" dirty="0" smtClean="0"/>
              <a:t>: </a:t>
            </a:r>
          </a:p>
          <a:p>
            <a:r>
              <a:rPr lang="es-ES_tradnl" dirty="0"/>
              <a:t> </a:t>
            </a:r>
            <a:r>
              <a:rPr lang="es-ES_tradnl" dirty="0" smtClean="0"/>
              <a:t>-  Social: acceso a ciudadanía plena</a:t>
            </a:r>
          </a:p>
          <a:p>
            <a:r>
              <a:rPr lang="es-ES_tradnl" dirty="0" smtClean="0"/>
              <a:t>-   </a:t>
            </a:r>
            <a:r>
              <a:rPr lang="es-ES_tradnl" i="1" dirty="0" err="1" smtClean="0"/>
              <a:t>Iusfundamental</a:t>
            </a:r>
            <a:r>
              <a:rPr lang="es-ES_tradnl" i="1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s-ES_tradnl" dirty="0" smtClean="0"/>
              <a:t>Compositiva o de equilibrio: art.9.2 CE desequilibrio igualador</a:t>
            </a:r>
          </a:p>
          <a:p>
            <a:pPr marL="285750" indent="-285750">
              <a:buFontTx/>
              <a:buChar char="-"/>
            </a:pPr>
            <a:r>
              <a:rPr lang="es-ES_tradnl" dirty="0" smtClean="0"/>
              <a:t>Función informativa. 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4525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733256"/>
            <a:ext cx="8352928" cy="647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>
                <a:ln/>
                <a:solidFill>
                  <a:schemeClr val="accent3"/>
                </a:solidFill>
              </a:rPr>
              <a:t/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III</a:t>
            </a:r>
            <a:r>
              <a:rPr lang="es-ES" sz="2000" b="1" dirty="0">
                <a:ln/>
                <a:solidFill>
                  <a:schemeClr val="accent3"/>
                </a:solidFill>
              </a:rPr>
              <a:t>.- RELACIÓN ENTRE LOS DERECHOS FUNDAMENTALES Y EL CONTRATO DE TRABAJO</a:t>
            </a:r>
            <a:br>
              <a:rPr lang="es-ES" sz="2000" b="1" dirty="0">
                <a:ln/>
                <a:solidFill>
                  <a:schemeClr val="accent3"/>
                </a:solidFill>
              </a:rPr>
            </a:br>
            <a:r>
              <a:rPr lang="es-ES" sz="2000" b="1" dirty="0">
                <a:ln/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s-ES" sz="2000" b="1" dirty="0" smtClean="0">
                <a:ln/>
                <a:solidFill>
                  <a:schemeClr val="accent3"/>
                </a:solidFill>
              </a:rPr>
            </a:br>
            <a:r>
              <a:rPr lang="es-ES" sz="2000" b="1" dirty="0" smtClean="0">
                <a:ln/>
                <a:solidFill>
                  <a:schemeClr val="accent3"/>
                </a:solidFill>
              </a:rPr>
              <a:t> 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1521" y="4581128"/>
            <a:ext cx="8892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_tradnl" sz="2800" b="1" dirty="0" smtClean="0">
                <a:ln/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III.- RELACIÓN ENTRE LOS DDFF Y EL CONTRATO DE TRABAJO.</a:t>
            </a:r>
            <a:endParaRPr lang="es-ES" sz="1200" dirty="0">
              <a:solidFill>
                <a:schemeClr val="accent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sz="1600" b="1" dirty="0">
              <a:ea typeface="ＭＳ 明朝"/>
              <a:cs typeface="Times New Roman"/>
            </a:endParaRPr>
          </a:p>
          <a:p>
            <a:pPr marL="0" indent="0" algn="ctr">
              <a:buNone/>
            </a:pPr>
            <a:r>
              <a:rPr lang="es-ES" sz="1600" b="1" dirty="0">
                <a:ea typeface="ＭＳ 明朝"/>
                <a:cs typeface="Times New Roman"/>
              </a:rPr>
              <a:t>-</a:t>
            </a:r>
            <a:r>
              <a:rPr lang="es-ES_tradnl" sz="1600" b="1" dirty="0" smtClean="0"/>
              <a:t>LOS DERECHOS DESDE EL CONTRATO-</a:t>
            </a:r>
            <a:endParaRPr lang="es-ES_tradnl" sz="1600" b="1" dirty="0" smtClean="0"/>
          </a:p>
          <a:p>
            <a:pPr marL="0" indent="0">
              <a:buNone/>
            </a:pPr>
            <a:r>
              <a:rPr lang="es-ES_tradnl" sz="1600" b="1" dirty="0"/>
              <a:t>-</a:t>
            </a:r>
            <a:r>
              <a:rPr lang="es-ES_tradnl" sz="1600" b="1" dirty="0" smtClean="0"/>
              <a:t>Consentimiento: </a:t>
            </a:r>
            <a:r>
              <a:rPr lang="es-ES_tradnl" sz="1600" dirty="0" smtClean="0"/>
              <a:t>dignifica, limita el ejercicio de </a:t>
            </a:r>
            <a:r>
              <a:rPr lang="es-ES_tradnl" sz="1600" dirty="0" err="1" smtClean="0"/>
              <a:t>ddff</a:t>
            </a:r>
            <a:r>
              <a:rPr lang="es-ES_tradnl" sz="1600" dirty="0" smtClean="0"/>
              <a:t>, es d</a:t>
            </a:r>
            <a:r>
              <a:rPr lang="es-ES_tradnl" sz="1600" dirty="0" smtClean="0"/>
              <a:t>ébil y colectivamente limitado</a:t>
            </a:r>
          </a:p>
          <a:p>
            <a:pPr marL="0" indent="0">
              <a:buNone/>
            </a:pPr>
            <a:r>
              <a:rPr lang="es-ES_tradnl" sz="1600" dirty="0" smtClean="0"/>
              <a:t>Los vicios del consentimiento y los problemas </a:t>
            </a:r>
            <a:r>
              <a:rPr lang="es-ES_tradnl" sz="1600" i="1" dirty="0" err="1" smtClean="0"/>
              <a:t>iusfundamentales</a:t>
            </a:r>
            <a:r>
              <a:rPr lang="es-ES_tradnl" sz="1600" i="1" dirty="0" smtClean="0"/>
              <a:t>: </a:t>
            </a:r>
            <a:r>
              <a:rPr lang="es-ES_tradnl" sz="1600" dirty="0" smtClean="0"/>
              <a:t>violencia, intimidación (encerronas y tutela judicial), el dolo y el derecho a mentir. </a:t>
            </a:r>
            <a:endParaRPr lang="es-ES_tradnl" sz="1600" dirty="0" smtClean="0"/>
          </a:p>
          <a:p>
            <a:pPr marL="0" indent="0">
              <a:buNone/>
            </a:pPr>
            <a:r>
              <a:rPr lang="es-ES_tradnl" sz="1600" b="1" dirty="0" smtClean="0"/>
              <a:t>-Objeto: </a:t>
            </a:r>
          </a:p>
          <a:p>
            <a:pPr marL="0" indent="0">
              <a:buNone/>
            </a:pPr>
            <a:r>
              <a:rPr lang="es-ES_tradnl" sz="1600" u="sng" dirty="0" smtClean="0"/>
              <a:t>Prestaci</a:t>
            </a:r>
            <a:r>
              <a:rPr lang="es-ES_tradnl" sz="1600" u="sng" dirty="0" smtClean="0"/>
              <a:t>ón de servicios</a:t>
            </a:r>
            <a:r>
              <a:rPr lang="es-ES_tradnl" sz="1600" dirty="0" smtClean="0"/>
              <a:t>: personalísimos, ocupación efectiva, licitud, posibilidad, 	determinación </a:t>
            </a:r>
          </a:p>
          <a:p>
            <a:pPr marL="0" indent="0">
              <a:buNone/>
            </a:pPr>
            <a:r>
              <a:rPr lang="es-ES_tradnl" sz="1600" dirty="0"/>
              <a:t>	</a:t>
            </a:r>
            <a:r>
              <a:rPr lang="es-ES_tradnl" sz="1600" dirty="0" smtClean="0"/>
              <a:t>- Ajenidad: asunción de riesgos y </a:t>
            </a:r>
            <a:r>
              <a:rPr lang="es-ES_tradnl" sz="1600" i="1" dirty="0" err="1" smtClean="0"/>
              <a:t>flexiguridad</a:t>
            </a:r>
            <a:r>
              <a:rPr lang="es-ES_tradnl" sz="1600" dirty="0" smtClean="0"/>
              <a:t>, adquisición de frutos y 	propiedad.</a:t>
            </a:r>
          </a:p>
          <a:p>
            <a:pPr marL="0" indent="0">
              <a:buNone/>
            </a:pPr>
            <a:r>
              <a:rPr lang="es-ES_tradnl" sz="1600" b="1" dirty="0"/>
              <a:t>	</a:t>
            </a:r>
            <a:r>
              <a:rPr lang="es-ES_tradnl" sz="1600" dirty="0" smtClean="0"/>
              <a:t>- Dependencia: poderes de vigilancia y control, disciplinario, son emanación de 	la libertad de empresa. El </a:t>
            </a:r>
            <a:r>
              <a:rPr lang="es-ES_tradnl" sz="1600" i="1" dirty="0" err="1" smtClean="0"/>
              <a:t>ius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resistentiae</a:t>
            </a:r>
            <a:r>
              <a:rPr lang="es-ES_tradnl" sz="1600" i="1" dirty="0" smtClean="0"/>
              <a:t> </a:t>
            </a:r>
            <a:r>
              <a:rPr lang="es-ES_tradnl" sz="1600" dirty="0" smtClean="0"/>
              <a:t>y su significado </a:t>
            </a:r>
            <a:r>
              <a:rPr lang="es-ES_tradnl" sz="1600" dirty="0" err="1" smtClean="0"/>
              <a:t>iusfundamental</a:t>
            </a:r>
            <a:endParaRPr lang="es-ES_tradnl" sz="1600" dirty="0" smtClean="0"/>
          </a:p>
          <a:p>
            <a:pPr marL="0" indent="0">
              <a:buNone/>
            </a:pPr>
            <a:r>
              <a:rPr lang="es-ES_tradnl" sz="1600" u="sng" dirty="0" smtClean="0"/>
              <a:t>Remuneraci</a:t>
            </a:r>
            <a:r>
              <a:rPr lang="es-ES_tradnl" sz="1600" u="sng" dirty="0" smtClean="0"/>
              <a:t>ón: </a:t>
            </a:r>
            <a:r>
              <a:rPr lang="es-ES_tradnl" sz="1600" dirty="0"/>
              <a:t> </a:t>
            </a:r>
            <a:endParaRPr lang="es-ES_tradnl" sz="1600" dirty="0" smtClean="0"/>
          </a:p>
          <a:p>
            <a:pPr marL="0" indent="0">
              <a:buNone/>
            </a:pPr>
            <a:r>
              <a:rPr lang="es-ES_tradnl" sz="1600" dirty="0"/>
              <a:t>	</a:t>
            </a:r>
            <a:r>
              <a:rPr lang="es-ES_tradnl" sz="1600" dirty="0" smtClean="0"/>
              <a:t>- Suficiencia y dignidad; </a:t>
            </a:r>
          </a:p>
          <a:p>
            <a:pPr marL="0" indent="0">
              <a:buNone/>
            </a:pPr>
            <a:r>
              <a:rPr lang="es-ES_tradnl" sz="1600" dirty="0" smtClean="0"/>
              <a:t>	-  No remunerar vulneraciones de DDFF</a:t>
            </a:r>
          </a:p>
          <a:p>
            <a:pPr marL="0" indent="0">
              <a:buNone/>
            </a:pPr>
            <a:r>
              <a:rPr lang="es-ES_tradnl" sz="1600" dirty="0"/>
              <a:t>	</a:t>
            </a:r>
            <a:r>
              <a:rPr lang="es-ES_tradnl" sz="1600" dirty="0" smtClean="0"/>
              <a:t>- Igualdad y no discriminación salarial; </a:t>
            </a:r>
          </a:p>
          <a:p>
            <a:pPr marL="0" indent="0">
              <a:buNone/>
            </a:pPr>
            <a:r>
              <a:rPr lang="es-ES_tradnl" sz="1600" dirty="0"/>
              <a:t>	</a:t>
            </a:r>
            <a:r>
              <a:rPr lang="es-ES_tradnl" sz="1600" dirty="0" smtClean="0"/>
              <a:t>- Salario y derecho de propiedad.</a:t>
            </a:r>
            <a:endParaRPr lang="es-ES_tradnl" sz="1600" u="sng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_tradnl" dirty="0">
              <a:solidFill>
                <a:srgbClr val="000000"/>
              </a:solidFill>
            </a:endParaRP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7651</TotalTime>
  <Words>2271</Words>
  <Application>Microsoft Macintosh PowerPoint</Application>
  <PresentationFormat>Presentación en pantalla (4:3)</PresentationFormat>
  <Paragraphs>448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Diseño predeterminado</vt:lpstr>
      <vt:lpstr>1_Diseño predeterminado</vt:lpstr>
      <vt:lpstr>2_Diseño predeterminado</vt:lpstr>
      <vt:lpstr>3_Diseño predeterminado</vt:lpstr>
      <vt:lpstr> </vt:lpstr>
      <vt:lpstr> SUMARIO  </vt:lpstr>
      <vt:lpstr>  I.- LOS DERECHOS FUNDAMENTALES:  CONCEPTO Y CARACTERES. </vt:lpstr>
      <vt:lpstr>   I.- LOS DERECHOS FUNDAMENTALES:  CONCEPTO Y CARACTERES .    </vt:lpstr>
      <vt:lpstr>   I.- LOS DERECHOS FUNDAMENTALES:  CONCEPTO Y CARACTERES .    </vt:lpstr>
      <vt:lpstr>  II.-EL CONTRATO DE TRABAJO: CONCEPTO, CARACTERES Y FUNCIONES </vt:lpstr>
      <vt:lpstr> II.- EL CONTRATO DE TRABAJO: CONCEPTO, CARACTERES Y FUNCIONES.</vt:lpstr>
      <vt:lpstr>  III.- RELACIÓN ENTRE LOS DERECHOS FUNDAMENTALES Y EL CONTRATO DE TRABAJO    </vt:lpstr>
      <vt:lpstr> III.- RELACIÓN ENTRE LOS DDFF Y EL CONTRATO DE TRABAJO.</vt:lpstr>
      <vt:lpstr> III.- RELACIÓN ENTRE LOS DDFF Y EL CONTRATO DE TRABAJO.</vt:lpstr>
      <vt:lpstr> III.- RELACIÓN ENTRE LOS DDFF Y EL CONTRATO DE TRABAJO.</vt:lpstr>
      <vt:lpstr> III.- RELACIÓN ENTRE LOS DDFF Y EL CONTRATO DE TRABAJO.</vt:lpstr>
      <vt:lpstr> III.- RELACIÓN ENTRE LOS DDFF Y EL CONTRATO DE TRABAJO.</vt:lpstr>
      <vt:lpstr> III.- RELACIÓN ENTRE LOS DDFF Y EL CONTRATO DE TRABAJO.</vt:lpstr>
      <vt:lpstr>  IV.- RESTRICCIONES DE LOS DERECHOS FUNDAMENTALES    </vt:lpstr>
      <vt:lpstr>   IV.- RESTRICCIONES DE LOS DERECHOS FUNDAMENTALES      .</vt:lpstr>
      <vt:lpstr>   IV.- RESTRICCIONES DE LOS DERECHOS FUNDAMENTALES      .</vt:lpstr>
      <vt:lpstr>   IV.- RESTRICCIONES DE LOS DERECHOS FUNDAMENTALES      .</vt:lpstr>
      <vt:lpstr>   IV.- RESTRICCIONES DE LOS DERECHOS FUNDAMENTALES      .</vt:lpstr>
      <vt:lpstr>   IV.- RESTRICCIONES DE LOS DERECHOS FUNDAMENTALES      .</vt:lpstr>
      <vt:lpstr>  V.- ORÍGENES Y EVOLUCIÓN DEL CONTRATO DE TRABAJO Y LOS DDFF    </vt:lpstr>
      <vt:lpstr>     V.- ORÍGENES Y EVOLUCIÓN DEL CONTRATO DE TRABAJO Y LOS DDFF          .</vt:lpstr>
      <vt:lpstr> VI.- CLASIFICACIÓN DE LOS DDFF   </vt:lpstr>
      <vt:lpstr>    VI.- CLASIFICACIÓN DE LOS DDFF         .</vt:lpstr>
      <vt:lpstr> VII.- LAS FUENTES DE LOS DDFF: NIVEL INTERNACIONAL Y NIVEL NACIONAL  </vt:lpstr>
      <vt:lpstr>    VII.- LAS FUENTES DE LOS DDFF: NIVEL INTERNACIONAL Y NIVEL NACIONAL    .</vt:lpstr>
      <vt:lpstr>VIII.- FUNDAMENTO DE LOS DDFF </vt:lpstr>
      <vt:lpstr>VIII.- FUNDAMENTO DE LOS DDFF.</vt:lpstr>
      <vt:lpstr>VIII.- FUNDAMENTO DE LOS DDFF.</vt:lpstr>
      <vt:lpstr>IX.- INTERPRETACIÓN DE LOS DDFF</vt:lpstr>
      <vt:lpstr>IX.- INTERPRETACIÓN DE LOS DDFF </vt:lpstr>
      <vt:lpstr>X.- GARANTÍAS DE LOS DDFF</vt:lpstr>
      <vt:lpstr>X.- GARANTÍAS DE LOS DDFF</vt:lpstr>
      <vt:lpstr>XI.- SUSPENSIÓN DE LOS DDFF</vt:lpstr>
      <vt:lpstr>XI.- SUSPENSIÓN DE LOS DDFF </vt:lpstr>
      <vt:lpstr>FIN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carlos preciado domènech</cp:lastModifiedBy>
  <cp:revision>837</cp:revision>
  <dcterms:created xsi:type="dcterms:W3CDTF">2010-05-23T14:28:12Z</dcterms:created>
  <dcterms:modified xsi:type="dcterms:W3CDTF">2018-10-12T16:01:29Z</dcterms:modified>
</cp:coreProperties>
</file>